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738" r:id="rId2"/>
    <p:sldId id="730" r:id="rId3"/>
    <p:sldId id="604" r:id="rId4"/>
    <p:sldId id="605" r:id="rId5"/>
    <p:sldId id="606" r:id="rId6"/>
    <p:sldId id="607" r:id="rId7"/>
    <p:sldId id="608" r:id="rId8"/>
    <p:sldId id="609" r:id="rId9"/>
    <p:sldId id="610" r:id="rId10"/>
    <p:sldId id="611" r:id="rId11"/>
    <p:sldId id="612" r:id="rId12"/>
    <p:sldId id="614" r:id="rId13"/>
    <p:sldId id="615" r:id="rId14"/>
    <p:sldId id="616" r:id="rId15"/>
    <p:sldId id="617" r:id="rId16"/>
    <p:sldId id="619" r:id="rId17"/>
    <p:sldId id="621" r:id="rId18"/>
    <p:sldId id="622" r:id="rId19"/>
    <p:sldId id="623" r:id="rId20"/>
    <p:sldId id="624" r:id="rId21"/>
    <p:sldId id="625" r:id="rId22"/>
    <p:sldId id="626" r:id="rId23"/>
    <p:sldId id="627" r:id="rId24"/>
    <p:sldId id="731" r:id="rId25"/>
    <p:sldId id="629" r:id="rId26"/>
    <p:sldId id="630" r:id="rId27"/>
    <p:sldId id="631" r:id="rId28"/>
    <p:sldId id="632" r:id="rId29"/>
    <p:sldId id="633" r:id="rId30"/>
    <p:sldId id="634" r:id="rId31"/>
    <p:sldId id="635" r:id="rId32"/>
    <p:sldId id="732" r:id="rId33"/>
    <p:sldId id="637" r:id="rId34"/>
    <p:sldId id="638" r:id="rId35"/>
    <p:sldId id="639" r:id="rId36"/>
    <p:sldId id="640" r:id="rId37"/>
    <p:sldId id="641" r:id="rId38"/>
    <p:sldId id="642" r:id="rId39"/>
    <p:sldId id="643" r:id="rId40"/>
    <p:sldId id="644" r:id="rId41"/>
    <p:sldId id="645" r:id="rId42"/>
    <p:sldId id="646" r:id="rId43"/>
    <p:sldId id="647" r:id="rId44"/>
    <p:sldId id="648" r:id="rId45"/>
    <p:sldId id="649" r:id="rId46"/>
    <p:sldId id="650" r:id="rId47"/>
    <p:sldId id="651" r:id="rId48"/>
    <p:sldId id="652" r:id="rId49"/>
    <p:sldId id="653" r:id="rId50"/>
    <p:sldId id="654" r:id="rId51"/>
    <p:sldId id="655" r:id="rId52"/>
    <p:sldId id="733" r:id="rId53"/>
    <p:sldId id="657" r:id="rId54"/>
    <p:sldId id="658" r:id="rId55"/>
    <p:sldId id="659" r:id="rId56"/>
    <p:sldId id="660" r:id="rId57"/>
    <p:sldId id="661" r:id="rId58"/>
    <p:sldId id="662" r:id="rId59"/>
    <p:sldId id="663" r:id="rId60"/>
    <p:sldId id="664" r:id="rId61"/>
    <p:sldId id="665" r:id="rId62"/>
    <p:sldId id="666" r:id="rId63"/>
    <p:sldId id="667" r:id="rId64"/>
    <p:sldId id="668" r:id="rId65"/>
    <p:sldId id="669" r:id="rId66"/>
    <p:sldId id="670" r:id="rId67"/>
    <p:sldId id="671" r:id="rId68"/>
    <p:sldId id="672" r:id="rId69"/>
    <p:sldId id="673" r:id="rId70"/>
    <p:sldId id="674" r:id="rId71"/>
    <p:sldId id="601" r:id="rId72"/>
    <p:sldId id="734" r:id="rId73"/>
    <p:sldId id="676" r:id="rId74"/>
    <p:sldId id="677" r:id="rId75"/>
    <p:sldId id="678" r:id="rId76"/>
    <p:sldId id="679" r:id="rId77"/>
    <p:sldId id="680" r:id="rId78"/>
    <p:sldId id="735" r:id="rId79"/>
    <p:sldId id="682" r:id="rId80"/>
    <p:sldId id="683" r:id="rId81"/>
    <p:sldId id="684" r:id="rId82"/>
    <p:sldId id="685" r:id="rId83"/>
    <p:sldId id="686" r:id="rId84"/>
    <p:sldId id="687" r:id="rId85"/>
    <p:sldId id="688" r:id="rId86"/>
    <p:sldId id="689" r:id="rId87"/>
    <p:sldId id="690" r:id="rId88"/>
    <p:sldId id="691" r:id="rId89"/>
    <p:sldId id="736" r:id="rId90"/>
    <p:sldId id="693" r:id="rId91"/>
    <p:sldId id="694" r:id="rId92"/>
    <p:sldId id="695" r:id="rId93"/>
    <p:sldId id="696" r:id="rId94"/>
    <p:sldId id="697" r:id="rId95"/>
    <p:sldId id="698" r:id="rId96"/>
    <p:sldId id="699" r:id="rId97"/>
    <p:sldId id="700" r:id="rId98"/>
    <p:sldId id="737" r:id="rId99"/>
    <p:sldId id="702" r:id="rId100"/>
    <p:sldId id="703" r:id="rId101"/>
    <p:sldId id="704" r:id="rId102"/>
    <p:sldId id="705" r:id="rId103"/>
    <p:sldId id="706" r:id="rId104"/>
    <p:sldId id="707" r:id="rId105"/>
    <p:sldId id="708" r:id="rId106"/>
    <p:sldId id="709" r:id="rId107"/>
    <p:sldId id="710" r:id="rId108"/>
    <p:sldId id="711" r:id="rId109"/>
    <p:sldId id="712" r:id="rId110"/>
    <p:sldId id="713" r:id="rId111"/>
    <p:sldId id="714" r:id="rId112"/>
    <p:sldId id="715" r:id="rId113"/>
    <p:sldId id="716" r:id="rId114"/>
    <p:sldId id="717" r:id="rId115"/>
    <p:sldId id="718" r:id="rId116"/>
    <p:sldId id="719" r:id="rId117"/>
    <p:sldId id="602" r:id="rId118"/>
    <p:sldId id="725" r:id="rId119"/>
    <p:sldId id="726" r:id="rId120"/>
    <p:sldId id="729" r:id="rId121"/>
    <p:sldId id="728" r:id="rId1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40" units="1/cm"/>
          <inkml:channelProperty channel="Y" name="resolution" value="40" units="1/cm"/>
        </inkml:channelProperties>
      </inkml:inkSource>
      <inkml:timestamp xml:id="ts0" timeString="2012-07-19T06:55:48.5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919B6-3127-480B-AE2E-BA9350F74E17}" type="datetimeFigureOut">
              <a:rPr lang="zh-CN" altLang="en-US" smtClean="0"/>
              <a:t>2018/11/16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878A1-D9F9-4A42-86A0-5D5AA129C99B}" type="slidenum">
              <a:rPr lang="zh-CN" altLang="en-US" smtClean="0"/>
              <a:t>‹#›</a:t>
            </a:fld>
            <a:endParaRPr lang="zh-CN" altLang="en-US"/>
          </a:p>
        </p:txBody>
      </p:sp>
    </p:spTree>
    <p:extLst>
      <p:ext uri="{BB962C8B-B14F-4D97-AF65-F5344CB8AC3E}">
        <p14:creationId xmlns:p14="http://schemas.microsoft.com/office/powerpoint/2010/main" val="375383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Root</a:t>
            </a:r>
            <a:r>
              <a:rPr lang="zh-CN" altLang="zh-CN" dirty="0"/>
              <a:t>就是安卓手机的神经中枢，它可以访问和修改手机中几乎所有的文件，这些文件可能是手机制造商不愿意用户修改和触碰的东西，因为它们有可能影响到手机的稳定，还容易被一些黑客入侵</a:t>
            </a:r>
            <a:r>
              <a:rPr lang="zh-CN" altLang="en-US" dirty="0"/>
              <a:t>；</a:t>
            </a:r>
            <a:r>
              <a:rPr lang="zh-CN" altLang="zh-CN" dirty="0"/>
              <a:t>也正因为如此，大部分手机制造商原始出厂的手机并未开放</a:t>
            </a:r>
            <a:r>
              <a:rPr lang="en-US" altLang="zh-CN" dirty="0"/>
              <a:t>Root</a:t>
            </a:r>
            <a:r>
              <a:rPr lang="zh-CN" altLang="zh-CN" dirty="0"/>
              <a:t>权限</a:t>
            </a:r>
            <a:r>
              <a:rPr lang="zh-CN" altLang="en-US" dirty="0"/>
              <a:t>。</a:t>
            </a:r>
            <a:endParaRPr lang="en-US" altLang="zh-CN" dirty="0"/>
          </a:p>
          <a:p>
            <a:r>
              <a:rPr lang="zh-CN" altLang="zh-CN" dirty="0"/>
              <a:t>标准安卓系统除了多媒体文件默认保存在机身及外置存储卡中，其余的</a:t>
            </a:r>
            <a:r>
              <a:rPr lang="zh-CN" altLang="en-US" dirty="0"/>
              <a:t>都在</a:t>
            </a:r>
            <a:r>
              <a:rPr lang="en-US" altLang="zh-CN" dirty="0"/>
              <a:t>data</a:t>
            </a:r>
          </a:p>
          <a:p>
            <a:r>
              <a:rPr lang="zh-CN" altLang="zh-CN" dirty="0"/>
              <a:t>没有</a:t>
            </a:r>
            <a:r>
              <a:rPr lang="en-US" altLang="zh-CN" dirty="0"/>
              <a:t>Root</a:t>
            </a:r>
            <a:r>
              <a:rPr lang="zh-CN" altLang="zh-CN" dirty="0"/>
              <a:t>权限的安卓手机仅能通过系统</a:t>
            </a:r>
            <a:r>
              <a:rPr lang="en-US" altLang="zh-CN" dirty="0"/>
              <a:t>API</a:t>
            </a:r>
            <a:r>
              <a:rPr lang="zh-CN" altLang="zh-CN" dirty="0"/>
              <a:t>读取到机身已有的联系人、短信和通话记录等少量数据，而无法恢复删除的数据以及各类应用的数据</a:t>
            </a:r>
            <a:endParaRPr lang="zh-CN" altLang="en-US" dirty="0"/>
          </a:p>
        </p:txBody>
      </p:sp>
      <p:sp>
        <p:nvSpPr>
          <p:cNvPr id="4" name="灯片编号占位符 3"/>
          <p:cNvSpPr>
            <a:spLocks noGrp="1"/>
          </p:cNvSpPr>
          <p:nvPr>
            <p:ph type="sldNum" sz="quarter" idx="10"/>
          </p:nvPr>
        </p:nvSpPr>
        <p:spPr/>
        <p:txBody>
          <a:bodyPr/>
          <a:lstStyle/>
          <a:p>
            <a:fld id="{206A35B0-F9A2-4629-B083-26E3D4712CEB}"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48693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20328D-FA9B-4A1C-9FF1-C0B6B462BF4B}"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1581495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安卓设备的屏幕密码主要有两种，一种是比较常用的手势密码，另一种则是较少人用的数字密码，当然随着安卓版本的发展也引入了诸如人脸识别等新的解锁方式。</a:t>
            </a:r>
          </a:p>
          <a:p>
            <a:r>
              <a:rPr lang="zh-CN" altLang="zh-CN" sz="1200" kern="1200" dirty="0">
                <a:solidFill>
                  <a:schemeClr val="tx1"/>
                </a:solidFill>
                <a:effectLst/>
                <a:latin typeface="+mn-lt"/>
                <a:ea typeface="+mn-ea"/>
                <a:cs typeface="+mn-cs"/>
              </a:rPr>
              <a:t>简单来说手势密码就是当用户需要解锁手机时手指在屏幕上滑动的一串手势。看上去比较复杂，实际上并不是。用户可以通过</a:t>
            </a:r>
            <a:r>
              <a:rPr lang="en-US" altLang="zh-CN" sz="1200" kern="12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个点来设置一个密码，而这个密码最少要使用</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个点，最多则可以用到</a:t>
            </a:r>
            <a:r>
              <a:rPr lang="en-US" altLang="zh-CN" sz="1200" kern="12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个点。密码看上去最多有</a:t>
            </a:r>
            <a:r>
              <a:rPr lang="en-US" altLang="zh-CN" sz="1200" kern="12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位数的可能组合，然而用户在创建密码时无法重复使用同一个点，也就是说每一位的数字必须不同。因此，在安卓设备的手势密码只有</a:t>
            </a:r>
            <a:r>
              <a:rPr lang="en-US" altLang="zh-CN" sz="1200" kern="1200" dirty="0">
                <a:solidFill>
                  <a:schemeClr val="tx1"/>
                </a:solidFill>
                <a:effectLst/>
                <a:latin typeface="+mn-lt"/>
                <a:ea typeface="+mn-ea"/>
                <a:cs typeface="+mn-cs"/>
              </a:rPr>
              <a:t>895824</a:t>
            </a:r>
            <a:r>
              <a:rPr lang="zh-CN" altLang="zh-CN" sz="1200" kern="1200" dirty="0">
                <a:solidFill>
                  <a:schemeClr val="tx1"/>
                </a:solidFill>
                <a:effectLst/>
                <a:latin typeface="+mn-lt"/>
                <a:ea typeface="+mn-ea"/>
                <a:cs typeface="+mn-cs"/>
              </a:rPr>
              <a:t>种可能性。也就是说相比之前提到的</a:t>
            </a:r>
            <a:r>
              <a:rPr lang="en-US" altLang="zh-CN" sz="1200" kern="1200" dirty="0">
                <a:solidFill>
                  <a:schemeClr val="tx1"/>
                </a:solidFill>
                <a:effectLst/>
                <a:latin typeface="+mn-lt"/>
                <a:ea typeface="+mn-ea"/>
                <a:cs typeface="+mn-cs"/>
              </a:rPr>
              <a:t>9</a:t>
            </a:r>
            <a:r>
              <a:rPr lang="zh-CN" altLang="zh-CN" sz="1200" kern="1200" dirty="0">
                <a:solidFill>
                  <a:schemeClr val="tx1"/>
                </a:solidFill>
                <a:effectLst/>
                <a:latin typeface="+mn-lt"/>
                <a:ea typeface="+mn-ea"/>
                <a:cs typeface="+mn-cs"/>
              </a:rPr>
              <a:t>位数的可能组合，可用的手势密码占到</a:t>
            </a:r>
            <a:r>
              <a:rPr lang="en-US" altLang="zh-CN" sz="1200" kern="1200" dirty="0">
                <a:solidFill>
                  <a:schemeClr val="tx1"/>
                </a:solidFill>
                <a:effectLst/>
                <a:latin typeface="+mn-lt"/>
                <a:ea typeface="+mn-ea"/>
                <a:cs typeface="+mn-cs"/>
              </a:rPr>
              <a:t>0.1</a:t>
            </a:r>
            <a:r>
              <a:rPr lang="zh-CN" altLang="zh-CN" sz="1200" kern="1200" dirty="0">
                <a:solidFill>
                  <a:schemeClr val="tx1"/>
                </a:solidFill>
                <a:effectLst/>
                <a:latin typeface="+mn-lt"/>
                <a:ea typeface="+mn-ea"/>
                <a:cs typeface="+mn-cs"/>
              </a:rPr>
              <a:t>。而在绝大部分安卓系统中，手势密码保存在</a:t>
            </a:r>
            <a:r>
              <a:rPr lang="en-US" altLang="zh-CN" sz="1200" kern="1200" dirty="0">
                <a:solidFill>
                  <a:schemeClr val="tx1"/>
                </a:solidFill>
                <a:effectLst/>
                <a:latin typeface="+mn-lt"/>
                <a:ea typeface="+mn-ea"/>
                <a:cs typeface="+mn-cs"/>
              </a:rPr>
              <a:t>/data/system/</a:t>
            </a:r>
            <a:r>
              <a:rPr lang="en-US" altLang="zh-CN" sz="1200" kern="1200" dirty="0" err="1">
                <a:solidFill>
                  <a:schemeClr val="tx1"/>
                </a:solidFill>
                <a:effectLst/>
                <a:latin typeface="+mn-lt"/>
                <a:ea typeface="+mn-ea"/>
                <a:cs typeface="+mn-cs"/>
              </a:rPr>
              <a:t>gestrue.key</a:t>
            </a:r>
            <a:r>
              <a:rPr lang="zh-CN" altLang="zh-CN" sz="1200" kern="1200" dirty="0">
                <a:solidFill>
                  <a:schemeClr val="tx1"/>
                </a:solidFill>
                <a:effectLst/>
                <a:latin typeface="+mn-lt"/>
                <a:ea typeface="+mn-ea"/>
                <a:cs typeface="+mn-cs"/>
              </a:rPr>
              <a:t>文件中，手势的顺序通过</a:t>
            </a:r>
            <a:r>
              <a:rPr lang="en-US" altLang="zh-CN" sz="1200" kern="1200" dirty="0">
                <a:solidFill>
                  <a:schemeClr val="tx1"/>
                </a:solidFill>
                <a:effectLst/>
                <a:latin typeface="+mn-lt"/>
                <a:ea typeface="+mn-ea"/>
                <a:cs typeface="+mn-cs"/>
              </a:rPr>
              <a:t>SHA1</a:t>
            </a:r>
            <a:r>
              <a:rPr lang="zh-CN" altLang="zh-CN" sz="1200" kern="1200" dirty="0">
                <a:solidFill>
                  <a:schemeClr val="tx1"/>
                </a:solidFill>
                <a:effectLst/>
                <a:latin typeface="+mn-lt"/>
                <a:ea typeface="+mn-ea"/>
                <a:cs typeface="+mn-cs"/>
              </a:rPr>
              <a:t>的哈希算法被加密。因为</a:t>
            </a:r>
            <a:r>
              <a:rPr lang="en-US" altLang="zh-CN" sz="1200" kern="1200" dirty="0">
                <a:solidFill>
                  <a:schemeClr val="tx1"/>
                </a:solidFill>
                <a:effectLst/>
                <a:latin typeface="+mn-lt"/>
                <a:ea typeface="+mn-ea"/>
                <a:cs typeface="+mn-cs"/>
              </a:rPr>
              <a:t>SHA1</a:t>
            </a:r>
            <a:r>
              <a:rPr lang="zh-CN" altLang="zh-CN" sz="1200" kern="1200" dirty="0">
                <a:solidFill>
                  <a:schemeClr val="tx1"/>
                </a:solidFill>
                <a:effectLst/>
                <a:latin typeface="+mn-lt"/>
                <a:ea typeface="+mn-ea"/>
                <a:cs typeface="+mn-cs"/>
              </a:rPr>
              <a:t>的哈希算法是一种单向算法，因此就无法从哈希值反算出对应的手势顺序。而为了破解这个手势密码，就需要一个含有手势密码哈希值的哈希表。这个哈希表在专业的手机取证软件中都已经提供了。</a:t>
            </a:r>
          </a:p>
          <a:p>
            <a:r>
              <a:rPr lang="zh-CN" altLang="zh-CN" sz="1200" kern="1200" dirty="0">
                <a:solidFill>
                  <a:schemeClr val="tx1"/>
                </a:solidFill>
                <a:effectLst/>
                <a:latin typeface="+mn-lt"/>
                <a:ea typeface="+mn-ea"/>
                <a:cs typeface="+mn-cs"/>
              </a:rPr>
              <a:t>数字密码则是由字母、数字及符号组成的屏幕密码。相对于手势密码，数字密码更加复杂，也更加难以破解，因为可能的密码数量巨大。当然你也可以按照手势密码的方式进行破解。安卓的数字密码保存在</a:t>
            </a:r>
            <a:r>
              <a:rPr lang="en-US" altLang="zh-CN" sz="1200" kern="1200" dirty="0">
                <a:solidFill>
                  <a:schemeClr val="tx1"/>
                </a:solidFill>
                <a:effectLst/>
                <a:latin typeface="+mn-lt"/>
                <a:ea typeface="+mn-ea"/>
                <a:cs typeface="+mn-cs"/>
              </a:rPr>
              <a:t>/data/system/</a:t>
            </a:r>
            <a:r>
              <a:rPr lang="en-US" altLang="zh-CN" sz="1200" kern="1200" dirty="0" err="1">
                <a:solidFill>
                  <a:schemeClr val="tx1"/>
                </a:solidFill>
                <a:effectLst/>
                <a:latin typeface="+mn-lt"/>
                <a:ea typeface="+mn-ea"/>
                <a:cs typeface="+mn-cs"/>
              </a:rPr>
              <a:t>pc.key</a:t>
            </a:r>
            <a:r>
              <a:rPr lang="zh-CN" altLang="zh-CN" sz="1200" kern="1200" dirty="0">
                <a:solidFill>
                  <a:schemeClr val="tx1"/>
                </a:solidFill>
                <a:effectLst/>
                <a:latin typeface="+mn-lt"/>
                <a:ea typeface="+mn-ea"/>
                <a:cs typeface="+mn-cs"/>
              </a:rPr>
              <a:t>文件中。与手势密码相比，安卓系统使用完全一样的方式进行存储。当用户设置了数字密码，系统将计算这个密码的</a:t>
            </a:r>
            <a:r>
              <a:rPr lang="en-US" altLang="zh-CN" sz="1200" kern="1200" dirty="0">
                <a:solidFill>
                  <a:schemeClr val="tx1"/>
                </a:solidFill>
                <a:effectLst/>
                <a:latin typeface="+mn-lt"/>
                <a:ea typeface="+mn-ea"/>
                <a:cs typeface="+mn-cs"/>
              </a:rPr>
              <a:t>SHA1</a:t>
            </a:r>
            <a:r>
              <a:rPr lang="zh-CN" altLang="zh-CN" sz="1200" kern="1200" dirty="0">
                <a:solidFill>
                  <a:schemeClr val="tx1"/>
                </a:solidFill>
                <a:effectLst/>
                <a:latin typeface="+mn-lt"/>
                <a:ea typeface="+mn-ea"/>
                <a:cs typeface="+mn-cs"/>
              </a:rPr>
              <a:t>的哈希值并将其保存到</a:t>
            </a:r>
            <a:r>
              <a:rPr lang="en-US" altLang="zh-CN" sz="1200" kern="1200" dirty="0" err="1">
                <a:solidFill>
                  <a:schemeClr val="tx1"/>
                </a:solidFill>
                <a:effectLst/>
                <a:latin typeface="+mn-lt"/>
                <a:ea typeface="+mn-ea"/>
                <a:cs typeface="+mn-cs"/>
              </a:rPr>
              <a:t>pc.key</a:t>
            </a:r>
            <a:r>
              <a:rPr lang="zh-CN" altLang="zh-CN" sz="1200" kern="1200" dirty="0">
                <a:solidFill>
                  <a:schemeClr val="tx1"/>
                </a:solidFill>
                <a:effectLst/>
                <a:latin typeface="+mn-lt"/>
                <a:ea typeface="+mn-ea"/>
                <a:cs typeface="+mn-cs"/>
              </a:rPr>
              <a:t>的文件中。当用户输入密码进行解锁时，设备将哈希值进行比对从而判断是否给予相关的访问权限。</a:t>
            </a:r>
          </a:p>
          <a:p>
            <a:r>
              <a:rPr lang="zh-CN" altLang="zh-CN" sz="1200" kern="1200" dirty="0">
                <a:solidFill>
                  <a:schemeClr val="tx1"/>
                </a:solidFill>
                <a:effectLst/>
                <a:latin typeface="+mn-lt"/>
                <a:ea typeface="+mn-ea"/>
                <a:cs typeface="+mn-cs"/>
              </a:rPr>
              <a:t>无论对于</a:t>
            </a:r>
            <a:r>
              <a:rPr lang="en-US" altLang="zh-CN" sz="1200" kern="1200" dirty="0" err="1">
                <a:solidFill>
                  <a:schemeClr val="tx1"/>
                </a:solidFill>
                <a:effectLst/>
                <a:latin typeface="+mn-lt"/>
                <a:ea typeface="+mn-ea"/>
                <a:cs typeface="+mn-cs"/>
              </a:rPr>
              <a:t>gesture.key</a:t>
            </a:r>
            <a:r>
              <a:rPr lang="zh-CN" altLang="zh-CN" sz="1200" kern="1200" dirty="0">
                <a:solidFill>
                  <a:schemeClr val="tx1"/>
                </a:solidFill>
                <a:effectLst/>
                <a:latin typeface="+mn-lt"/>
                <a:ea typeface="+mn-ea"/>
                <a:cs typeface="+mn-cs"/>
              </a:rPr>
              <a:t>还是</a:t>
            </a:r>
            <a:r>
              <a:rPr lang="en-US" altLang="zh-CN" sz="1200" kern="1200" dirty="0" err="1">
                <a:solidFill>
                  <a:schemeClr val="tx1"/>
                </a:solidFill>
                <a:effectLst/>
                <a:latin typeface="+mn-lt"/>
                <a:ea typeface="+mn-ea"/>
                <a:cs typeface="+mn-cs"/>
              </a:rPr>
              <a:t>pc.key</a:t>
            </a:r>
            <a:r>
              <a:rPr lang="zh-CN" altLang="zh-CN" sz="1200" kern="1200" dirty="0">
                <a:solidFill>
                  <a:schemeClr val="tx1"/>
                </a:solidFill>
                <a:effectLst/>
                <a:latin typeface="+mn-lt"/>
                <a:ea typeface="+mn-ea"/>
                <a:cs typeface="+mn-cs"/>
              </a:rPr>
              <a:t>，对于安卓系统来说都无法直接访问这些文件，因为他们保存在</a:t>
            </a:r>
            <a:r>
              <a:rPr lang="en-US" altLang="zh-CN" sz="1200" kern="1200" dirty="0">
                <a:solidFill>
                  <a:schemeClr val="tx1"/>
                </a:solidFill>
                <a:effectLst/>
                <a:latin typeface="+mn-lt"/>
                <a:ea typeface="+mn-ea"/>
                <a:cs typeface="+mn-cs"/>
              </a:rPr>
              <a:t>/data/system</a:t>
            </a:r>
            <a:r>
              <a:rPr lang="zh-CN" altLang="zh-CN" sz="1200" kern="1200" dirty="0">
                <a:solidFill>
                  <a:schemeClr val="tx1"/>
                </a:solidFill>
                <a:effectLst/>
                <a:latin typeface="+mn-lt"/>
                <a:ea typeface="+mn-ea"/>
                <a:cs typeface="+mn-cs"/>
              </a:rPr>
              <a:t>文件夹下。但还是有两种方法能够得到：</a:t>
            </a:r>
          </a:p>
          <a:p>
            <a:r>
              <a:rPr lang="zh-CN" altLang="zh-CN" sz="1200" kern="1200" dirty="0">
                <a:solidFill>
                  <a:schemeClr val="tx1"/>
                </a:solidFill>
                <a:effectLst/>
                <a:latin typeface="+mn-lt"/>
                <a:ea typeface="+mn-ea"/>
                <a:cs typeface="+mn-cs"/>
              </a:rPr>
              <a:t>第一，使用</a:t>
            </a:r>
            <a:r>
              <a:rPr lang="en-US" altLang="zh-CN" sz="1200" kern="1200" dirty="0">
                <a:solidFill>
                  <a:schemeClr val="tx1"/>
                </a:solidFill>
                <a:effectLst/>
                <a:latin typeface="+mn-lt"/>
                <a:ea typeface="+mn-ea"/>
                <a:cs typeface="+mn-cs"/>
              </a:rPr>
              <a:t>ADB Interface</a:t>
            </a:r>
            <a:r>
              <a:rPr lang="zh-CN" altLang="zh-CN" sz="1200" kern="1200" dirty="0">
                <a:solidFill>
                  <a:schemeClr val="tx1"/>
                </a:solidFill>
                <a:effectLst/>
                <a:latin typeface="+mn-lt"/>
                <a:ea typeface="+mn-ea"/>
                <a:cs typeface="+mn-cs"/>
              </a:rPr>
              <a:t>，并对设备有</a:t>
            </a:r>
            <a:r>
              <a:rPr lang="en-US" altLang="zh-CN" sz="1200" kern="1200" dirty="0">
                <a:solidFill>
                  <a:schemeClr val="tx1"/>
                </a:solidFill>
                <a:effectLst/>
                <a:latin typeface="+mn-lt"/>
                <a:ea typeface="+mn-ea"/>
                <a:cs typeface="+mn-cs"/>
              </a:rPr>
              <a:t>root</a:t>
            </a:r>
            <a:r>
              <a:rPr lang="zh-CN" altLang="zh-CN" sz="1200" kern="1200" dirty="0">
                <a:solidFill>
                  <a:schemeClr val="tx1"/>
                </a:solidFill>
                <a:effectLst/>
                <a:latin typeface="+mn-lt"/>
                <a:ea typeface="+mn-ea"/>
                <a:cs typeface="+mn-cs"/>
              </a:rPr>
              <a:t>权限。换句话说，设备已经被</a:t>
            </a:r>
            <a:r>
              <a:rPr lang="en-US" altLang="zh-CN" sz="1200" kern="1200" dirty="0">
                <a:solidFill>
                  <a:schemeClr val="tx1"/>
                </a:solidFill>
                <a:effectLst/>
                <a:latin typeface="+mn-lt"/>
                <a:ea typeface="+mn-ea"/>
                <a:cs typeface="+mn-cs"/>
              </a:rPr>
              <a:t>root</a:t>
            </a:r>
            <a:r>
              <a:rPr lang="zh-CN" altLang="zh-CN" sz="1200" kern="1200" dirty="0">
                <a:solidFill>
                  <a:schemeClr val="tx1"/>
                </a:solidFill>
                <a:effectLst/>
                <a:latin typeface="+mn-lt"/>
                <a:ea typeface="+mn-ea"/>
                <a:cs typeface="+mn-cs"/>
              </a:rPr>
              <a:t>了，而且设备的</a:t>
            </a:r>
            <a:r>
              <a:rPr lang="en-US" altLang="zh-CN" sz="1200" kern="1200" dirty="0">
                <a:solidFill>
                  <a:schemeClr val="tx1"/>
                </a:solidFill>
                <a:effectLst/>
                <a:latin typeface="+mn-lt"/>
                <a:ea typeface="+mn-ea"/>
                <a:cs typeface="+mn-cs"/>
              </a:rPr>
              <a:t>USB</a:t>
            </a:r>
            <a:r>
              <a:rPr lang="zh-CN" altLang="zh-CN" sz="1200" kern="1200" dirty="0">
                <a:solidFill>
                  <a:schemeClr val="tx1"/>
                </a:solidFill>
                <a:effectLst/>
                <a:latin typeface="+mn-lt"/>
                <a:ea typeface="+mn-ea"/>
                <a:cs typeface="+mn-cs"/>
              </a:rPr>
              <a:t>调试模式已经打开。这是非常苛刻的条件，因此很少有设备能够满足。</a:t>
            </a:r>
          </a:p>
          <a:p>
            <a:r>
              <a:rPr lang="zh-CN" altLang="zh-CN" sz="1200" kern="1200" dirty="0">
                <a:solidFill>
                  <a:schemeClr val="tx1"/>
                </a:solidFill>
                <a:effectLst/>
                <a:latin typeface="+mn-lt"/>
                <a:ea typeface="+mn-ea"/>
                <a:cs typeface="+mn-cs"/>
              </a:rPr>
              <a:t>第二，使用一个特殊的</a:t>
            </a:r>
            <a:r>
              <a:rPr lang="en-US" altLang="zh-CN" sz="1200" kern="1200" dirty="0" err="1">
                <a:solidFill>
                  <a:schemeClr val="tx1"/>
                </a:solidFill>
                <a:effectLst/>
                <a:latin typeface="+mn-lt"/>
                <a:ea typeface="+mn-ea"/>
                <a:cs typeface="+mn-cs"/>
              </a:rPr>
              <a:t>bootloader</a:t>
            </a:r>
            <a:r>
              <a:rPr lang="zh-CN" altLang="zh-CN" sz="1200" kern="1200" dirty="0">
                <a:solidFill>
                  <a:schemeClr val="tx1"/>
                </a:solidFill>
                <a:effectLst/>
                <a:latin typeface="+mn-lt"/>
                <a:ea typeface="+mn-ea"/>
                <a:cs typeface="+mn-cs"/>
              </a:rPr>
              <a:t>启动设备并获取相关文件。这种方式有很大几率可以访问到那些被锁定的文件。</a:t>
            </a:r>
            <a:r>
              <a:rPr lang="zh-CN" altLang="zh-CN" dirty="0">
                <a:effectLst/>
              </a:rPr>
              <a:t> </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B5F48F07-6AC5-47AF-9B36-9B4E83AB260F}" type="slidenum">
              <a:rPr lang="en-US" smtClean="0"/>
              <a:t>35</a:t>
            </a:fld>
            <a:endParaRPr lang="en-US"/>
          </a:p>
        </p:txBody>
      </p:sp>
    </p:spTree>
    <p:extLst>
      <p:ext uri="{BB962C8B-B14F-4D97-AF65-F5344CB8AC3E}">
        <p14:creationId xmlns:p14="http://schemas.microsoft.com/office/powerpoint/2010/main" val="221961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a:t>注：安卓</a:t>
            </a:r>
            <a:r>
              <a:rPr lang="en-US" altLang="zh-CN" dirty="0"/>
              <a:t>4.2.2-4.4.2</a:t>
            </a:r>
            <a:r>
              <a:rPr lang="zh-CN" altLang="en-US" dirty="0"/>
              <a:t>系统的机器存在</a:t>
            </a:r>
            <a:r>
              <a:rPr lang="en-US" altLang="zh-CN" dirty="0"/>
              <a:t>ADB</a:t>
            </a:r>
            <a:r>
              <a:rPr lang="zh-CN" altLang="en-US" dirty="0"/>
              <a:t>授权绕过漏洞（在紧急拨号窗口激活授权）</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36</a:t>
            </a:fld>
            <a:endParaRPr kumimoji="1" lang="zh-CN" altLang="en-US">
              <a:solidFill>
                <a:prstClr val="black"/>
              </a:solidFill>
            </a:endParaRPr>
          </a:p>
        </p:txBody>
      </p:sp>
    </p:spTree>
    <p:extLst>
      <p:ext uri="{BB962C8B-B14F-4D97-AF65-F5344CB8AC3E}">
        <p14:creationId xmlns:p14="http://schemas.microsoft.com/office/powerpoint/2010/main" val="342782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小米</a:t>
            </a:r>
            <a:r>
              <a:rPr kumimoji="1" lang="en-US" altLang="zh-CN" dirty="0"/>
              <a:t>1</a:t>
            </a:r>
          </a:p>
          <a:p>
            <a:endParaRPr kumimoji="1" lang="en-US" altLang="zh-CN" dirty="0"/>
          </a:p>
          <a:p>
            <a:r>
              <a:rPr kumimoji="1" lang="zh-CN" altLang="zh-CN" dirty="0"/>
              <a:t>1</a:t>
            </a:r>
            <a:r>
              <a:rPr kumimoji="1" lang="en-US" altLang="zh-CN" dirty="0"/>
              <a:t>.</a:t>
            </a:r>
            <a:r>
              <a:rPr kumimoji="1" lang="zh-CN" altLang="en-US" dirty="0"/>
              <a:t>找到对应的手机</a:t>
            </a:r>
            <a:r>
              <a:rPr kumimoji="1" lang="en-US" altLang="zh-CN" dirty="0"/>
              <a:t>ROM</a:t>
            </a:r>
          </a:p>
          <a:p>
            <a:r>
              <a:rPr kumimoji="1" lang="zh-CN" altLang="zh-CN" dirty="0"/>
              <a:t>2</a:t>
            </a:r>
            <a:r>
              <a:rPr kumimoji="1" lang="en-US" altLang="zh-CN" dirty="0"/>
              <a:t>.</a:t>
            </a:r>
            <a:r>
              <a:rPr kumimoji="1" lang="zh-CN" altLang="en-US" dirty="0"/>
              <a:t>打开</a:t>
            </a:r>
            <a:r>
              <a:rPr kumimoji="1" lang="en-US" altLang="zh-CN" dirty="0"/>
              <a:t>ROM</a:t>
            </a:r>
            <a:r>
              <a:rPr kumimoji="1" lang="zh-CN" altLang="en-US" dirty="0"/>
              <a:t>，提取</a:t>
            </a:r>
            <a:r>
              <a:rPr kumimoji="1" lang="en-US" altLang="zh-CN" dirty="0" err="1"/>
              <a:t>bootimage</a:t>
            </a:r>
            <a:endParaRPr kumimoji="1" lang="en-US" altLang="zh-CN" dirty="0"/>
          </a:p>
          <a:p>
            <a:r>
              <a:rPr kumimoji="1" lang="zh-CN" altLang="zh-CN" dirty="0"/>
              <a:t>3</a:t>
            </a:r>
            <a:r>
              <a:rPr kumimoji="1" lang="en-US" altLang="zh-CN" dirty="0"/>
              <a:t>.</a:t>
            </a:r>
            <a:r>
              <a:rPr kumimoji="1" lang="zh-CN" altLang="en-US" dirty="0"/>
              <a:t>修改</a:t>
            </a:r>
            <a:r>
              <a:rPr kumimoji="1" lang="en-US" altLang="zh-CN" dirty="0"/>
              <a:t>BOOT</a:t>
            </a:r>
            <a:r>
              <a:rPr kumimoji="1" lang="en-US" altLang="zh-CN" baseline="0" dirty="0"/>
              <a:t> IMAGE</a:t>
            </a:r>
          </a:p>
          <a:p>
            <a:r>
              <a:rPr kumimoji="1" lang="en-US" altLang="zh-CN" dirty="0"/>
              <a:t>4</a:t>
            </a:r>
            <a:r>
              <a:rPr kumimoji="1" lang="zh-CN" altLang="en-US" dirty="0"/>
              <a:t>。手机进入</a:t>
            </a:r>
            <a:r>
              <a:rPr kumimoji="1" lang="en-US" altLang="zh-CN" dirty="0" err="1"/>
              <a:t>Fastboot</a:t>
            </a:r>
            <a:r>
              <a:rPr kumimoji="1" lang="zh-CN" altLang="en-US" dirty="0"/>
              <a:t>模式</a:t>
            </a:r>
            <a:r>
              <a:rPr kumimoji="1" lang="en-US" altLang="zh-CN" dirty="0"/>
              <a:t> </a:t>
            </a:r>
          </a:p>
          <a:p>
            <a:r>
              <a:rPr kumimoji="1" lang="zh-CN" altLang="zh-CN" dirty="0"/>
              <a:t>5</a:t>
            </a:r>
            <a:r>
              <a:rPr kumimoji="1" lang="en-US" altLang="zh-CN" dirty="0"/>
              <a:t>.</a:t>
            </a:r>
            <a:r>
              <a:rPr kumimoji="1" lang="zh-CN" altLang="en-US" dirty="0"/>
              <a:t>使用</a:t>
            </a:r>
            <a:r>
              <a:rPr kumimoji="1" lang="en-US" altLang="zh-CN" dirty="0"/>
              <a:t>F</a:t>
            </a:r>
            <a:r>
              <a:rPr kumimoji="1" lang="zh-CN" altLang="en-US" dirty="0"/>
              <a:t>修改镜像启动</a:t>
            </a:r>
            <a:endParaRPr kumimoji="1" lang="en-US" altLang="zh-CN" dirty="0"/>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37</a:t>
            </a:fld>
            <a:endParaRPr kumimoji="1" lang="zh-CN" altLang="en-US">
              <a:solidFill>
                <a:prstClr val="black"/>
              </a:solidFill>
            </a:endParaRPr>
          </a:p>
        </p:txBody>
      </p:sp>
    </p:spTree>
    <p:extLst>
      <p:ext uri="{BB962C8B-B14F-4D97-AF65-F5344CB8AC3E}">
        <p14:creationId xmlns:p14="http://schemas.microsoft.com/office/powerpoint/2010/main" val="140943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小米</a:t>
            </a:r>
            <a:r>
              <a:rPr kumimoji="1" lang="en-US" altLang="zh-CN" dirty="0"/>
              <a:t>1</a:t>
            </a:r>
          </a:p>
          <a:p>
            <a:r>
              <a:rPr kumimoji="1" lang="zh-CN" altLang="en-US" dirty="0"/>
              <a:t>红米</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38</a:t>
            </a:fld>
            <a:endParaRPr kumimoji="1" lang="zh-CN" altLang="en-US">
              <a:solidFill>
                <a:prstClr val="black"/>
              </a:solidFill>
            </a:endParaRPr>
          </a:p>
        </p:txBody>
      </p:sp>
    </p:spTree>
    <p:extLst>
      <p:ext uri="{BB962C8B-B14F-4D97-AF65-F5344CB8AC3E}">
        <p14:creationId xmlns:p14="http://schemas.microsoft.com/office/powerpoint/2010/main" val="391337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小米</a:t>
            </a:r>
            <a:r>
              <a:rPr kumimoji="1" lang="en-US" altLang="zh-CN" dirty="0"/>
              <a:t>1</a:t>
            </a:r>
          </a:p>
          <a:p>
            <a:endParaRPr kumimoji="1" lang="en-US" altLang="zh-CN" dirty="0"/>
          </a:p>
          <a:p>
            <a:pPr rtl="0"/>
            <a:r>
              <a:rPr lang="en-US" altLang="zh-CN" sz="1200" b="0" i="0" u="none" strike="noStrike" kern="1200" baseline="0" dirty="0">
                <a:solidFill>
                  <a:schemeClr val="tx1"/>
                </a:solidFill>
                <a:latin typeface="+mn-lt"/>
                <a:ea typeface="+mn-ea"/>
                <a:cs typeface="+mn-cs"/>
              </a:rPr>
              <a:t>1. </a:t>
            </a:r>
            <a:r>
              <a:rPr lang="zh-CN" altLang="en-US" sz="1200" b="0" i="0" u="none" strike="noStrike" kern="1200" baseline="0" dirty="0">
                <a:solidFill>
                  <a:schemeClr val="tx1"/>
                </a:solidFill>
                <a:latin typeface="+mn-lt"/>
                <a:ea typeface="+mn-ea"/>
                <a:cs typeface="+mn-cs"/>
              </a:rPr>
              <a:t>连天目的盒子，打开妙手或神手的程序。</a:t>
            </a:r>
          </a:p>
          <a:p>
            <a:pPr rtl="0"/>
            <a:r>
              <a:rPr lang="en-US" altLang="zh-CN" sz="1200" b="0" i="0" u="none" strike="noStrike" kern="1200" baseline="0" dirty="0">
                <a:solidFill>
                  <a:schemeClr val="tx1"/>
                </a:solidFill>
                <a:latin typeface="+mn-lt"/>
                <a:ea typeface="+mn-ea"/>
                <a:cs typeface="+mn-cs"/>
              </a:rPr>
              <a:t>2. </a:t>
            </a:r>
            <a:r>
              <a:rPr lang="zh-CN" altLang="en-US" sz="1200" b="0" i="0" u="none" strike="noStrike" kern="1200" baseline="0" dirty="0">
                <a:solidFill>
                  <a:schemeClr val="tx1"/>
                </a:solidFill>
                <a:latin typeface="+mn-lt"/>
                <a:ea typeface="+mn-ea"/>
                <a:cs typeface="+mn-cs"/>
              </a:rPr>
              <a:t>选</a:t>
            </a:r>
            <a:r>
              <a:rPr lang="en-US" altLang="zh-CN" sz="1200" b="0" i="0" u="none" strike="noStrike" kern="1200" baseline="0" dirty="0" err="1">
                <a:solidFill>
                  <a:schemeClr val="tx1"/>
                </a:solidFill>
                <a:latin typeface="+mn-lt"/>
                <a:ea typeface="+mn-ea"/>
                <a:cs typeface="+mn-cs"/>
              </a:rPr>
              <a:t>mtk</a:t>
            </a:r>
            <a:r>
              <a:rPr lang="zh-CN" altLang="en-US" sz="1200" b="0" i="0" u="none" strike="noStrike" kern="1200" baseline="0" dirty="0">
                <a:solidFill>
                  <a:schemeClr val="tx1"/>
                </a:solidFill>
                <a:latin typeface="+mn-lt"/>
                <a:ea typeface="+mn-ea"/>
                <a:cs typeface="+mn-cs"/>
              </a:rPr>
              <a:t>，解锁（</a:t>
            </a:r>
            <a:r>
              <a:rPr lang="en-US" altLang="zh-CN" sz="1200" b="0" i="0" u="none" strike="noStrike" kern="1200" baseline="0" dirty="0">
                <a:solidFill>
                  <a:schemeClr val="tx1"/>
                </a:solidFill>
                <a:latin typeface="+mn-lt"/>
                <a:ea typeface="+mn-ea"/>
                <a:cs typeface="+mn-cs"/>
              </a:rPr>
              <a:t>Android</a:t>
            </a:r>
            <a:r>
              <a:rPr lang="zh-CN" altLang="en-US" sz="1200" b="0" i="0" u="none" strike="noStrike" kern="1200" baseline="0" dirty="0">
                <a:solidFill>
                  <a:schemeClr val="tx1"/>
                </a:solidFill>
                <a:latin typeface="+mn-lt"/>
                <a:ea typeface="+mn-ea"/>
                <a:cs typeface="+mn-cs"/>
              </a:rPr>
              <a:t>），引导选择</a:t>
            </a:r>
            <a:r>
              <a:rPr lang="en-US" altLang="zh-CN" sz="1200" b="0" i="0" u="none" strike="noStrike" kern="1200" baseline="0" dirty="0">
                <a:solidFill>
                  <a:schemeClr val="tx1"/>
                </a:solidFill>
                <a:latin typeface="+mn-lt"/>
                <a:ea typeface="+mn-ea"/>
                <a:cs typeface="+mn-cs"/>
              </a:rPr>
              <a:t>8</a:t>
            </a:r>
            <a:r>
              <a:rPr lang="zh-CN" altLang="en-US" sz="1200" b="0" i="0" u="none" strike="noStrike" kern="1200" baseline="0" dirty="0">
                <a:solidFill>
                  <a:schemeClr val="tx1"/>
                </a:solidFill>
                <a:latin typeface="+mn-lt"/>
                <a:ea typeface="+mn-ea"/>
                <a:cs typeface="+mn-cs"/>
              </a:rPr>
              <a:t>号，把</a:t>
            </a:r>
            <a:r>
              <a:rPr lang="en-US" altLang="zh-CN" sz="1200" b="0" i="0" u="none" strike="noStrike" kern="1200" baseline="0" dirty="0">
                <a:solidFill>
                  <a:schemeClr val="tx1"/>
                </a:solidFill>
                <a:latin typeface="+mn-lt"/>
                <a:ea typeface="+mn-ea"/>
                <a:cs typeface="+mn-cs"/>
              </a:rPr>
              <a:t>USB</a:t>
            </a:r>
            <a:r>
              <a:rPr lang="zh-CN" altLang="en-US" sz="1200" b="0" i="0" u="none" strike="noStrike" kern="1200" baseline="0" dirty="0">
                <a:solidFill>
                  <a:schemeClr val="tx1"/>
                </a:solidFill>
                <a:latin typeface="+mn-lt"/>
                <a:ea typeface="+mn-ea"/>
                <a:cs typeface="+mn-cs"/>
              </a:rPr>
              <a:t>调试的勾取消掉，然后选择</a:t>
            </a:r>
            <a:r>
              <a:rPr lang="en-US" altLang="zh-CN" sz="1200" b="0" i="0" u="none" strike="noStrike" kern="1200" baseline="0" dirty="0">
                <a:solidFill>
                  <a:schemeClr val="tx1"/>
                </a:solidFill>
                <a:latin typeface="+mn-lt"/>
                <a:ea typeface="+mn-ea"/>
                <a:cs typeface="+mn-cs"/>
              </a:rPr>
              <a:t>USB</a:t>
            </a:r>
            <a:r>
              <a:rPr lang="zh-CN" altLang="en-US" sz="1200" b="0" i="0" u="none" strike="noStrike" kern="1200" baseline="0" dirty="0">
                <a:solidFill>
                  <a:schemeClr val="tx1"/>
                </a:solidFill>
                <a:latin typeface="+mn-lt"/>
                <a:ea typeface="+mn-ea"/>
                <a:cs typeface="+mn-cs"/>
              </a:rPr>
              <a:t>专线（不要选侦测定义，否则需要用小夹子供电）</a:t>
            </a:r>
          </a:p>
          <a:p>
            <a:pPr rtl="0"/>
            <a:r>
              <a:rPr lang="en-US" altLang="zh-CN" sz="1200" b="0" i="0" u="none" strike="noStrike" kern="1200" baseline="0" dirty="0">
                <a:solidFill>
                  <a:schemeClr val="tx1"/>
                </a:solidFill>
                <a:latin typeface="+mn-lt"/>
                <a:ea typeface="+mn-ea"/>
                <a:cs typeface="+mn-cs"/>
              </a:rPr>
              <a:t>3. </a:t>
            </a:r>
            <a:r>
              <a:rPr lang="zh-CN" altLang="en-US" sz="1200" b="0" i="0" u="none" strike="noStrike" kern="1200" baseline="0" dirty="0">
                <a:solidFill>
                  <a:schemeClr val="tx1"/>
                </a:solidFill>
                <a:latin typeface="+mn-lt"/>
                <a:ea typeface="+mn-ea"/>
                <a:cs typeface="+mn-cs"/>
              </a:rPr>
              <a:t>上述准备就绪后，将</a:t>
            </a:r>
            <a:r>
              <a:rPr lang="en-US" altLang="zh-CN" sz="1200" b="0" i="0" u="none" strike="noStrike" kern="1200" baseline="0" dirty="0">
                <a:solidFill>
                  <a:schemeClr val="tx1"/>
                </a:solidFill>
                <a:latin typeface="+mn-lt"/>
                <a:ea typeface="+mn-ea"/>
                <a:cs typeface="+mn-cs"/>
              </a:rPr>
              <a:t>MTK</a:t>
            </a:r>
            <a:r>
              <a:rPr lang="zh-CN" altLang="en-US" sz="1200" b="0" i="0" u="none" strike="noStrike" kern="1200" baseline="0" dirty="0">
                <a:solidFill>
                  <a:schemeClr val="tx1"/>
                </a:solidFill>
                <a:latin typeface="+mn-lt"/>
                <a:ea typeface="+mn-ea"/>
                <a:cs typeface="+mn-cs"/>
              </a:rPr>
              <a:t>安卓手机关机，放心起见把电池拔掉重新装上（维持关机状态，不要开机），用</a:t>
            </a:r>
            <a:r>
              <a:rPr lang="en-US" altLang="zh-CN" sz="1200" b="0" i="0" u="none" strike="noStrike" kern="1200" baseline="0" dirty="0">
                <a:solidFill>
                  <a:schemeClr val="tx1"/>
                </a:solidFill>
                <a:latin typeface="+mn-lt"/>
                <a:ea typeface="+mn-ea"/>
                <a:cs typeface="+mn-cs"/>
              </a:rPr>
              <a:t>micro </a:t>
            </a:r>
            <a:r>
              <a:rPr lang="en-US" altLang="zh-CN" sz="1200" b="0" i="0" u="none" strike="noStrike" kern="1200" baseline="0" dirty="0" err="1">
                <a:solidFill>
                  <a:schemeClr val="tx1"/>
                </a:solidFill>
                <a:latin typeface="+mn-lt"/>
                <a:ea typeface="+mn-ea"/>
                <a:cs typeface="+mn-cs"/>
              </a:rPr>
              <a:t>usb</a:t>
            </a:r>
            <a:r>
              <a:rPr lang="zh-CN" altLang="en-US" sz="1200" b="0" i="0" u="none" strike="noStrike" kern="1200" baseline="0" dirty="0">
                <a:solidFill>
                  <a:schemeClr val="tx1"/>
                </a:solidFill>
                <a:latin typeface="+mn-lt"/>
                <a:ea typeface="+mn-ea"/>
                <a:cs typeface="+mn-cs"/>
              </a:rPr>
              <a:t>线将手机与电脑</a:t>
            </a:r>
            <a:r>
              <a:rPr lang="en-US" altLang="zh-CN" sz="1200" b="0" i="0" u="none" strike="noStrike" kern="1200" baseline="0" dirty="0" err="1">
                <a:solidFill>
                  <a:schemeClr val="tx1"/>
                </a:solidFill>
                <a:latin typeface="+mn-lt"/>
                <a:ea typeface="+mn-ea"/>
                <a:cs typeface="+mn-cs"/>
              </a:rPr>
              <a:t>usb</a:t>
            </a:r>
            <a:r>
              <a:rPr lang="zh-CN" altLang="en-US" sz="1200" b="0" i="0" u="none" strike="noStrike" kern="1200" baseline="0" dirty="0">
                <a:solidFill>
                  <a:schemeClr val="tx1"/>
                </a:solidFill>
                <a:latin typeface="+mn-lt"/>
                <a:ea typeface="+mn-ea"/>
                <a:cs typeface="+mn-cs"/>
              </a:rPr>
              <a:t>口连接。</a:t>
            </a:r>
          </a:p>
          <a:p>
            <a:pPr rtl="0"/>
            <a:r>
              <a:rPr lang="en-US" altLang="zh-CN" sz="1200" b="0" i="0" u="none" strike="noStrike" kern="1200" baseline="0" dirty="0">
                <a:solidFill>
                  <a:schemeClr val="tx1"/>
                </a:solidFill>
                <a:latin typeface="+mn-lt"/>
                <a:ea typeface="+mn-ea"/>
                <a:cs typeface="+mn-cs"/>
              </a:rPr>
              <a:t>4. </a:t>
            </a:r>
            <a:r>
              <a:rPr lang="zh-CN" altLang="en-US" sz="1200" b="0" i="0" u="none" strike="noStrike" kern="1200" baseline="0" dirty="0">
                <a:solidFill>
                  <a:schemeClr val="tx1"/>
                </a:solidFill>
                <a:latin typeface="+mn-lt"/>
                <a:ea typeface="+mn-ea"/>
                <a:cs typeface="+mn-cs"/>
              </a:rPr>
              <a:t>一般手机连上后，电脑直接出新硬件，</a:t>
            </a:r>
            <a:r>
              <a:rPr lang="en-US" altLang="zh-CN" sz="1200" b="0" i="0" u="none" strike="noStrike" kern="1200" baseline="0" dirty="0">
                <a:solidFill>
                  <a:schemeClr val="tx1"/>
                </a:solidFill>
                <a:latin typeface="+mn-lt"/>
                <a:ea typeface="+mn-ea"/>
                <a:cs typeface="+mn-cs"/>
              </a:rPr>
              <a:t>MTK 65xx </a:t>
            </a:r>
            <a:r>
              <a:rPr lang="en-US" altLang="zh-CN" sz="1200" b="0" i="0" u="none" strike="noStrike" kern="1200" baseline="0" dirty="0" err="1">
                <a:solidFill>
                  <a:schemeClr val="tx1"/>
                </a:solidFill>
                <a:latin typeface="+mn-lt"/>
                <a:ea typeface="+mn-ea"/>
                <a:cs typeface="+mn-cs"/>
              </a:rPr>
              <a:t>Preloader</a:t>
            </a:r>
            <a:r>
              <a:rPr lang="zh-CN" altLang="en-US" sz="1200" b="0" i="0" u="none" strike="noStrike" kern="1200" baseline="0" dirty="0">
                <a:solidFill>
                  <a:schemeClr val="tx1"/>
                </a:solidFill>
                <a:latin typeface="+mn-lt"/>
                <a:ea typeface="+mn-ea"/>
                <a:cs typeface="+mn-cs"/>
              </a:rPr>
              <a:t>，自动加载驱动失败，去设备管理器手动装驱动，目录在妙手或神手安装包目录下，</a:t>
            </a:r>
            <a:r>
              <a:rPr lang="en-US" altLang="zh-CN" sz="1200" b="0" i="0" u="none" strike="noStrike" kern="1200" baseline="0" dirty="0">
                <a:solidFill>
                  <a:schemeClr val="tx1"/>
                </a:solidFill>
                <a:latin typeface="+mn-lt"/>
                <a:ea typeface="+mn-ea"/>
                <a:cs typeface="+mn-cs"/>
              </a:rPr>
              <a:t>D:\TMCSOFT\</a:t>
            </a:r>
            <a:r>
              <a:rPr lang="zh-CN" altLang="en-US" sz="1200" b="0" i="0" u="none" strike="noStrike" kern="1200" baseline="0" dirty="0">
                <a:solidFill>
                  <a:schemeClr val="tx1"/>
                </a:solidFill>
                <a:latin typeface="+mn-lt"/>
                <a:ea typeface="+mn-ea"/>
                <a:cs typeface="+mn-cs"/>
              </a:rPr>
              <a:t>驱动文件</a:t>
            </a:r>
            <a:r>
              <a:rPr lang="en-US" altLang="zh-CN" sz="1200" b="0" i="0" u="none" strike="noStrike" kern="1200" baseline="0" dirty="0">
                <a:solidFill>
                  <a:schemeClr val="tx1"/>
                </a:solidFill>
                <a:latin typeface="+mn-lt"/>
                <a:ea typeface="+mn-ea"/>
                <a:cs typeface="+mn-cs"/>
              </a:rPr>
              <a:t>\MTK</a:t>
            </a:r>
            <a:r>
              <a:rPr lang="zh-CN" altLang="en-US" sz="1200" b="0" i="0" u="none" strike="noStrike" kern="1200" baseline="0" dirty="0">
                <a:solidFill>
                  <a:schemeClr val="tx1"/>
                </a:solidFill>
                <a:latin typeface="+mn-lt"/>
                <a:ea typeface="+mn-ea"/>
                <a:cs typeface="+mn-cs"/>
              </a:rPr>
              <a:t>芯片驱动（里面</a:t>
            </a:r>
            <a:r>
              <a:rPr lang="en-US" altLang="zh-CN" sz="1200" b="0" i="0" u="none" strike="noStrike" kern="1200" baseline="0" dirty="0">
                <a:solidFill>
                  <a:schemeClr val="tx1"/>
                </a:solidFill>
                <a:latin typeface="+mn-lt"/>
                <a:ea typeface="+mn-ea"/>
                <a:cs typeface="+mn-cs"/>
              </a:rPr>
              <a:t>XP 32</a:t>
            </a:r>
            <a:r>
              <a:rPr lang="zh-CN" altLang="en-US" sz="1200" b="0" i="0" u="none" strike="noStrike" kern="1200" baseline="0" dirty="0">
                <a:solidFill>
                  <a:schemeClr val="tx1"/>
                </a:solidFill>
                <a:latin typeface="+mn-lt"/>
                <a:ea typeface="+mn-ea"/>
                <a:cs typeface="+mn-cs"/>
              </a:rPr>
              <a:t>和</a:t>
            </a:r>
            <a:r>
              <a:rPr lang="en-US" altLang="zh-CN" sz="1200" b="0" i="0" u="none" strike="noStrike" kern="1200" baseline="0" dirty="0">
                <a:solidFill>
                  <a:schemeClr val="tx1"/>
                </a:solidFill>
                <a:latin typeface="+mn-lt"/>
                <a:ea typeface="+mn-ea"/>
                <a:cs typeface="+mn-cs"/>
              </a:rPr>
              <a:t>Win7 64</a:t>
            </a:r>
            <a:r>
              <a:rPr lang="zh-CN" altLang="en-US" sz="1200" b="0" i="0" u="none" strike="noStrike" kern="1200" baseline="0" dirty="0">
                <a:solidFill>
                  <a:schemeClr val="tx1"/>
                </a:solidFill>
                <a:latin typeface="+mn-lt"/>
                <a:ea typeface="+mn-ea"/>
                <a:cs typeface="+mn-cs"/>
              </a:rPr>
              <a:t>驱动都有）。</a:t>
            </a:r>
          </a:p>
          <a:p>
            <a:pPr rtl="0"/>
            <a:r>
              <a:rPr lang="en-US" altLang="zh-CN" sz="1200" b="0" i="0" u="none" strike="noStrike" kern="1200" baseline="0" dirty="0">
                <a:solidFill>
                  <a:schemeClr val="tx1"/>
                </a:solidFill>
                <a:latin typeface="+mn-lt"/>
                <a:ea typeface="+mn-ea"/>
                <a:cs typeface="+mn-cs"/>
              </a:rPr>
              <a:t>5. </a:t>
            </a:r>
            <a:r>
              <a:rPr lang="zh-CN" altLang="en-US" sz="1200" b="0" i="0" u="none" strike="noStrike" kern="1200" baseline="0" dirty="0">
                <a:solidFill>
                  <a:schemeClr val="tx1"/>
                </a:solidFill>
                <a:latin typeface="+mn-lt"/>
                <a:ea typeface="+mn-ea"/>
                <a:cs typeface="+mn-cs"/>
              </a:rPr>
              <a:t>驱动装完，如果手机进入充电状态（此事</a:t>
            </a:r>
            <a:r>
              <a:rPr lang="en-US" altLang="zh-CN" sz="1200" b="0" i="0" u="none" strike="noStrike" kern="1200" baseline="0" dirty="0" err="1">
                <a:solidFill>
                  <a:schemeClr val="tx1"/>
                </a:solidFill>
                <a:latin typeface="+mn-lt"/>
                <a:ea typeface="+mn-ea"/>
                <a:cs typeface="+mn-cs"/>
              </a:rPr>
              <a:t>Preloader</a:t>
            </a:r>
            <a:r>
              <a:rPr lang="zh-CN" altLang="en-US" sz="1200" b="0" i="0" u="none" strike="noStrike" kern="1200" baseline="0" dirty="0">
                <a:solidFill>
                  <a:schemeClr val="tx1"/>
                </a:solidFill>
                <a:latin typeface="+mn-lt"/>
                <a:ea typeface="+mn-ea"/>
                <a:cs typeface="+mn-cs"/>
              </a:rPr>
              <a:t>设备消失），则需要断开手机连接，重新拔插电池，再连</a:t>
            </a:r>
            <a:r>
              <a:rPr lang="en-US" altLang="zh-CN" sz="1200" b="0" i="0" u="none" strike="noStrike" kern="1200" baseline="0" dirty="0">
                <a:solidFill>
                  <a:schemeClr val="tx1"/>
                </a:solidFill>
                <a:latin typeface="+mn-lt"/>
                <a:ea typeface="+mn-ea"/>
                <a:cs typeface="+mn-cs"/>
              </a:rPr>
              <a:t>USB</a:t>
            </a:r>
            <a:r>
              <a:rPr lang="zh-CN" altLang="en-US" sz="1200" b="0" i="0" u="none" strike="noStrike" kern="1200" baseline="0" dirty="0">
                <a:solidFill>
                  <a:schemeClr val="tx1"/>
                </a:solidFill>
                <a:latin typeface="+mn-lt"/>
                <a:ea typeface="+mn-ea"/>
                <a:cs typeface="+mn-cs"/>
              </a:rPr>
              <a:t>线，然后点妙手或神手软件中的“开始”</a:t>
            </a:r>
          </a:p>
          <a:p>
            <a:pPr rtl="0"/>
            <a:r>
              <a:rPr lang="en-US" altLang="zh-CN" sz="1200" b="0" i="0" u="none" strike="noStrike" kern="1200" baseline="0" dirty="0">
                <a:solidFill>
                  <a:schemeClr val="tx1"/>
                </a:solidFill>
                <a:latin typeface="+mn-lt"/>
                <a:ea typeface="+mn-ea"/>
                <a:cs typeface="+mn-cs"/>
              </a:rPr>
              <a:t>6. </a:t>
            </a:r>
            <a:r>
              <a:rPr lang="zh-CN" altLang="en-US" sz="1200" b="0" i="0" u="none" strike="noStrike" kern="1200" baseline="0" dirty="0">
                <a:solidFill>
                  <a:schemeClr val="tx1"/>
                </a:solidFill>
                <a:latin typeface="+mn-lt"/>
                <a:ea typeface="+mn-ea"/>
                <a:cs typeface="+mn-cs"/>
              </a:rPr>
              <a:t>期间不用按开机键，先读取</a:t>
            </a:r>
            <a:r>
              <a:rPr lang="en-US" altLang="zh-CN" sz="1200" b="0" i="0" u="none" strike="noStrike" kern="1200" baseline="0" dirty="0">
                <a:solidFill>
                  <a:schemeClr val="tx1"/>
                </a:solidFill>
                <a:latin typeface="+mn-lt"/>
                <a:ea typeface="+mn-ea"/>
                <a:cs typeface="+mn-cs"/>
              </a:rPr>
              <a:t>root</a:t>
            </a:r>
            <a:r>
              <a:rPr lang="zh-CN" altLang="en-US" sz="1200" b="0" i="0" u="none" strike="noStrike" kern="1200" baseline="0" dirty="0">
                <a:solidFill>
                  <a:schemeClr val="tx1"/>
                </a:solidFill>
                <a:latin typeface="+mn-lt"/>
                <a:ea typeface="+mn-ea"/>
                <a:cs typeface="+mn-cs"/>
              </a:rPr>
              <a:t>，后写入</a:t>
            </a:r>
            <a:r>
              <a:rPr lang="en-US" altLang="zh-CN" sz="1200" b="0" i="0" u="none" strike="noStrike" kern="1200" baseline="0" dirty="0">
                <a:solidFill>
                  <a:schemeClr val="tx1"/>
                </a:solidFill>
                <a:latin typeface="+mn-lt"/>
                <a:ea typeface="+mn-ea"/>
                <a:cs typeface="+mn-cs"/>
              </a:rPr>
              <a:t>root</a:t>
            </a:r>
            <a:r>
              <a:rPr lang="zh-CN" altLang="en-US" sz="1200" b="0" i="0" u="none" strike="noStrike" kern="1200" baseline="0" dirty="0">
                <a:solidFill>
                  <a:schemeClr val="tx1"/>
                </a:solidFill>
                <a:latin typeface="+mn-lt"/>
                <a:ea typeface="+mn-ea"/>
                <a:cs typeface="+mn-cs"/>
              </a:rPr>
              <a:t>，完成后，密码就被直接取消掉。（我测试了手势密码和</a:t>
            </a:r>
            <a:r>
              <a:rPr lang="en-US" altLang="zh-CN" sz="1200" b="0" i="0" u="none" strike="noStrike" kern="1200" baseline="0" dirty="0">
                <a:solidFill>
                  <a:schemeClr val="tx1"/>
                </a:solidFill>
                <a:latin typeface="+mn-lt"/>
                <a:ea typeface="+mn-ea"/>
                <a:cs typeface="+mn-cs"/>
              </a:rPr>
              <a:t>PIN</a:t>
            </a:r>
            <a:r>
              <a:rPr lang="zh-CN" altLang="en-US" sz="1200" b="0" i="0" u="none" strike="noStrike" kern="1200" baseline="0" dirty="0">
                <a:solidFill>
                  <a:schemeClr val="tx1"/>
                </a:solidFill>
                <a:latin typeface="+mn-lt"/>
                <a:ea typeface="+mn-ea"/>
                <a:cs typeface="+mn-cs"/>
              </a:rPr>
              <a:t>码，成功后密码直接被取消）</a:t>
            </a:r>
          </a:p>
          <a:p>
            <a:endParaRPr kumimoji="1" lang="zh-CN" altLang="en-US" dirty="0"/>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39</a:t>
            </a:fld>
            <a:endParaRPr kumimoji="1" lang="zh-CN" altLang="en-US">
              <a:solidFill>
                <a:prstClr val="black"/>
              </a:solidFill>
            </a:endParaRPr>
          </a:p>
        </p:txBody>
      </p:sp>
    </p:spTree>
    <p:extLst>
      <p:ext uri="{BB962C8B-B14F-4D97-AF65-F5344CB8AC3E}">
        <p14:creationId xmlns:p14="http://schemas.microsoft.com/office/powerpoint/2010/main" val="3175663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4.3</a:t>
            </a:r>
            <a:r>
              <a:rPr kumimoji="1" lang="zh-CN" altLang="en-US" dirty="0"/>
              <a:t>版本以下</a:t>
            </a:r>
            <a:endParaRPr kumimoji="1" lang="en-US" altLang="zh-CN" dirty="0"/>
          </a:p>
          <a:p>
            <a:r>
              <a:rPr kumimoji="1" lang="zh-CN" altLang="en-US" dirty="0"/>
              <a:t>跟</a:t>
            </a:r>
            <a:r>
              <a:rPr kumimoji="1" lang="en-US" altLang="zh-CN" dirty="0"/>
              <a:t>rom</a:t>
            </a:r>
            <a:r>
              <a:rPr kumimoji="1" lang="zh-CN" altLang="en-US" dirty="0"/>
              <a:t>有关系</a:t>
            </a:r>
            <a:endParaRPr kumimoji="1" lang="en-US" altLang="zh-CN" dirty="0"/>
          </a:p>
          <a:p>
            <a:endParaRPr kumimoji="1" lang="en-US" altLang="zh-CN" dirty="0"/>
          </a:p>
          <a:p>
            <a:r>
              <a:rPr kumimoji="1" lang="en-US" altLang="zh-CN" dirty="0"/>
              <a:t>S3 </a:t>
            </a:r>
          </a:p>
          <a:p>
            <a:r>
              <a:rPr kumimoji="1" lang="en-US" altLang="zh-CN" dirty="0"/>
              <a:t>Note2</a:t>
            </a:r>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40</a:t>
            </a:fld>
            <a:endParaRPr kumimoji="1" lang="zh-CN" altLang="en-US">
              <a:solidFill>
                <a:prstClr val="black"/>
              </a:solidFill>
            </a:endParaRPr>
          </a:p>
        </p:txBody>
      </p:sp>
    </p:spTree>
    <p:extLst>
      <p:ext uri="{BB962C8B-B14F-4D97-AF65-F5344CB8AC3E}">
        <p14:creationId xmlns:p14="http://schemas.microsoft.com/office/powerpoint/2010/main" val="584228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41</a:t>
            </a:fld>
            <a:endParaRPr kumimoji="1" lang="zh-CN" altLang="en-US">
              <a:solidFill>
                <a:prstClr val="black"/>
              </a:solidFill>
            </a:endParaRPr>
          </a:p>
        </p:txBody>
      </p:sp>
    </p:spTree>
    <p:extLst>
      <p:ext uri="{BB962C8B-B14F-4D97-AF65-F5344CB8AC3E}">
        <p14:creationId xmlns:p14="http://schemas.microsoft.com/office/powerpoint/2010/main" val="2791310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CWM Recovery</a:t>
            </a:r>
            <a:r>
              <a:rPr kumimoji="1" lang="zh-CN" altLang="en-US" dirty="0"/>
              <a:t>为谷歌安卓系统刷机软件，全名为</a:t>
            </a:r>
            <a:r>
              <a:rPr kumimoji="1" lang="en-US" altLang="zh-CN" dirty="0" err="1"/>
              <a:t>ClockworkMod</a:t>
            </a:r>
            <a:r>
              <a:rPr kumimoji="1" lang="en-US" altLang="zh-CN" dirty="0"/>
              <a:t> Recovery</a:t>
            </a:r>
            <a:r>
              <a:rPr kumimoji="1" lang="zh-CN" altLang="en-US" dirty="0"/>
              <a:t>，目前最新版本</a:t>
            </a:r>
            <a:r>
              <a:rPr kumimoji="1" lang="en-US" altLang="zh-CN" dirty="0"/>
              <a:t>6.0.4.9</a:t>
            </a:r>
            <a:r>
              <a:rPr kumimoji="1" lang="zh-CN" altLang="en-US" dirty="0"/>
              <a:t>（从</a:t>
            </a:r>
            <a:r>
              <a:rPr kumimoji="1" lang="en-US" altLang="zh-CN" dirty="0"/>
              <a:t>6.0.4.3</a:t>
            </a:r>
            <a:r>
              <a:rPr kumimoji="1" lang="zh-CN" altLang="en-US" dirty="0"/>
              <a:t>开始支持安卓</a:t>
            </a:r>
            <a:r>
              <a:rPr kumimoji="1" lang="en-US" altLang="zh-CN" dirty="0"/>
              <a:t>4.4</a:t>
            </a:r>
            <a:r>
              <a:rPr kumimoji="1" lang="zh-CN" altLang="en-US" dirty="0"/>
              <a:t>，如</a:t>
            </a:r>
            <a:r>
              <a:rPr kumimoji="1" lang="en-US" altLang="zh-CN" dirty="0"/>
              <a:t>CM11 </a:t>
            </a:r>
            <a:r>
              <a:rPr kumimoji="1" lang="zh-CN" altLang="en-US" dirty="0"/>
              <a:t>，</a:t>
            </a:r>
            <a:r>
              <a:rPr kumimoji="1" lang="en-US" altLang="zh-CN" dirty="0"/>
              <a:t>MK4.44</a:t>
            </a:r>
            <a:r>
              <a:rPr kumimoji="1" lang="zh-CN" altLang="en-US" dirty="0"/>
              <a:t>等），简称</a:t>
            </a:r>
            <a:r>
              <a:rPr kumimoji="1" lang="en-US" altLang="zh-CN" dirty="0"/>
              <a:t>CWM</a:t>
            </a:r>
            <a:r>
              <a:rPr kumimoji="1" lang="zh-CN" altLang="en-US" dirty="0"/>
              <a:t>，乃</a:t>
            </a:r>
            <a:r>
              <a:rPr kumimoji="1" lang="en-US" altLang="zh-CN" dirty="0"/>
              <a:t>Android</a:t>
            </a:r>
            <a:r>
              <a:rPr kumimoji="1" lang="zh-CN" altLang="en-US" dirty="0"/>
              <a:t>系统必备神器之一。</a:t>
            </a:r>
          </a:p>
          <a:p>
            <a:r>
              <a:rPr kumimoji="1" lang="en-US" altLang="zh-CN" dirty="0" err="1"/>
              <a:t>ClockworkMod</a:t>
            </a:r>
            <a:r>
              <a:rPr kumimoji="1" lang="en-US" altLang="zh-CN" dirty="0"/>
              <a:t> Recovery</a:t>
            </a:r>
            <a:r>
              <a:rPr kumimoji="1" lang="zh-CN" altLang="en-US" dirty="0"/>
              <a:t>提供了一种非常方便的备份和还原</a:t>
            </a:r>
            <a:r>
              <a:rPr kumimoji="1" lang="en-US" altLang="zh-CN" dirty="0"/>
              <a:t>ROM</a:t>
            </a:r>
            <a:r>
              <a:rPr kumimoji="1" lang="zh-CN" altLang="en-US" dirty="0"/>
              <a:t>的方法，可以直接从</a:t>
            </a:r>
            <a:r>
              <a:rPr kumimoji="1" lang="en-US" altLang="zh-CN" dirty="0"/>
              <a:t>SD</a:t>
            </a:r>
            <a:r>
              <a:rPr kumimoji="1" lang="zh-CN" altLang="en-US" dirty="0"/>
              <a:t>卡上还原</a:t>
            </a:r>
            <a:r>
              <a:rPr kumimoji="1" lang="en-US" altLang="zh-CN" dirty="0"/>
              <a:t>ROM</a:t>
            </a:r>
            <a:r>
              <a:rPr kumimoji="1" lang="zh-CN" altLang="en-US" dirty="0"/>
              <a:t>，所以在很多原生</a:t>
            </a:r>
            <a:r>
              <a:rPr kumimoji="1" lang="en-US" altLang="zh-CN" dirty="0"/>
              <a:t>android</a:t>
            </a:r>
            <a:r>
              <a:rPr kumimoji="1" lang="zh-CN" altLang="en-US" dirty="0"/>
              <a:t>手机上被用作刷</a:t>
            </a:r>
            <a:r>
              <a:rPr kumimoji="1" lang="en-US" altLang="zh-CN" dirty="0"/>
              <a:t>ROM</a:t>
            </a:r>
            <a:r>
              <a:rPr kumimoji="1" lang="zh-CN" altLang="en-US" dirty="0"/>
              <a:t>的重要方法，同时对于制作</a:t>
            </a:r>
            <a:r>
              <a:rPr kumimoji="1" lang="en-US" altLang="zh-CN" dirty="0"/>
              <a:t>rom</a:t>
            </a:r>
            <a:r>
              <a:rPr kumimoji="1" lang="zh-CN" altLang="en-US" dirty="0"/>
              <a:t>者来说也更加方便，可以直接在</a:t>
            </a:r>
            <a:r>
              <a:rPr kumimoji="1" lang="en-US" altLang="zh-CN" dirty="0"/>
              <a:t>Windows</a:t>
            </a:r>
            <a:r>
              <a:rPr kumimoji="1" lang="zh-CN" altLang="en-US" dirty="0"/>
              <a:t>下把</a:t>
            </a:r>
            <a:r>
              <a:rPr kumimoji="1" lang="en-US" altLang="zh-CN" dirty="0"/>
              <a:t>ROM</a:t>
            </a:r>
            <a:r>
              <a:rPr kumimoji="1" lang="zh-CN" altLang="en-US" dirty="0"/>
              <a:t>打包成</a:t>
            </a:r>
            <a:r>
              <a:rPr kumimoji="1" lang="en-US" altLang="zh-CN" dirty="0"/>
              <a:t>zip</a:t>
            </a:r>
            <a:r>
              <a:rPr kumimoji="1" lang="zh-CN" altLang="en-US" dirty="0"/>
              <a:t>格式，无需打包成</a:t>
            </a:r>
            <a:r>
              <a:rPr kumimoji="1" lang="en-US" altLang="zh-CN" dirty="0" err="1"/>
              <a:t>img</a:t>
            </a:r>
            <a:r>
              <a:rPr kumimoji="1" lang="zh-CN" altLang="en-US" dirty="0"/>
              <a:t>格式。</a:t>
            </a:r>
          </a:p>
          <a:p>
            <a:r>
              <a:rPr kumimoji="1" lang="en-US" altLang="zh-CN" dirty="0" err="1"/>
              <a:t>ClockworkMod</a:t>
            </a:r>
            <a:r>
              <a:rPr kumimoji="1" lang="en-US" altLang="zh-CN" dirty="0"/>
              <a:t> Recovery</a:t>
            </a:r>
            <a:r>
              <a:rPr kumimoji="1" lang="zh-CN" altLang="en-US" dirty="0"/>
              <a:t>也支持在</a:t>
            </a:r>
            <a:r>
              <a:rPr kumimoji="1" lang="en-US" altLang="zh-CN" dirty="0"/>
              <a:t>Recovery</a:t>
            </a:r>
            <a:r>
              <a:rPr kumimoji="1" lang="zh-CN" altLang="en-US" dirty="0"/>
              <a:t>界面挂载</a:t>
            </a:r>
            <a:r>
              <a:rPr kumimoji="1" lang="en-US" altLang="zh-CN" dirty="0"/>
              <a:t>USB</a:t>
            </a:r>
            <a:r>
              <a:rPr kumimoji="1" lang="zh-CN" altLang="en-US" dirty="0"/>
              <a:t>，在挂载</a:t>
            </a:r>
            <a:r>
              <a:rPr kumimoji="1" lang="en-US" altLang="zh-CN" dirty="0"/>
              <a:t>USB</a:t>
            </a:r>
            <a:r>
              <a:rPr kumimoji="1" lang="zh-CN" altLang="en-US" dirty="0"/>
              <a:t>模式下连接</a:t>
            </a:r>
            <a:r>
              <a:rPr kumimoji="1" lang="en-US" altLang="zh-CN" dirty="0"/>
              <a:t>PC</a:t>
            </a:r>
            <a:r>
              <a:rPr kumimoji="1" lang="zh-CN" altLang="en-US" dirty="0"/>
              <a:t>的安卓手机的</a:t>
            </a:r>
            <a:r>
              <a:rPr kumimoji="1" lang="en-US" altLang="zh-CN" dirty="0"/>
              <a:t>SD</a:t>
            </a:r>
            <a:r>
              <a:rPr kumimoji="1" lang="zh-CN" altLang="en-US" dirty="0"/>
              <a:t>卡可以直接变成</a:t>
            </a:r>
            <a:r>
              <a:rPr kumimoji="1" lang="en-US" altLang="zh-CN" dirty="0"/>
              <a:t>U</a:t>
            </a:r>
            <a:r>
              <a:rPr kumimoji="1" lang="zh-CN" altLang="en-US" dirty="0"/>
              <a:t>盘进行数据传输，亦可以进行救转，强求刷机失败的手机。</a:t>
            </a:r>
          </a:p>
          <a:p>
            <a:r>
              <a:rPr kumimoji="1" lang="zh-CN" altLang="en-US" dirty="0"/>
              <a:t>现可通过使用刷机精灵等软件进行一键式刷入，非常方便。</a:t>
            </a:r>
          </a:p>
          <a:p>
            <a:r>
              <a:rPr kumimoji="1" lang="zh-CN" altLang="en-US" dirty="0"/>
              <a:t>与之类似的软件还有</a:t>
            </a:r>
            <a:r>
              <a:rPr kumimoji="1" lang="en-US" altLang="zh-CN" dirty="0"/>
              <a:t>TWRP</a:t>
            </a:r>
            <a:r>
              <a:rPr kumimoji="1" lang="zh-CN" altLang="en-US" dirty="0"/>
              <a:t>等，</a:t>
            </a:r>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42</a:t>
            </a:fld>
            <a:endParaRPr kumimoji="1" lang="zh-CN" altLang="en-US">
              <a:solidFill>
                <a:prstClr val="black"/>
              </a:solidFill>
            </a:endParaRPr>
          </a:p>
        </p:txBody>
      </p:sp>
    </p:spTree>
    <p:extLst>
      <p:ext uri="{BB962C8B-B14F-4D97-AF65-F5344CB8AC3E}">
        <p14:creationId xmlns:p14="http://schemas.microsoft.com/office/powerpoint/2010/main" val="847893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CWM Recovery</a:t>
            </a:r>
            <a:r>
              <a:rPr kumimoji="1" lang="zh-CN" altLang="en-US" dirty="0"/>
              <a:t>为谷歌安卓系统刷机软件，全名为</a:t>
            </a:r>
            <a:r>
              <a:rPr kumimoji="1" lang="en-US" altLang="zh-CN" dirty="0" err="1"/>
              <a:t>ClockworkMod</a:t>
            </a:r>
            <a:r>
              <a:rPr kumimoji="1" lang="en-US" altLang="zh-CN" dirty="0"/>
              <a:t> Recovery</a:t>
            </a:r>
            <a:r>
              <a:rPr kumimoji="1" lang="zh-CN" altLang="en-US" dirty="0"/>
              <a:t>，目前最新版本</a:t>
            </a:r>
            <a:r>
              <a:rPr kumimoji="1" lang="en-US" altLang="zh-CN" dirty="0"/>
              <a:t>6.0.4.9</a:t>
            </a:r>
            <a:r>
              <a:rPr kumimoji="1" lang="zh-CN" altLang="en-US" dirty="0"/>
              <a:t>（从</a:t>
            </a:r>
            <a:r>
              <a:rPr kumimoji="1" lang="en-US" altLang="zh-CN" dirty="0"/>
              <a:t>6.0.4.3</a:t>
            </a:r>
            <a:r>
              <a:rPr kumimoji="1" lang="zh-CN" altLang="en-US" dirty="0"/>
              <a:t>开始支持安卓</a:t>
            </a:r>
            <a:r>
              <a:rPr kumimoji="1" lang="en-US" altLang="zh-CN" dirty="0"/>
              <a:t>4.4</a:t>
            </a:r>
            <a:r>
              <a:rPr kumimoji="1" lang="zh-CN" altLang="en-US" dirty="0"/>
              <a:t>，如</a:t>
            </a:r>
            <a:r>
              <a:rPr kumimoji="1" lang="en-US" altLang="zh-CN" dirty="0"/>
              <a:t>CM11 </a:t>
            </a:r>
            <a:r>
              <a:rPr kumimoji="1" lang="zh-CN" altLang="en-US" dirty="0"/>
              <a:t>，</a:t>
            </a:r>
            <a:r>
              <a:rPr kumimoji="1" lang="en-US" altLang="zh-CN" dirty="0"/>
              <a:t>MK4.44</a:t>
            </a:r>
            <a:r>
              <a:rPr kumimoji="1" lang="zh-CN" altLang="en-US" dirty="0"/>
              <a:t>等），简称</a:t>
            </a:r>
            <a:r>
              <a:rPr kumimoji="1" lang="en-US" altLang="zh-CN" dirty="0"/>
              <a:t>CWM</a:t>
            </a:r>
            <a:r>
              <a:rPr kumimoji="1" lang="zh-CN" altLang="en-US" dirty="0"/>
              <a:t>，乃</a:t>
            </a:r>
            <a:r>
              <a:rPr kumimoji="1" lang="en-US" altLang="zh-CN" dirty="0"/>
              <a:t>Android</a:t>
            </a:r>
            <a:r>
              <a:rPr kumimoji="1" lang="zh-CN" altLang="en-US" dirty="0"/>
              <a:t>系统必备神器之一。</a:t>
            </a:r>
          </a:p>
          <a:p>
            <a:r>
              <a:rPr kumimoji="1" lang="en-US" altLang="zh-CN" dirty="0" err="1"/>
              <a:t>ClockworkMod</a:t>
            </a:r>
            <a:r>
              <a:rPr kumimoji="1" lang="en-US" altLang="zh-CN" dirty="0"/>
              <a:t> Recovery</a:t>
            </a:r>
            <a:r>
              <a:rPr kumimoji="1" lang="zh-CN" altLang="en-US" dirty="0"/>
              <a:t>提供了一种非常方便的备份和还原</a:t>
            </a:r>
            <a:r>
              <a:rPr kumimoji="1" lang="en-US" altLang="zh-CN" dirty="0"/>
              <a:t>ROM</a:t>
            </a:r>
            <a:r>
              <a:rPr kumimoji="1" lang="zh-CN" altLang="en-US" dirty="0"/>
              <a:t>的方法，可以直接从</a:t>
            </a:r>
            <a:r>
              <a:rPr kumimoji="1" lang="en-US" altLang="zh-CN" dirty="0"/>
              <a:t>SD</a:t>
            </a:r>
            <a:r>
              <a:rPr kumimoji="1" lang="zh-CN" altLang="en-US" dirty="0"/>
              <a:t>卡上还原</a:t>
            </a:r>
            <a:r>
              <a:rPr kumimoji="1" lang="en-US" altLang="zh-CN" dirty="0"/>
              <a:t>ROM</a:t>
            </a:r>
            <a:r>
              <a:rPr kumimoji="1" lang="zh-CN" altLang="en-US" dirty="0"/>
              <a:t>，所以在很多原生</a:t>
            </a:r>
            <a:r>
              <a:rPr kumimoji="1" lang="en-US" altLang="zh-CN" dirty="0"/>
              <a:t>android</a:t>
            </a:r>
            <a:r>
              <a:rPr kumimoji="1" lang="zh-CN" altLang="en-US" dirty="0"/>
              <a:t>手机上被用作刷</a:t>
            </a:r>
            <a:r>
              <a:rPr kumimoji="1" lang="en-US" altLang="zh-CN" dirty="0"/>
              <a:t>ROM</a:t>
            </a:r>
            <a:r>
              <a:rPr kumimoji="1" lang="zh-CN" altLang="en-US" dirty="0"/>
              <a:t>的重要方法，同时对于制作</a:t>
            </a:r>
            <a:r>
              <a:rPr kumimoji="1" lang="en-US" altLang="zh-CN" dirty="0"/>
              <a:t>rom</a:t>
            </a:r>
            <a:r>
              <a:rPr kumimoji="1" lang="zh-CN" altLang="en-US" dirty="0"/>
              <a:t>者来说也更加方便，可以直接在</a:t>
            </a:r>
            <a:r>
              <a:rPr kumimoji="1" lang="en-US" altLang="zh-CN" dirty="0"/>
              <a:t>Windows</a:t>
            </a:r>
            <a:r>
              <a:rPr kumimoji="1" lang="zh-CN" altLang="en-US" dirty="0"/>
              <a:t>下把</a:t>
            </a:r>
            <a:r>
              <a:rPr kumimoji="1" lang="en-US" altLang="zh-CN" dirty="0"/>
              <a:t>ROM</a:t>
            </a:r>
            <a:r>
              <a:rPr kumimoji="1" lang="zh-CN" altLang="en-US" dirty="0"/>
              <a:t>打包成</a:t>
            </a:r>
            <a:r>
              <a:rPr kumimoji="1" lang="en-US" altLang="zh-CN" dirty="0"/>
              <a:t>zip</a:t>
            </a:r>
            <a:r>
              <a:rPr kumimoji="1" lang="zh-CN" altLang="en-US" dirty="0"/>
              <a:t>格式，无需打包成</a:t>
            </a:r>
            <a:r>
              <a:rPr kumimoji="1" lang="en-US" altLang="zh-CN" dirty="0" err="1"/>
              <a:t>img</a:t>
            </a:r>
            <a:r>
              <a:rPr kumimoji="1" lang="zh-CN" altLang="en-US" dirty="0"/>
              <a:t>格式。</a:t>
            </a:r>
          </a:p>
          <a:p>
            <a:r>
              <a:rPr kumimoji="1" lang="en-US" altLang="zh-CN" dirty="0" err="1"/>
              <a:t>ClockworkMod</a:t>
            </a:r>
            <a:r>
              <a:rPr kumimoji="1" lang="en-US" altLang="zh-CN" dirty="0"/>
              <a:t> Recovery</a:t>
            </a:r>
            <a:r>
              <a:rPr kumimoji="1" lang="zh-CN" altLang="en-US" dirty="0"/>
              <a:t>也支持在</a:t>
            </a:r>
            <a:r>
              <a:rPr kumimoji="1" lang="en-US" altLang="zh-CN" dirty="0"/>
              <a:t>Recovery</a:t>
            </a:r>
            <a:r>
              <a:rPr kumimoji="1" lang="zh-CN" altLang="en-US" dirty="0"/>
              <a:t>界面挂载</a:t>
            </a:r>
            <a:r>
              <a:rPr kumimoji="1" lang="en-US" altLang="zh-CN" dirty="0"/>
              <a:t>USB</a:t>
            </a:r>
            <a:r>
              <a:rPr kumimoji="1" lang="zh-CN" altLang="en-US" dirty="0"/>
              <a:t>，在挂载</a:t>
            </a:r>
            <a:r>
              <a:rPr kumimoji="1" lang="en-US" altLang="zh-CN" dirty="0"/>
              <a:t>USB</a:t>
            </a:r>
            <a:r>
              <a:rPr kumimoji="1" lang="zh-CN" altLang="en-US" dirty="0"/>
              <a:t>模式下连接</a:t>
            </a:r>
            <a:r>
              <a:rPr kumimoji="1" lang="en-US" altLang="zh-CN" dirty="0"/>
              <a:t>PC</a:t>
            </a:r>
            <a:r>
              <a:rPr kumimoji="1" lang="zh-CN" altLang="en-US" dirty="0"/>
              <a:t>的安卓手机的</a:t>
            </a:r>
            <a:r>
              <a:rPr kumimoji="1" lang="en-US" altLang="zh-CN" dirty="0"/>
              <a:t>SD</a:t>
            </a:r>
            <a:r>
              <a:rPr kumimoji="1" lang="zh-CN" altLang="en-US" dirty="0"/>
              <a:t>卡可以直接变成</a:t>
            </a:r>
            <a:r>
              <a:rPr kumimoji="1" lang="en-US" altLang="zh-CN" dirty="0"/>
              <a:t>U</a:t>
            </a:r>
            <a:r>
              <a:rPr kumimoji="1" lang="zh-CN" altLang="en-US" dirty="0"/>
              <a:t>盘进行数据传输，亦可以进行救转，强求刷机失败的手机。</a:t>
            </a:r>
          </a:p>
          <a:p>
            <a:r>
              <a:rPr kumimoji="1" lang="zh-CN" altLang="en-US" dirty="0"/>
              <a:t>现可通过使用刷机精灵等软件进行一键式刷入，非常方便。</a:t>
            </a:r>
          </a:p>
          <a:p>
            <a:r>
              <a:rPr kumimoji="1" lang="zh-CN" altLang="en-US" dirty="0"/>
              <a:t>与之类似的软件还有</a:t>
            </a:r>
            <a:r>
              <a:rPr kumimoji="1" lang="en-US" altLang="zh-CN" dirty="0"/>
              <a:t>TWRP</a:t>
            </a:r>
            <a:r>
              <a:rPr kumimoji="1" lang="zh-CN" altLang="en-US" dirty="0"/>
              <a:t>等，</a:t>
            </a:r>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43</a:t>
            </a:fld>
            <a:endParaRPr kumimoji="1" lang="zh-CN" altLang="en-US">
              <a:solidFill>
                <a:prstClr val="black"/>
              </a:solidFill>
            </a:endParaRPr>
          </a:p>
        </p:txBody>
      </p:sp>
    </p:spTree>
    <p:extLst>
      <p:ext uri="{BB962C8B-B14F-4D97-AF65-F5344CB8AC3E}">
        <p14:creationId xmlns:p14="http://schemas.microsoft.com/office/powerpoint/2010/main" val="904838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Recovery</a:t>
            </a:r>
            <a:r>
              <a:rPr lang="zh-CN" altLang="zh-CN" dirty="0"/>
              <a:t>模式是安卓系统</a:t>
            </a:r>
            <a:r>
              <a:rPr lang="zh-CN" altLang="en-US" dirty="0"/>
              <a:t>的一个工程模式</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dirty="0"/>
              <a:t>，等待数秒会出现绿色小机器人图标（有些机型可能不显示），接着会自动进入</a:t>
            </a:r>
            <a:r>
              <a:rPr lang="en-US" altLang="zh-CN" sz="1200" dirty="0"/>
              <a:t>Recovery</a:t>
            </a:r>
            <a:r>
              <a:rPr lang="zh-CN" altLang="zh-CN" sz="1200" dirty="0"/>
              <a:t>模式 </a:t>
            </a:r>
            <a:r>
              <a:rPr lang="zh-CN" altLang="en-US" sz="1200" dirty="0"/>
              <a:t>。</a:t>
            </a:r>
            <a:endParaRPr lang="en-US" altLang="zh-CN" sz="1200" dirty="0"/>
          </a:p>
          <a:p>
            <a:endParaRPr kumimoji="1" lang="zh-CN" altLang="en-US" dirty="0"/>
          </a:p>
        </p:txBody>
      </p:sp>
      <p:sp>
        <p:nvSpPr>
          <p:cNvPr id="4" name="幻灯片编号占位符 3"/>
          <p:cNvSpPr>
            <a:spLocks noGrp="1"/>
          </p:cNvSpPr>
          <p:nvPr>
            <p:ph type="sldNum" sz="quarter" idx="10"/>
          </p:nvPr>
        </p:nvSpPr>
        <p:spPr/>
        <p:txBody>
          <a:bodyPr/>
          <a:lstStyle/>
          <a:p>
            <a:fld id="{206A35B0-F9A2-4629-B083-26E3D4712CEB}"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2309917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a:t>与手机安卓版本、是否开启</a:t>
            </a:r>
            <a:r>
              <a:rPr lang="en-US" altLang="zh-CN" dirty="0"/>
              <a:t>USB</a:t>
            </a:r>
            <a:r>
              <a:rPr lang="zh-CN" altLang="en-US" dirty="0"/>
              <a:t>调试、是否存在屏幕密码无关，字库及主板焊点无损坏即可</a:t>
            </a:r>
            <a:endParaRPr lang="en-US" altLang="zh-CN"/>
          </a:p>
          <a:p>
            <a:endParaRPr kumimoji="1" lang="zh-CN" altLang="en-US" dirty="0"/>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45</a:t>
            </a:fld>
            <a:endParaRPr kumimoji="1" lang="zh-CN" altLang="en-US">
              <a:solidFill>
                <a:prstClr val="black"/>
              </a:solidFill>
            </a:endParaRPr>
          </a:p>
        </p:txBody>
      </p:sp>
    </p:spTree>
    <p:extLst>
      <p:ext uri="{BB962C8B-B14F-4D97-AF65-F5344CB8AC3E}">
        <p14:creationId xmlns:p14="http://schemas.microsoft.com/office/powerpoint/2010/main" val="242599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JTAG</a:t>
            </a:r>
            <a:r>
              <a:rPr lang="zh-CN" altLang="en-US" dirty="0"/>
              <a:t>是英文“</a:t>
            </a:r>
            <a:r>
              <a:rPr lang="en-US" altLang="zh-CN" dirty="0"/>
              <a:t>Joint Test Action Group</a:t>
            </a:r>
            <a:r>
              <a:rPr lang="zh-CN" altLang="en-US" dirty="0"/>
              <a:t>（联合测试行为组织）”的词头字母的简写，</a:t>
            </a:r>
            <a:endParaRPr lang="en-US" altLang="zh-CN"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a:t>与手机安卓版本、是否开启</a:t>
            </a:r>
            <a:r>
              <a:rPr lang="en-US" altLang="zh-CN" dirty="0"/>
              <a:t>USB</a:t>
            </a:r>
            <a:r>
              <a:rPr lang="zh-CN" altLang="en-US" dirty="0"/>
              <a:t>调试、是否存在屏幕密码无关，字库及主板焊点无损坏即可</a:t>
            </a:r>
            <a:endParaRPr lang="en-US" altLang="zh-CN" dirty="0"/>
          </a:p>
          <a:p>
            <a:endParaRPr kumimoji="1" lang="en-US" altLang="zh-CN" dirty="0"/>
          </a:p>
          <a:p>
            <a:r>
              <a:rPr kumimoji="1" lang="en-US" altLang="zh-CN" dirty="0"/>
              <a:t>JTAG</a:t>
            </a:r>
            <a:r>
              <a:rPr kumimoji="1" lang="zh-CN" altLang="en-US" dirty="0"/>
              <a:t>信号，一般基本的分有</a:t>
            </a:r>
            <a:r>
              <a:rPr kumimoji="1" lang="en-US" altLang="zh-CN" dirty="0"/>
              <a:t>5</a:t>
            </a:r>
            <a:r>
              <a:rPr kumimoji="1" lang="zh-CN" altLang="en-US" dirty="0"/>
              <a:t>条线，</a:t>
            </a:r>
            <a:r>
              <a:rPr kumimoji="1" lang="en-US" altLang="zh-CN" dirty="0"/>
              <a:t>TCK TMS,TDI,TDO,</a:t>
            </a:r>
            <a:r>
              <a:rPr kumimoji="1" lang="zh-CN" altLang="en-US" dirty="0"/>
              <a:t>复位信号。</a:t>
            </a:r>
          </a:p>
          <a:p>
            <a:r>
              <a:rPr kumimoji="1" lang="zh-CN" altLang="en-US" dirty="0"/>
              <a:t>复位信号，有的一条，有的多条，他的作用是镇压</a:t>
            </a:r>
            <a:r>
              <a:rPr kumimoji="1" lang="en-US" altLang="zh-CN" dirty="0"/>
              <a:t>CPU</a:t>
            </a:r>
            <a:r>
              <a:rPr kumimoji="1" lang="zh-CN" altLang="en-US" dirty="0"/>
              <a:t>，让他停下所有工作，等着</a:t>
            </a:r>
            <a:r>
              <a:rPr kumimoji="1" lang="en-US" altLang="zh-CN" dirty="0"/>
              <a:t>JTAG</a:t>
            </a:r>
            <a:r>
              <a:rPr kumimoji="1" lang="zh-CN" altLang="en-US" dirty="0"/>
              <a:t>信号对它进行控制，或者让其某部分工作某部分暂停工作。</a:t>
            </a:r>
          </a:p>
          <a:p>
            <a:r>
              <a:rPr kumimoji="1" lang="en-US" altLang="zh-CN" dirty="0"/>
              <a:t>TCK</a:t>
            </a:r>
            <a:r>
              <a:rPr kumimoji="1" lang="zh-CN" altLang="en-US" dirty="0"/>
              <a:t>信号，上位机的时钟信号，上升沿送入给手机</a:t>
            </a:r>
            <a:r>
              <a:rPr kumimoji="1" lang="en-US" altLang="zh-CN" dirty="0"/>
              <a:t>CPU</a:t>
            </a:r>
            <a:r>
              <a:rPr kumimoji="1" lang="zh-CN" altLang="en-US" dirty="0"/>
              <a:t>的数据，下降沿手机</a:t>
            </a:r>
            <a:r>
              <a:rPr kumimoji="1" lang="en-US" altLang="zh-CN" dirty="0"/>
              <a:t>CPU</a:t>
            </a:r>
            <a:r>
              <a:rPr kumimoji="1" lang="zh-CN" altLang="en-US" dirty="0"/>
              <a:t>回来数据。</a:t>
            </a:r>
          </a:p>
          <a:p>
            <a:r>
              <a:rPr kumimoji="1" lang="en-US" altLang="zh-CN" dirty="0"/>
              <a:t>TDI</a:t>
            </a:r>
            <a:r>
              <a:rPr kumimoji="1" lang="zh-CN" altLang="en-US" dirty="0"/>
              <a:t>信号，上位机的数据信号。</a:t>
            </a:r>
          </a:p>
          <a:p>
            <a:r>
              <a:rPr kumimoji="1" lang="en-US" altLang="zh-CN" dirty="0"/>
              <a:t>TMS</a:t>
            </a:r>
            <a:r>
              <a:rPr kumimoji="1" lang="zh-CN" altLang="en-US" dirty="0"/>
              <a:t>信号，上位机的另外一个数据信号，实际是命令指示以及区分的信号。</a:t>
            </a:r>
          </a:p>
          <a:p>
            <a:r>
              <a:rPr kumimoji="1" lang="en-US" altLang="zh-CN" dirty="0"/>
              <a:t>TDO</a:t>
            </a:r>
            <a:r>
              <a:rPr kumimoji="1" lang="zh-CN" altLang="en-US" dirty="0"/>
              <a:t>信号，手机</a:t>
            </a:r>
            <a:r>
              <a:rPr kumimoji="1" lang="en-US" altLang="zh-CN" dirty="0"/>
              <a:t>CPU</a:t>
            </a:r>
            <a:r>
              <a:rPr kumimoji="1" lang="zh-CN" altLang="en-US" dirty="0"/>
              <a:t>回来给上位机的数据信号，让上位机知道手机</a:t>
            </a:r>
            <a:r>
              <a:rPr kumimoji="1" lang="en-US" altLang="zh-CN" dirty="0"/>
              <a:t>CPU</a:t>
            </a:r>
            <a:r>
              <a:rPr kumimoji="1" lang="zh-CN" altLang="en-US" dirty="0"/>
              <a:t>现在的状态是很乖还是不乖，进而根据</a:t>
            </a:r>
            <a:r>
              <a:rPr kumimoji="1" lang="en-US" altLang="zh-CN" dirty="0"/>
              <a:t>CPU</a:t>
            </a:r>
            <a:r>
              <a:rPr kumimoji="1" lang="zh-CN" altLang="en-US" dirty="0"/>
              <a:t>的状态进行控制。</a:t>
            </a:r>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46</a:t>
            </a:fld>
            <a:endParaRPr kumimoji="1" lang="zh-CN" altLang="en-US">
              <a:solidFill>
                <a:prstClr val="black"/>
              </a:solidFill>
            </a:endParaRPr>
          </a:p>
        </p:txBody>
      </p:sp>
    </p:spTree>
    <p:extLst>
      <p:ext uri="{BB962C8B-B14F-4D97-AF65-F5344CB8AC3E}">
        <p14:creationId xmlns:p14="http://schemas.microsoft.com/office/powerpoint/2010/main" val="1207324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a:t>美国宾夕法尼亚大学</a:t>
            </a:r>
            <a:r>
              <a:rPr lang="en-US" altLang="zh-CN" sz="1200" kern="1200" dirty="0">
                <a:solidFill>
                  <a:schemeClr val="tx1"/>
                </a:solidFill>
                <a:effectLst/>
                <a:latin typeface="+mn-lt"/>
                <a:ea typeface="+mn-ea"/>
                <a:cs typeface="+mn-cs"/>
              </a:rPr>
              <a:t>Adam J. Aviv, Katherine Gibson, Evan </a:t>
            </a:r>
            <a:r>
              <a:rPr lang="en-US" altLang="zh-CN" sz="1200" kern="1200" dirty="0" err="1">
                <a:solidFill>
                  <a:schemeClr val="tx1"/>
                </a:solidFill>
                <a:effectLst/>
                <a:latin typeface="+mn-lt"/>
                <a:ea typeface="+mn-ea"/>
                <a:cs typeface="+mn-cs"/>
              </a:rPr>
              <a:t>Mossop</a:t>
            </a:r>
            <a:r>
              <a:rPr lang="en-US" altLang="zh-CN" sz="1200" kern="1200" dirty="0">
                <a:solidFill>
                  <a:schemeClr val="tx1"/>
                </a:solidFill>
                <a:effectLst/>
                <a:latin typeface="+mn-lt"/>
                <a:ea typeface="+mn-ea"/>
                <a:cs typeface="+mn-cs"/>
              </a:rPr>
              <a:t>, Matt Blaze, and Jonathan M. Smith </a:t>
            </a:r>
            <a:r>
              <a:rPr lang="zh-CN" altLang="en-US" sz="1200" kern="1200" dirty="0">
                <a:solidFill>
                  <a:schemeClr val="tx1"/>
                </a:solidFill>
                <a:effectLst/>
                <a:latin typeface="+mn-lt"/>
                <a:ea typeface="+mn-ea"/>
                <a:cs typeface="+mn-cs"/>
              </a:rPr>
              <a:t>等人</a:t>
            </a:r>
            <a:endParaRPr lang="en-US" altLang="zh-CN"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主要是对留在屏幕上的含油的残迹或者说污点进行分析。</a:t>
            </a:r>
            <a:endParaRPr lang="en-US" altLang="zh-CN"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a:t>只要相机跟定向光源不是处于完全的互补角度，就可以拍到对污点可以处理的图像，多次过度曝光可以获得更好的图像</a:t>
            </a:r>
            <a:endParaRPr lang="en-US" altLang="zh-CN"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47</a:t>
            </a:fld>
            <a:endParaRPr kumimoji="1" lang="zh-CN" altLang="en-US">
              <a:solidFill>
                <a:prstClr val="black"/>
              </a:solidFill>
            </a:endParaRPr>
          </a:p>
        </p:txBody>
      </p:sp>
    </p:spTree>
    <p:extLst>
      <p:ext uri="{BB962C8B-B14F-4D97-AF65-F5344CB8AC3E}">
        <p14:creationId xmlns:p14="http://schemas.microsoft.com/office/powerpoint/2010/main" val="2098294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输入几个字符，比如</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个星号。双击字符高亮选中，然后点击复制。再在输入区域粘贴，这样字符数量就翻倍了。重复这一过程，直到</a:t>
            </a:r>
            <a:br>
              <a:rPr lang="zh-CN" altLang="en-US" dirty="0"/>
            </a:br>
            <a:r>
              <a:rPr lang="zh-CN" altLang="en-US" sz="1200" b="0" i="0" kern="1200" dirty="0">
                <a:solidFill>
                  <a:schemeClr val="tx1"/>
                </a:solidFill>
                <a:effectLst/>
                <a:latin typeface="+mn-lt"/>
                <a:ea typeface="+mn-ea"/>
                <a:cs typeface="+mn-cs"/>
              </a:rPr>
              <a:t>输入区域中的字符串太长了，双击已经不能再高亮这些字符了。重复的次数大约是</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次左右</a:t>
            </a:r>
            <a:endParaRPr kumimoji="1" lang="zh-CN" altLang="en-US" dirty="0"/>
          </a:p>
        </p:txBody>
      </p:sp>
      <p:sp>
        <p:nvSpPr>
          <p:cNvPr id="4" name="幻灯片编号占位符 3"/>
          <p:cNvSpPr>
            <a:spLocks noGrp="1"/>
          </p:cNvSpPr>
          <p:nvPr>
            <p:ph type="sldNum" sz="quarter" idx="10"/>
          </p:nvPr>
        </p:nvSpPr>
        <p:spPr/>
        <p:txBody>
          <a:bodyPr/>
          <a:lstStyle/>
          <a:p>
            <a:fld id="{E320328D-FA9B-4A1C-9FF1-C0B6B462BF4B}" type="slidenum">
              <a:rPr lang="zh-CN" altLang="en-US" smtClean="0">
                <a:solidFill>
                  <a:prstClr val="black"/>
                </a:solidFill>
              </a:rPr>
              <a:pPr/>
              <a:t>49</a:t>
            </a:fld>
            <a:endParaRPr lang="zh-CN" altLang="en-US">
              <a:solidFill>
                <a:prstClr val="black"/>
              </a:solidFill>
            </a:endParaRPr>
          </a:p>
        </p:txBody>
      </p:sp>
    </p:spTree>
    <p:extLst>
      <p:ext uri="{BB962C8B-B14F-4D97-AF65-F5344CB8AC3E}">
        <p14:creationId xmlns:p14="http://schemas.microsoft.com/office/powerpoint/2010/main" val="3347760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回到锁屏界面，然后左划呼出相机，下拉通知抽屉打开通知，然后点击右上方的一个设置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齿轮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图标，然后就会弹出密码输入框。</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B5F48F07-6AC5-47AF-9B36-9B4E83AB260F}" type="slidenum">
              <a:rPr lang="en-US" smtClean="0"/>
              <a:t>50</a:t>
            </a:fld>
            <a:endParaRPr lang="en-US"/>
          </a:p>
        </p:txBody>
      </p:sp>
    </p:spTree>
    <p:extLst>
      <p:ext uri="{BB962C8B-B14F-4D97-AF65-F5344CB8AC3E}">
        <p14:creationId xmlns:p14="http://schemas.microsoft.com/office/powerpoint/2010/main" val="110401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长按密码区域，然后粘贴字符。继续长按光标，再粘贴，重复的次数越多越好，直到你看到</a:t>
            </a:r>
            <a:r>
              <a:rPr lang="en-US" altLang="zh-CN" sz="1200" b="0" i="0" kern="1200" dirty="0">
                <a:solidFill>
                  <a:schemeClr val="tx1"/>
                </a:solidFill>
                <a:effectLst/>
                <a:latin typeface="+mn-lt"/>
                <a:ea typeface="+mn-ea"/>
                <a:cs typeface="+mn-cs"/>
              </a:rPr>
              <a:t>UI</a:t>
            </a:r>
            <a:r>
              <a:rPr lang="zh-CN" altLang="en-US" sz="1200" b="0" i="0" kern="1200" dirty="0">
                <a:solidFill>
                  <a:schemeClr val="tx1"/>
                </a:solidFill>
                <a:effectLst/>
                <a:latin typeface="+mn-lt"/>
                <a:ea typeface="+mn-ea"/>
                <a:cs typeface="+mn-cs"/>
              </a:rPr>
              <a:t>崩溃，屏幕下方的软键消失了，相机</a:t>
            </a:r>
            <a:br>
              <a:rPr lang="zh-CN" altLang="en-US" dirty="0"/>
            </a:br>
            <a:r>
              <a:rPr lang="zh-CN" altLang="en-US" sz="1200" b="0" i="0" kern="1200" dirty="0">
                <a:solidFill>
                  <a:schemeClr val="tx1"/>
                </a:solidFill>
                <a:effectLst/>
                <a:latin typeface="+mn-lt"/>
                <a:ea typeface="+mn-ea"/>
                <a:cs typeface="+mn-cs"/>
              </a:rPr>
              <a:t>变成全屏的了。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小提示：在粘贴的过程中建议尽量让光标一直处在字符串末尾的位置，长按时尽量靠近光标中心。长按后粘贴按钮</a:t>
            </a:r>
            <a:br>
              <a:rPr lang="zh-CN" altLang="en-US" dirty="0"/>
            </a:br>
            <a:r>
              <a:rPr lang="zh-CN" altLang="en-US" sz="1200" b="0" i="0" kern="1200" dirty="0">
                <a:solidFill>
                  <a:schemeClr val="tx1"/>
                </a:solidFill>
                <a:effectLst/>
                <a:latin typeface="+mn-lt"/>
                <a:ea typeface="+mn-ea"/>
                <a:cs typeface="+mn-cs"/>
              </a:rPr>
              <a:t>出现的时间可能要比一般来的长。</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接下来就等待相机应用崩溃，然后暴露主屏了。这一步骤消耗的时间可能会根据不同的情况相差巨大，但是结果都应该是相机崩</a:t>
            </a:r>
            <a:br>
              <a:rPr lang="zh-CN" altLang="en-US" dirty="0"/>
            </a:br>
            <a:r>
              <a:rPr lang="zh-CN" altLang="en-US" sz="1200" b="0" i="0" kern="1200" dirty="0">
                <a:solidFill>
                  <a:schemeClr val="tx1"/>
                </a:solidFill>
                <a:effectLst/>
                <a:latin typeface="+mn-lt"/>
                <a:ea typeface="+mn-ea"/>
                <a:cs typeface="+mn-cs"/>
              </a:rPr>
              <a:t>溃。你应该注意到相机的对焦过程有点慢，如果你用实体按键拍照可能会加快崩溃的进程。如果长时间没有活动导致熄屏，只需要</a:t>
            </a:r>
            <a:br>
              <a:rPr lang="zh-CN" altLang="en-US" dirty="0"/>
            </a:br>
            <a:r>
              <a:rPr lang="zh-CN" altLang="en-US" sz="1200" b="0" i="0" kern="1200" dirty="0">
                <a:solidFill>
                  <a:schemeClr val="tx1"/>
                </a:solidFill>
                <a:effectLst/>
                <a:latin typeface="+mn-lt"/>
                <a:ea typeface="+mn-ea"/>
                <a:cs typeface="+mn-cs"/>
              </a:rPr>
              <a:t>重新点亮屏幕等待就行了。有些状况下，相机应用崩溃后会直接进入主屏</a:t>
            </a:r>
            <a:endParaRPr lang="zh-CN" altLang="en-US" dirty="0"/>
          </a:p>
        </p:txBody>
      </p:sp>
      <p:sp>
        <p:nvSpPr>
          <p:cNvPr id="4" name="灯片编号占位符 3"/>
          <p:cNvSpPr>
            <a:spLocks noGrp="1"/>
          </p:cNvSpPr>
          <p:nvPr>
            <p:ph type="sldNum" sz="quarter" idx="10"/>
          </p:nvPr>
        </p:nvSpPr>
        <p:spPr/>
        <p:txBody>
          <a:bodyPr/>
          <a:lstStyle/>
          <a:p>
            <a:fld id="{B5F48F07-6AC5-47AF-9B36-9B4E83AB260F}" type="slidenum">
              <a:rPr lang="en-US" smtClean="0"/>
              <a:t>51</a:t>
            </a:fld>
            <a:endParaRPr lang="en-US"/>
          </a:p>
        </p:txBody>
      </p:sp>
    </p:spTree>
    <p:extLst>
      <p:ext uri="{BB962C8B-B14F-4D97-AF65-F5344CB8AC3E}">
        <p14:creationId xmlns:p14="http://schemas.microsoft.com/office/powerpoint/2010/main" val="672709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20328D-FA9B-4A1C-9FF1-C0B6B462BF4B}" type="slidenum">
              <a:rPr lang="zh-CN" altLang="en-US" smtClean="0">
                <a:solidFill>
                  <a:prstClr val="black"/>
                </a:solidFill>
              </a:rPr>
              <a:pPr/>
              <a:t>73</a:t>
            </a:fld>
            <a:endParaRPr lang="zh-CN" altLang="en-US">
              <a:solidFill>
                <a:prstClr val="black"/>
              </a:solidFill>
            </a:endParaRPr>
          </a:p>
        </p:txBody>
      </p:sp>
    </p:spTree>
    <p:extLst>
      <p:ext uri="{BB962C8B-B14F-4D97-AF65-F5344CB8AC3E}">
        <p14:creationId xmlns:p14="http://schemas.microsoft.com/office/powerpoint/2010/main" val="1147634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越狱的由来</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备份的作用与缺陷</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越狱的负面影响</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06A35B0-F9A2-4629-B083-26E3D4712CEB}" type="slidenum">
              <a:rPr lang="zh-CN" altLang="en-US" smtClean="0">
                <a:solidFill>
                  <a:prstClr val="black"/>
                </a:solidFill>
              </a:rPr>
              <a:pPr/>
              <a:t>75</a:t>
            </a:fld>
            <a:endParaRPr lang="zh-CN" altLang="en-US">
              <a:solidFill>
                <a:prstClr val="black"/>
              </a:solidFill>
            </a:endParaRPr>
          </a:p>
        </p:txBody>
      </p:sp>
    </p:spTree>
    <p:extLst>
      <p:ext uri="{BB962C8B-B14F-4D97-AF65-F5344CB8AC3E}">
        <p14:creationId xmlns:p14="http://schemas.microsoft.com/office/powerpoint/2010/main" val="2446785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DFU</a:t>
            </a:r>
            <a:r>
              <a:rPr lang="zh-CN" altLang="en-US" dirty="0"/>
              <a:t>的全称是</a:t>
            </a:r>
            <a:r>
              <a:rPr lang="en-US" altLang="zh-CN" dirty="0"/>
              <a:t>Development </a:t>
            </a:r>
            <a:r>
              <a:rPr lang="en-US" altLang="zh-CN" dirty="0" err="1"/>
              <a:t>FirmwareUpgrade</a:t>
            </a:r>
            <a:r>
              <a:rPr lang="zh-CN" altLang="en-US" dirty="0"/>
              <a:t>，实际意思就是</a:t>
            </a:r>
            <a:r>
              <a:rPr lang="en-US" altLang="zh-CN" dirty="0"/>
              <a:t>iPhone</a:t>
            </a:r>
            <a:r>
              <a:rPr lang="zh-CN" altLang="en-US" dirty="0"/>
              <a:t>固件的强制升降级模式</a:t>
            </a:r>
            <a:endParaRPr lang="en-US" altLang="zh-CN" dirty="0"/>
          </a:p>
          <a:p>
            <a:r>
              <a:rPr lang="zh-CN" altLang="en-US" sz="1600" kern="1200" dirty="0">
                <a:solidFill>
                  <a:schemeClr val="tx1"/>
                </a:solidFill>
                <a:effectLst/>
                <a:latin typeface="+mn-lt"/>
                <a:ea typeface="+mn-ea"/>
                <a:cs typeface="+mn-cs"/>
              </a:rPr>
              <a:t>恢复模式和</a:t>
            </a:r>
            <a:r>
              <a:rPr lang="en-US" altLang="zh-CN" sz="1600" kern="1200" dirty="0">
                <a:solidFill>
                  <a:schemeClr val="tx1"/>
                </a:solidFill>
                <a:effectLst/>
                <a:latin typeface="+mn-lt"/>
                <a:ea typeface="+mn-ea"/>
                <a:cs typeface="+mn-cs"/>
              </a:rPr>
              <a:t>DFU</a:t>
            </a:r>
            <a:r>
              <a:rPr lang="zh-CN" altLang="en-US" sz="1600" kern="1200" dirty="0">
                <a:solidFill>
                  <a:schemeClr val="tx1"/>
                </a:solidFill>
                <a:effectLst/>
                <a:latin typeface="+mn-lt"/>
                <a:ea typeface="+mn-ea"/>
                <a:cs typeface="+mn-cs"/>
              </a:rPr>
              <a:t>模式最大的不同在于是否启动了</a:t>
            </a:r>
            <a:r>
              <a:rPr lang="en-US" altLang="zh-CN" sz="1600" kern="1200" dirty="0" err="1">
                <a:solidFill>
                  <a:schemeClr val="tx1"/>
                </a:solidFill>
                <a:effectLst/>
                <a:latin typeface="+mn-lt"/>
                <a:ea typeface="+mn-ea"/>
                <a:cs typeface="+mn-cs"/>
              </a:rPr>
              <a:t>iBoot</a:t>
            </a:r>
            <a:r>
              <a:rPr lang="zh-CN" altLang="en-US" sz="1600" kern="1200" dirty="0">
                <a:solidFill>
                  <a:schemeClr val="tx1"/>
                </a:solidFill>
                <a:effectLst/>
                <a:latin typeface="+mn-lt"/>
                <a:ea typeface="+mn-ea"/>
                <a:cs typeface="+mn-cs"/>
              </a:rPr>
              <a:t>（启动加载器）。在恢复模式下系统使用</a:t>
            </a:r>
            <a:r>
              <a:rPr lang="en-US" altLang="zh-CN" sz="1600" kern="1200" dirty="0" err="1">
                <a:solidFill>
                  <a:schemeClr val="tx1"/>
                </a:solidFill>
                <a:effectLst/>
                <a:latin typeface="+mn-lt"/>
                <a:ea typeface="+mn-ea"/>
                <a:cs typeface="+mn-cs"/>
              </a:rPr>
              <a:t>iBoot</a:t>
            </a:r>
            <a:r>
              <a:rPr lang="zh-CN" altLang="en-US" sz="1600" kern="1200" dirty="0">
                <a:solidFill>
                  <a:schemeClr val="tx1"/>
                </a:solidFill>
                <a:effectLst/>
                <a:latin typeface="+mn-lt"/>
                <a:ea typeface="+mn-ea"/>
                <a:cs typeface="+mn-cs"/>
              </a:rPr>
              <a:t>来进行固件的恢复和升级，而在</a:t>
            </a:r>
            <a:r>
              <a:rPr lang="en-US" altLang="zh-CN" sz="1600" kern="1200" dirty="0">
                <a:solidFill>
                  <a:schemeClr val="tx1"/>
                </a:solidFill>
                <a:effectLst/>
                <a:latin typeface="+mn-lt"/>
                <a:ea typeface="+mn-ea"/>
                <a:cs typeface="+mn-cs"/>
              </a:rPr>
              <a:t>DFU</a:t>
            </a:r>
            <a:r>
              <a:rPr lang="zh-CN" altLang="en-US" sz="1600" kern="1200" dirty="0">
                <a:solidFill>
                  <a:schemeClr val="tx1"/>
                </a:solidFill>
                <a:effectLst/>
                <a:latin typeface="+mn-lt"/>
                <a:ea typeface="+mn-ea"/>
                <a:cs typeface="+mn-cs"/>
              </a:rPr>
              <a:t>模式下系统则不会启动</a:t>
            </a:r>
            <a:r>
              <a:rPr lang="en-US" altLang="zh-CN" sz="1600" kern="1200" dirty="0" err="1">
                <a:solidFill>
                  <a:schemeClr val="tx1"/>
                </a:solidFill>
                <a:effectLst/>
                <a:latin typeface="+mn-lt"/>
                <a:ea typeface="+mn-ea"/>
                <a:cs typeface="+mn-cs"/>
              </a:rPr>
              <a:t>iBoot</a:t>
            </a:r>
            <a:r>
              <a:rPr lang="zh-CN" altLang="en-US" sz="1600" kern="1200" dirty="0">
                <a:solidFill>
                  <a:schemeClr val="tx1"/>
                </a:solidFill>
                <a:effectLst/>
                <a:latin typeface="+mn-lt"/>
                <a:ea typeface="+mn-ea"/>
                <a:cs typeface="+mn-cs"/>
              </a:rPr>
              <a:t>，因而你可以在</a:t>
            </a:r>
            <a:r>
              <a:rPr lang="en-US" altLang="zh-CN" sz="1600" kern="1200" dirty="0">
                <a:solidFill>
                  <a:schemeClr val="tx1"/>
                </a:solidFill>
                <a:effectLst/>
                <a:latin typeface="+mn-lt"/>
                <a:ea typeface="+mn-ea"/>
                <a:cs typeface="+mn-cs"/>
              </a:rPr>
              <a:t>DFU</a:t>
            </a:r>
            <a:r>
              <a:rPr lang="zh-CN" altLang="en-US" sz="1600" kern="1200" dirty="0">
                <a:solidFill>
                  <a:schemeClr val="tx1"/>
                </a:solidFill>
                <a:effectLst/>
                <a:latin typeface="+mn-lt"/>
                <a:ea typeface="+mn-ea"/>
                <a:cs typeface="+mn-cs"/>
              </a:rPr>
              <a:t>模式下进行固件的降级。</a:t>
            </a:r>
            <a:endParaRPr lang="en-US" altLang="zh-CN" sz="16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E320328D-FA9B-4A1C-9FF1-C0B6B462BF4B}" type="slidenum">
              <a:rPr lang="zh-CN" altLang="en-US" smtClean="0">
                <a:solidFill>
                  <a:prstClr val="black"/>
                </a:solidFill>
              </a:rPr>
              <a:pPr/>
              <a:t>76</a:t>
            </a:fld>
            <a:endParaRPr lang="zh-CN" altLang="en-US">
              <a:solidFill>
                <a:prstClr val="black"/>
              </a:solidFill>
            </a:endParaRPr>
          </a:p>
        </p:txBody>
      </p:sp>
    </p:spTree>
    <p:extLst>
      <p:ext uri="{BB962C8B-B14F-4D97-AF65-F5344CB8AC3E}">
        <p14:creationId xmlns:p14="http://schemas.microsoft.com/office/powerpoint/2010/main" val="3307104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Apple watch</a:t>
            </a:r>
            <a:r>
              <a:rPr lang="zh-CN" altLang="en-US" dirty="0"/>
              <a:t>：</a:t>
            </a:r>
            <a:r>
              <a:rPr lang="en-US" altLang="zh-CN" dirty="0"/>
              <a:t>watch OS</a:t>
            </a:r>
            <a:endParaRPr lang="zh-CN" altLang="en-US" dirty="0"/>
          </a:p>
        </p:txBody>
      </p:sp>
      <p:sp>
        <p:nvSpPr>
          <p:cNvPr id="4" name="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80</a:t>
            </a:fld>
            <a:endParaRPr kumimoji="1" lang="zh-CN" altLang="en-US">
              <a:solidFill>
                <a:prstClr val="black"/>
              </a:solidFill>
            </a:endParaRPr>
          </a:p>
        </p:txBody>
      </p:sp>
    </p:spTree>
    <p:extLst>
      <p:ext uri="{BB962C8B-B14F-4D97-AF65-F5344CB8AC3E}">
        <p14:creationId xmlns:p14="http://schemas.microsoft.com/office/powerpoint/2010/main" val="194784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CWM</a:t>
            </a:r>
            <a:r>
              <a:rPr kumimoji="1" lang="zh-CN" altLang="en-US" dirty="0"/>
              <a:t>谷歌安卓系统刷机软件，</a:t>
            </a:r>
            <a:r>
              <a:rPr kumimoji="1" lang="en-US" altLang="zh-CN" dirty="0" err="1"/>
              <a:t>ClockworkMod</a:t>
            </a:r>
            <a:r>
              <a:rPr kumimoji="1" lang="zh-CN" altLang="en-US" dirty="0"/>
              <a:t> </a:t>
            </a:r>
            <a:r>
              <a:rPr kumimoji="1" lang="en-US" altLang="zh-CN" dirty="0"/>
              <a:t>Recovery</a:t>
            </a:r>
            <a:endParaRPr kumimoji="1" lang="zh-CN" altLang="en-US" dirty="0"/>
          </a:p>
        </p:txBody>
      </p:sp>
      <p:sp>
        <p:nvSpPr>
          <p:cNvPr id="4" name="幻灯片编号占位符 3"/>
          <p:cNvSpPr>
            <a:spLocks noGrp="1"/>
          </p:cNvSpPr>
          <p:nvPr>
            <p:ph type="sldNum" sz="quarter" idx="10"/>
          </p:nvPr>
        </p:nvSpPr>
        <p:spPr/>
        <p:txBody>
          <a:bodyPr/>
          <a:lstStyle/>
          <a:p>
            <a:fld id="{206A35B0-F9A2-4629-B083-26E3D4712CEB}"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1868604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.控制中心</a:t>
            </a:r>
            <a:endParaRPr kumimoji="1" lang="en-US" altLang="zh-CN" dirty="0"/>
          </a:p>
          <a:p>
            <a:r>
              <a:rPr kumimoji="1" lang="zh-CN" altLang="zh-CN" dirty="0"/>
              <a:t>2</a:t>
            </a:r>
            <a:r>
              <a:rPr kumimoji="1" lang="en-US" altLang="zh-CN" dirty="0"/>
              <a:t>.</a:t>
            </a:r>
            <a:r>
              <a:rPr kumimoji="1" lang="zh-CN" altLang="en-US" dirty="0"/>
              <a:t>通知栏</a:t>
            </a:r>
            <a:endParaRPr kumimoji="1" lang="en-US" altLang="zh-CN" dirty="0"/>
          </a:p>
          <a:p>
            <a:r>
              <a:rPr kumimoji="1" lang="zh-CN" altLang="zh-CN" dirty="0"/>
              <a:t>3</a:t>
            </a:r>
            <a:r>
              <a:rPr kumimoji="1" lang="zh-CN" altLang="en-US" dirty="0"/>
              <a:t>.恢复模式连接</a:t>
            </a:r>
            <a:r>
              <a:rPr kumimoji="1" lang="en-US" altLang="zh-CN" dirty="0"/>
              <a:t>iTunes</a:t>
            </a:r>
            <a:r>
              <a:rPr kumimoji="1" lang="zh-CN" altLang="en-US" dirty="0"/>
              <a:t>图标</a:t>
            </a:r>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81</a:t>
            </a:fld>
            <a:endParaRPr kumimoji="1" lang="zh-CN" altLang="en-US">
              <a:solidFill>
                <a:prstClr val="black"/>
              </a:solidFill>
            </a:endParaRPr>
          </a:p>
        </p:txBody>
      </p:sp>
    </p:spTree>
    <p:extLst>
      <p:ext uri="{BB962C8B-B14F-4D97-AF65-F5344CB8AC3E}">
        <p14:creationId xmlns:p14="http://schemas.microsoft.com/office/powerpoint/2010/main" val="1321953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320328D-FA9B-4A1C-9FF1-C0B6B462BF4B}" type="slidenum">
              <a:rPr lang="zh-CN" altLang="en-US" smtClean="0">
                <a:solidFill>
                  <a:prstClr val="black"/>
                </a:solidFill>
              </a:rPr>
              <a:pPr/>
              <a:t>85</a:t>
            </a:fld>
            <a:endParaRPr lang="zh-CN" altLang="en-US">
              <a:solidFill>
                <a:prstClr val="black"/>
              </a:solidFill>
            </a:endParaRPr>
          </a:p>
        </p:txBody>
      </p:sp>
    </p:spTree>
    <p:extLst>
      <p:ext uri="{BB962C8B-B14F-4D97-AF65-F5344CB8AC3E}">
        <p14:creationId xmlns:p14="http://schemas.microsoft.com/office/powerpoint/2010/main" val="2027830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自动生成两个</a:t>
            </a:r>
            <a:r>
              <a:rPr lang="en-US" altLang="zh-CN" sz="1200" kern="1200" dirty="0" err="1">
                <a:solidFill>
                  <a:schemeClr val="tx1"/>
                </a:solidFill>
                <a:effectLst/>
                <a:latin typeface="+mn-lt"/>
                <a:ea typeface="+mn-ea"/>
                <a:cs typeface="+mn-cs"/>
              </a:rPr>
              <a:t>plist</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第一个即为设备</a:t>
            </a:r>
            <a:r>
              <a:rPr lang="en-US" altLang="zh-CN" sz="1200" kern="1200" dirty="0" err="1">
                <a:solidFill>
                  <a:schemeClr val="tx1"/>
                </a:solidFill>
                <a:effectLst/>
                <a:latin typeface="+mn-lt"/>
                <a:ea typeface="+mn-ea"/>
                <a:cs typeface="+mn-cs"/>
              </a:rPr>
              <a:t>uuID</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40</a:t>
            </a:r>
            <a:r>
              <a:rPr lang="zh-CN" altLang="zh-CN" sz="1200" kern="1200" dirty="0">
                <a:solidFill>
                  <a:schemeClr val="tx1"/>
                </a:solidFill>
                <a:effectLst/>
                <a:latin typeface="+mn-lt"/>
                <a:ea typeface="+mn-ea"/>
                <a:cs typeface="+mn-cs"/>
              </a:rPr>
              <a:t>位</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进制字符）</a:t>
            </a:r>
            <a:r>
              <a:rPr lang="en-US" altLang="zh-CN" sz="1200" i="1" dirty="0"/>
              <a:t>UUID</a:t>
            </a:r>
            <a:r>
              <a:rPr lang="zh-CN" altLang="en-US" sz="1200" dirty="0"/>
              <a:t>含义是通用唯一识别码 </a:t>
            </a:r>
            <a:r>
              <a:rPr lang="en-US" altLang="zh-CN" sz="1200" dirty="0"/>
              <a:t>(Universally Unique Identifier</a:t>
            </a:r>
            <a:r>
              <a:rPr lang="zh-CN" altLang="zh-CN" sz="1200" kern="1200" dirty="0">
                <a:solidFill>
                  <a:schemeClr val="tx1"/>
                </a:solidFill>
                <a:effectLst/>
                <a:latin typeface="+mn-lt"/>
                <a:ea typeface="+mn-ea"/>
                <a:cs typeface="+mn-cs"/>
              </a:rPr>
              <a:t>；还有一个</a:t>
            </a:r>
            <a:r>
              <a:rPr lang="en-US" altLang="zh-CN" sz="1200" kern="1200" dirty="0" err="1">
                <a:solidFill>
                  <a:schemeClr val="tx1"/>
                </a:solidFill>
                <a:effectLst/>
                <a:latin typeface="+mn-lt"/>
                <a:ea typeface="+mn-ea"/>
                <a:cs typeface="+mn-cs"/>
              </a:rPr>
              <a:t>SystemConfigration.plist</a:t>
            </a:r>
            <a:r>
              <a:rPr lang="zh-CN" altLang="zh-CN" sz="1200" kern="1200" dirty="0">
                <a:solidFill>
                  <a:schemeClr val="tx1"/>
                </a:solidFill>
                <a:effectLst/>
                <a:latin typeface="+mn-lt"/>
                <a:ea typeface="+mn-ea"/>
                <a:cs typeface="+mn-cs"/>
              </a:rPr>
              <a:t>文件。</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86</a:t>
            </a:fld>
            <a:endParaRPr kumimoji="1" lang="zh-CN" altLang="en-US">
              <a:solidFill>
                <a:prstClr val="black"/>
              </a:solidFill>
            </a:endParaRPr>
          </a:p>
        </p:txBody>
      </p:sp>
    </p:spTree>
    <p:extLst>
      <p:ext uri="{BB962C8B-B14F-4D97-AF65-F5344CB8AC3E}">
        <p14:creationId xmlns:p14="http://schemas.microsoft.com/office/powerpoint/2010/main" val="3581129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0" kern="1200" dirty="0">
                <a:solidFill>
                  <a:schemeClr val="tx1"/>
                </a:solidFill>
                <a:latin typeface="+mj-ea"/>
                <a:ea typeface="+mn-ea"/>
                <a:cs typeface="+mn-cs"/>
              </a:rPr>
              <a:t>只要能够拿到该</a:t>
            </a:r>
            <a:r>
              <a:rPr lang="en-US" altLang="zh-CN" sz="1200" b="0" kern="1200" dirty="0" err="1">
                <a:solidFill>
                  <a:schemeClr val="tx1"/>
                </a:solidFill>
                <a:latin typeface="+mj-ea"/>
                <a:ea typeface="+mn-ea"/>
                <a:cs typeface="+mn-cs"/>
              </a:rPr>
              <a:t>iOS</a:t>
            </a:r>
            <a:r>
              <a:rPr lang="zh-CN" altLang="zh-CN" sz="1200" b="0" kern="1200" dirty="0">
                <a:solidFill>
                  <a:schemeClr val="tx1"/>
                </a:solidFill>
                <a:latin typeface="+mj-ea"/>
                <a:ea typeface="+mn-ea"/>
                <a:cs typeface="+mn-cs"/>
              </a:rPr>
              <a:t>设备曾经连接过的</a:t>
            </a:r>
            <a:r>
              <a:rPr lang="en-US" altLang="zh-CN" sz="1200" b="0" kern="1200" dirty="0">
                <a:solidFill>
                  <a:schemeClr val="tx1"/>
                </a:solidFill>
                <a:latin typeface="+mj-ea"/>
                <a:ea typeface="+mn-ea"/>
                <a:cs typeface="+mn-cs"/>
              </a:rPr>
              <a:t>PC</a:t>
            </a:r>
            <a:r>
              <a:rPr lang="zh-CN" altLang="zh-CN" sz="1200" b="0" kern="1200" dirty="0">
                <a:solidFill>
                  <a:schemeClr val="tx1"/>
                </a:solidFill>
                <a:latin typeface="+mj-ea"/>
                <a:ea typeface="+mn-ea"/>
                <a:cs typeface="+mn-cs"/>
              </a:rPr>
              <a:t>，并且相应路径上有对应的</a:t>
            </a:r>
            <a:r>
              <a:rPr lang="en-US" altLang="zh-CN" sz="1200" b="0" kern="1200" dirty="0" err="1">
                <a:solidFill>
                  <a:schemeClr val="tx1"/>
                </a:solidFill>
                <a:latin typeface="+mj-ea"/>
                <a:ea typeface="+mn-ea"/>
                <a:cs typeface="+mn-cs"/>
              </a:rPr>
              <a:t>id.plist</a:t>
            </a:r>
            <a:r>
              <a:rPr lang="zh-CN" altLang="zh-CN" sz="1200" b="0" kern="1200" dirty="0">
                <a:solidFill>
                  <a:schemeClr val="tx1"/>
                </a:solidFill>
                <a:latin typeface="+mj-ea"/>
                <a:ea typeface="+mn-ea"/>
                <a:cs typeface="+mn-cs"/>
              </a:rPr>
              <a:t>文件存在，即可复制到取证</a:t>
            </a:r>
            <a:r>
              <a:rPr lang="en-US" altLang="zh-CN" sz="1200" b="0" kern="1200" dirty="0">
                <a:solidFill>
                  <a:schemeClr val="tx1"/>
                </a:solidFill>
                <a:latin typeface="+mj-ea"/>
                <a:ea typeface="+mn-ea"/>
                <a:cs typeface="+mn-cs"/>
              </a:rPr>
              <a:t>PC</a:t>
            </a:r>
            <a:r>
              <a:rPr lang="zh-CN" altLang="zh-CN" sz="1200" b="0" kern="1200" dirty="0">
                <a:solidFill>
                  <a:schemeClr val="tx1"/>
                </a:solidFill>
                <a:latin typeface="+mj-ea"/>
                <a:ea typeface="+mn-ea"/>
                <a:cs typeface="+mn-cs"/>
              </a:rPr>
              <a:t>上进行识别，</a:t>
            </a:r>
            <a:endParaRPr kumimoji="1" lang="zh-CN" altLang="en-US" dirty="0"/>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87</a:t>
            </a:fld>
            <a:endParaRPr kumimoji="1" lang="zh-CN" altLang="en-US">
              <a:solidFill>
                <a:prstClr val="black"/>
              </a:solidFill>
            </a:endParaRPr>
          </a:p>
        </p:txBody>
      </p:sp>
    </p:spTree>
    <p:extLst>
      <p:ext uri="{BB962C8B-B14F-4D97-AF65-F5344CB8AC3E}">
        <p14:creationId xmlns:p14="http://schemas.microsoft.com/office/powerpoint/2010/main" val="3189420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0" kern="1200" dirty="0">
                <a:solidFill>
                  <a:schemeClr val="tx1"/>
                </a:solidFill>
                <a:latin typeface="+mj-ea"/>
                <a:ea typeface="+mn-ea"/>
                <a:cs typeface="+mn-cs"/>
              </a:rPr>
              <a:t>由于已越狱设备系统稳定性差，可能会造成重启后白苹果，有一定风险，操作需慎重。 </a:t>
            </a:r>
            <a:endParaRPr kumimoji="1" lang="zh-CN" altLang="en-US" dirty="0"/>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88</a:t>
            </a:fld>
            <a:endParaRPr kumimoji="1" lang="zh-CN" altLang="en-US">
              <a:solidFill>
                <a:prstClr val="black"/>
              </a:solidFill>
            </a:endParaRPr>
          </a:p>
        </p:txBody>
      </p:sp>
    </p:spTree>
    <p:extLst>
      <p:ext uri="{BB962C8B-B14F-4D97-AF65-F5344CB8AC3E}">
        <p14:creationId xmlns:p14="http://schemas.microsoft.com/office/powerpoint/2010/main" val="1567771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i="1" dirty="0" err="1"/>
              <a:t>fstab</a:t>
            </a:r>
            <a:r>
              <a:rPr lang="zh-CN" altLang="en-US" dirty="0"/>
              <a:t>文件包含了存储设备及其文件系统的信息</a:t>
            </a:r>
            <a:endParaRPr lang="en-US" altLang="zh-CN" dirty="0"/>
          </a:p>
          <a:p>
            <a:r>
              <a:rPr lang="en-US" altLang="zh-CN" sz="1600" b="0" kern="0" dirty="0" err="1">
                <a:solidFill>
                  <a:schemeClr val="tx1"/>
                </a:solidFill>
                <a:effectLst/>
                <a:latin typeface="+mj-ea"/>
                <a:ea typeface="+mn-ea"/>
                <a:cs typeface="+mn-cs"/>
              </a:rPr>
              <a:t>master.passwd</a:t>
            </a:r>
            <a:r>
              <a:rPr lang="zh-CN" altLang="en-US" sz="1600" b="0" kern="0" dirty="0">
                <a:solidFill>
                  <a:schemeClr val="tx1"/>
                </a:solidFill>
                <a:effectLst/>
                <a:latin typeface="+mj-ea"/>
                <a:ea typeface="+mn-ea"/>
                <a:cs typeface="+mn-cs"/>
              </a:rPr>
              <a:t>是</a:t>
            </a:r>
            <a:r>
              <a:rPr lang="en-US" altLang="zh-CN" sz="1600" b="0" kern="0" dirty="0">
                <a:solidFill>
                  <a:schemeClr val="tx1"/>
                </a:solidFill>
                <a:effectLst/>
                <a:latin typeface="+mj-ea"/>
                <a:ea typeface="+mn-ea"/>
                <a:cs typeface="+mn-cs"/>
              </a:rPr>
              <a:t>root</a:t>
            </a:r>
            <a:r>
              <a:rPr lang="zh-CN" altLang="en-US" sz="1600" b="0" kern="0" dirty="0">
                <a:solidFill>
                  <a:schemeClr val="tx1"/>
                </a:solidFill>
                <a:effectLst/>
                <a:latin typeface="+mj-ea"/>
                <a:ea typeface="+mn-ea"/>
                <a:cs typeface="+mn-cs"/>
              </a:rPr>
              <a:t>密码</a:t>
            </a:r>
            <a:endParaRPr lang="en-US" altLang="zh-CN" sz="1600" b="0" kern="0" dirty="0">
              <a:solidFill>
                <a:schemeClr val="tx1"/>
              </a:solidFill>
              <a:effectLst/>
              <a:latin typeface="+mj-ea"/>
              <a:ea typeface="+mn-ea"/>
              <a:cs typeface="+mn-cs"/>
            </a:endParaRPr>
          </a:p>
          <a:p>
            <a:r>
              <a:rPr lang="en-US" altLang="zh-CN" dirty="0" err="1"/>
              <a:t>passwd</a:t>
            </a:r>
            <a:r>
              <a:rPr lang="zh-CN" altLang="en-US" dirty="0"/>
              <a:t>文件是由</a:t>
            </a:r>
            <a:r>
              <a:rPr lang="en-US" altLang="zh-CN" dirty="0" err="1"/>
              <a:t>pwd_mkdb</a:t>
            </a:r>
            <a:r>
              <a:rPr lang="zh-CN" altLang="en-US" dirty="0"/>
              <a:t>根据</a:t>
            </a:r>
            <a:r>
              <a:rPr lang="en-US" altLang="zh-CN" dirty="0" err="1"/>
              <a:t>master.passwd</a:t>
            </a:r>
            <a:r>
              <a:rPr lang="zh-CN" altLang="en-US" dirty="0"/>
              <a:t>文件生成的，不过删除了</a:t>
            </a:r>
            <a:r>
              <a:rPr lang="en-US" altLang="zh-CN" dirty="0" err="1"/>
              <a:t>master.passwd</a:t>
            </a:r>
            <a:r>
              <a:rPr lang="zh-CN" altLang="en-US" dirty="0"/>
              <a:t>中的</a:t>
            </a:r>
            <a:r>
              <a:rPr lang="en-US" altLang="zh-CN" dirty="0" err="1"/>
              <a:t>class,change,expire</a:t>
            </a:r>
            <a:r>
              <a:rPr lang="zh-CN" altLang="en-US" dirty="0"/>
              <a:t>字段，并且</a:t>
            </a:r>
            <a:r>
              <a:rPr lang="en-US" altLang="zh-CN" dirty="0" err="1"/>
              <a:t>passwd</a:t>
            </a:r>
            <a:r>
              <a:rPr lang="zh-CN" altLang="en-US" dirty="0"/>
              <a:t>中的密码字段被以*号码代替。</a:t>
            </a:r>
            <a:endParaRPr kumimoji="1" lang="zh-CN" altLang="en-US" dirty="0"/>
          </a:p>
        </p:txBody>
      </p:sp>
      <p:sp>
        <p:nvSpPr>
          <p:cNvPr id="4" name="幻灯片编号占位符 3"/>
          <p:cNvSpPr>
            <a:spLocks noGrp="1"/>
          </p:cNvSpPr>
          <p:nvPr>
            <p:ph type="sldNum" sz="quarter" idx="10"/>
          </p:nvPr>
        </p:nvSpPr>
        <p:spPr/>
        <p:txBody>
          <a:bodyPr/>
          <a:lstStyle/>
          <a:p>
            <a:fld id="{E320328D-FA9B-4A1C-9FF1-C0B6B462BF4B}" type="slidenum">
              <a:rPr lang="zh-CN" altLang="en-US" smtClean="0">
                <a:solidFill>
                  <a:prstClr val="black"/>
                </a:solidFill>
              </a:rPr>
              <a:pPr/>
              <a:t>101</a:t>
            </a:fld>
            <a:endParaRPr lang="zh-CN" altLang="en-US">
              <a:solidFill>
                <a:prstClr val="black"/>
              </a:solidFill>
            </a:endParaRPr>
          </a:p>
        </p:txBody>
      </p:sp>
    </p:spTree>
    <p:extLst>
      <p:ext uri="{BB962C8B-B14F-4D97-AF65-F5344CB8AC3E}">
        <p14:creationId xmlns:p14="http://schemas.microsoft.com/office/powerpoint/2010/main" val="3852995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iOS</a:t>
            </a:r>
            <a:r>
              <a:rPr lang="zh-CN" altLang="zh-CN" sz="1200" kern="1200" dirty="0">
                <a:solidFill>
                  <a:schemeClr val="tx1"/>
                </a:solidFill>
                <a:effectLst/>
                <a:latin typeface="+mn-lt"/>
                <a:ea typeface="+mn-ea"/>
                <a:cs typeface="+mn-cs"/>
              </a:rPr>
              <a:t>系统路径下用户目录下共有四个目录，分别为</a:t>
            </a:r>
            <a:r>
              <a:rPr lang="en-US" altLang="zh-CN" sz="1200" kern="1200" dirty="0">
                <a:solidFill>
                  <a:schemeClr val="tx1"/>
                </a:solidFill>
                <a:effectLst/>
                <a:latin typeface="+mn-lt"/>
                <a:ea typeface="+mn-ea"/>
                <a:cs typeface="+mn-cs"/>
              </a:rPr>
              <a:t>Applications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Documents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Library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Media</a:t>
            </a:r>
            <a:endParaRPr lang="zh-CN" altLang="en-US" dirty="0"/>
          </a:p>
        </p:txBody>
      </p:sp>
      <p:sp>
        <p:nvSpPr>
          <p:cNvPr id="4" name="灯片编号占位符 3"/>
          <p:cNvSpPr>
            <a:spLocks noGrp="1"/>
          </p:cNvSpPr>
          <p:nvPr>
            <p:ph type="sldNum" sz="quarter" idx="10"/>
          </p:nvPr>
        </p:nvSpPr>
        <p:spPr/>
        <p:txBody>
          <a:bodyPr/>
          <a:lstStyle/>
          <a:p>
            <a:fld id="{206A35B0-F9A2-4629-B083-26E3D4712CEB}" type="slidenum">
              <a:rPr lang="zh-CN" altLang="en-US" smtClean="0">
                <a:solidFill>
                  <a:prstClr val="black"/>
                </a:solidFill>
              </a:rPr>
              <a:pPr/>
              <a:t>103</a:t>
            </a:fld>
            <a:endParaRPr lang="zh-CN" altLang="en-US">
              <a:solidFill>
                <a:prstClr val="black"/>
              </a:solidFill>
            </a:endParaRPr>
          </a:p>
        </p:txBody>
      </p:sp>
    </p:spTree>
    <p:extLst>
      <p:ext uri="{BB962C8B-B14F-4D97-AF65-F5344CB8AC3E}">
        <p14:creationId xmlns:p14="http://schemas.microsoft.com/office/powerpoint/2010/main" val="2769961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a:t>plutil</a:t>
            </a:r>
            <a:endParaRPr lang="zh-CN" altLang="en-US" dirty="0"/>
          </a:p>
        </p:txBody>
      </p:sp>
      <p:sp>
        <p:nvSpPr>
          <p:cNvPr id="4" name="灯片编号占位符 3"/>
          <p:cNvSpPr>
            <a:spLocks noGrp="1"/>
          </p:cNvSpPr>
          <p:nvPr>
            <p:ph type="sldNum" sz="quarter" idx="10"/>
          </p:nvPr>
        </p:nvSpPr>
        <p:spPr/>
        <p:txBody>
          <a:bodyPr/>
          <a:lstStyle/>
          <a:p>
            <a:fld id="{206A35B0-F9A2-4629-B083-26E3D4712CEB}" type="slidenum">
              <a:rPr lang="zh-CN" altLang="en-US" smtClean="0">
                <a:solidFill>
                  <a:prstClr val="black"/>
                </a:solidFill>
              </a:rPr>
              <a:pPr/>
              <a:t>108</a:t>
            </a:fld>
            <a:endParaRPr lang="zh-CN" altLang="en-US">
              <a:solidFill>
                <a:prstClr val="black"/>
              </a:solidFill>
            </a:endParaRPr>
          </a:p>
        </p:txBody>
      </p:sp>
    </p:spTree>
    <p:extLst>
      <p:ext uri="{BB962C8B-B14F-4D97-AF65-F5344CB8AC3E}">
        <p14:creationId xmlns:p14="http://schemas.microsoft.com/office/powerpoint/2010/main" val="2941512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600" kern="1200" dirty="0">
                <a:solidFill>
                  <a:schemeClr val="tx1"/>
                </a:solidFill>
                <a:effectLst/>
                <a:latin typeface="+mn-lt"/>
                <a:ea typeface="+mn-ea"/>
                <a:cs typeface="+mn-cs"/>
              </a:rPr>
              <a:t>定位服务中的“系统服务”主要包括：路线与交通、附近的热门应用、常去地点、基于位置的</a:t>
            </a:r>
            <a:r>
              <a:rPr lang="en-US" altLang="zh-CN" sz="1600" kern="1200" dirty="0" err="1">
                <a:solidFill>
                  <a:schemeClr val="tx1"/>
                </a:solidFill>
                <a:effectLst/>
                <a:latin typeface="+mn-lt"/>
                <a:ea typeface="+mn-ea"/>
                <a:cs typeface="+mn-cs"/>
              </a:rPr>
              <a:t>iAd</a:t>
            </a:r>
            <a:r>
              <a:rPr lang="zh-CN" altLang="zh-CN" sz="1600" kern="1200" dirty="0">
                <a:solidFill>
                  <a:schemeClr val="tx1"/>
                </a:solidFill>
                <a:effectLst/>
                <a:latin typeface="+mn-lt"/>
                <a:ea typeface="+mn-ea"/>
                <a:cs typeface="+mn-cs"/>
              </a:rPr>
              <a:t>、</a:t>
            </a:r>
            <a:r>
              <a:rPr lang="en-US" altLang="zh-CN" sz="1600" kern="1200" dirty="0">
                <a:solidFill>
                  <a:schemeClr val="tx1"/>
                </a:solidFill>
                <a:effectLst/>
                <a:latin typeface="+mn-lt"/>
                <a:ea typeface="+mn-ea"/>
                <a:cs typeface="+mn-cs"/>
              </a:rPr>
              <a:t>Safari</a:t>
            </a:r>
            <a:r>
              <a:rPr lang="zh-CN" altLang="zh-CN" sz="1600" kern="1200" dirty="0">
                <a:solidFill>
                  <a:schemeClr val="tx1"/>
                </a:solidFill>
                <a:effectLst/>
                <a:latin typeface="+mn-lt"/>
                <a:ea typeface="+mn-ea"/>
                <a:cs typeface="+mn-cs"/>
              </a:rPr>
              <a:t>与</a:t>
            </a:r>
            <a:r>
              <a:rPr lang="en-US" altLang="zh-CN" sz="1600" kern="1200" dirty="0">
                <a:solidFill>
                  <a:schemeClr val="tx1"/>
                </a:solidFill>
                <a:effectLst/>
                <a:latin typeface="+mn-lt"/>
                <a:ea typeface="+mn-ea"/>
                <a:cs typeface="+mn-cs"/>
              </a:rPr>
              <a:t>Spotlight</a:t>
            </a:r>
            <a:r>
              <a:rPr lang="zh-CN" altLang="zh-CN" sz="1600" kern="1200" dirty="0">
                <a:solidFill>
                  <a:schemeClr val="tx1"/>
                </a:solidFill>
                <a:effectLst/>
                <a:latin typeface="+mn-lt"/>
                <a:ea typeface="+mn-ea"/>
                <a:cs typeface="+mn-cs"/>
              </a:rPr>
              <a:t>建议、基于位置的提醒、共享位置和</a:t>
            </a:r>
            <a:r>
              <a:rPr lang="en-US" altLang="zh-CN" sz="1600" kern="1200" dirty="0" err="1">
                <a:solidFill>
                  <a:schemeClr val="tx1"/>
                </a:solidFill>
                <a:effectLst/>
                <a:latin typeface="+mn-lt"/>
                <a:ea typeface="+mn-ea"/>
                <a:cs typeface="+mn-cs"/>
              </a:rPr>
              <a:t>HomeKit</a:t>
            </a:r>
            <a:r>
              <a:rPr lang="zh-CN" altLang="zh-CN" sz="1600" kern="1200" dirty="0">
                <a:solidFill>
                  <a:schemeClr val="tx1"/>
                </a:solidFill>
                <a:effectLst/>
                <a:latin typeface="+mn-lt"/>
                <a:ea typeface="+mn-ea"/>
                <a:cs typeface="+mn-cs"/>
              </a:rPr>
              <a:t>。</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E320328D-FA9B-4A1C-9FF1-C0B6B462BF4B}" type="slidenum">
              <a:rPr lang="zh-CN" altLang="en-US" smtClean="0">
                <a:solidFill>
                  <a:prstClr val="black"/>
                </a:solidFill>
              </a:rPr>
              <a:pPr/>
              <a:t>112</a:t>
            </a:fld>
            <a:endParaRPr lang="zh-CN" altLang="en-US">
              <a:solidFill>
                <a:prstClr val="black"/>
              </a:solidFill>
            </a:endParaRPr>
          </a:p>
        </p:txBody>
      </p:sp>
    </p:spTree>
    <p:extLst>
      <p:ext uri="{BB962C8B-B14F-4D97-AF65-F5344CB8AC3E}">
        <p14:creationId xmlns:p14="http://schemas.microsoft.com/office/powerpoint/2010/main" val="75915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06A35B0-F9A2-4629-B083-26E3D4712CEB}"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2970768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06A35B0-F9A2-4629-B083-26E3D4712CEB}"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4028362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ADB</a:t>
            </a:r>
            <a:r>
              <a:rPr kumimoji="1" lang="zh-CN" altLang="en-US" dirty="0"/>
              <a:t>：</a:t>
            </a:r>
            <a:r>
              <a:rPr kumimoji="1" lang="en-US" altLang="zh-CN" dirty="0"/>
              <a:t>Android</a:t>
            </a:r>
            <a:r>
              <a:rPr kumimoji="1" lang="zh-CN" altLang="en-US" dirty="0"/>
              <a:t> </a:t>
            </a:r>
            <a:r>
              <a:rPr kumimoji="1" lang="en-US" altLang="zh-CN" dirty="0"/>
              <a:t>Debug</a:t>
            </a:r>
            <a:r>
              <a:rPr kumimoji="1" lang="zh-CN" altLang="en-US" dirty="0"/>
              <a:t> </a:t>
            </a:r>
            <a:r>
              <a:rPr kumimoji="1" lang="en-US" altLang="zh-CN" dirty="0"/>
              <a:t>Bridge</a:t>
            </a:r>
          </a:p>
          <a:p>
            <a:endParaRPr kumimoji="1" lang="zh-CN" altLang="en-US" dirty="0"/>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25</a:t>
            </a:fld>
            <a:endParaRPr kumimoji="1" lang="zh-CN" altLang="en-US">
              <a:solidFill>
                <a:prstClr val="black"/>
              </a:solidFill>
            </a:endParaRPr>
          </a:p>
        </p:txBody>
      </p:sp>
    </p:spTree>
    <p:extLst>
      <p:ext uri="{BB962C8B-B14F-4D97-AF65-F5344CB8AC3E}">
        <p14:creationId xmlns:p14="http://schemas.microsoft.com/office/powerpoint/2010/main" val="665954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Shell</a:t>
            </a:r>
            <a:r>
              <a:rPr kumimoji="1" lang="zh-CN" altLang="en-US" dirty="0"/>
              <a:t>是指“提供使用者使用界面”的软件（命令解析器），进入</a:t>
            </a:r>
            <a:r>
              <a:rPr kumimoji="1" lang="en-US" altLang="zh-CN" dirty="0"/>
              <a:t>shell</a:t>
            </a:r>
            <a:r>
              <a:rPr kumimoji="1" lang="zh-CN" altLang="en-US" dirty="0"/>
              <a:t>可以执行</a:t>
            </a:r>
            <a:r>
              <a:rPr kumimoji="1" lang="en-US" altLang="zh-CN" dirty="0" err="1"/>
              <a:t>linux</a:t>
            </a:r>
            <a:r>
              <a:rPr kumimoji="1" lang="zh-CN" altLang="en-US" dirty="0"/>
              <a:t>命令</a:t>
            </a:r>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27</a:t>
            </a:fld>
            <a:endParaRPr kumimoji="1" lang="zh-CN" altLang="en-US">
              <a:solidFill>
                <a:prstClr val="black"/>
              </a:solidFill>
            </a:endParaRPr>
          </a:p>
        </p:txBody>
      </p:sp>
    </p:spTree>
    <p:extLst>
      <p:ext uri="{BB962C8B-B14F-4D97-AF65-F5344CB8AC3E}">
        <p14:creationId xmlns:p14="http://schemas.microsoft.com/office/powerpoint/2010/main" val="120998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mn-lt"/>
                <a:ea typeface="+mn-ea"/>
                <a:cs typeface="+mn-cs"/>
              </a:rPr>
              <a:t>没有</a:t>
            </a:r>
            <a:r>
              <a:rPr lang="en-US" altLang="zh-CN" sz="1200" kern="1200" dirty="0">
                <a:solidFill>
                  <a:schemeClr val="tx1"/>
                </a:solidFill>
                <a:latin typeface="+mn-lt"/>
                <a:ea typeface="+mn-ea"/>
                <a:cs typeface="+mn-cs"/>
              </a:rPr>
              <a:t>-f</a:t>
            </a:r>
            <a:r>
              <a:rPr lang="zh-CN" altLang="en-US" sz="1200" kern="1200" dirty="0">
                <a:solidFill>
                  <a:schemeClr val="tx1"/>
                </a:solidFill>
                <a:latin typeface="+mn-lt"/>
                <a:ea typeface="+mn-ea"/>
                <a:cs typeface="+mn-cs"/>
              </a:rPr>
              <a:t>参数，则在当前目录下生成</a:t>
            </a:r>
            <a:r>
              <a:rPr lang="en-US" altLang="zh-CN" sz="1200" kern="1200" dirty="0" err="1">
                <a:solidFill>
                  <a:schemeClr val="tx1"/>
                </a:solidFill>
                <a:latin typeface="+mn-lt"/>
                <a:ea typeface="+mn-ea"/>
                <a:cs typeface="+mn-cs"/>
              </a:rPr>
              <a:t>backup.ab</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apk</a:t>
            </a:r>
            <a:r>
              <a:rPr lang="zh-CN" altLang="en-US" sz="1200" kern="1200" dirty="0">
                <a:solidFill>
                  <a:schemeClr val="tx1"/>
                </a:solidFill>
                <a:latin typeface="+mn-lt"/>
                <a:ea typeface="+mn-ea"/>
                <a:cs typeface="+mn-cs"/>
              </a:rPr>
              <a:t>备份</a:t>
            </a:r>
            <a:r>
              <a:rPr lang="en-US" altLang="zh-CN" sz="1200" kern="1200" dirty="0" err="1">
                <a:solidFill>
                  <a:schemeClr val="tx1"/>
                </a:solidFill>
                <a:latin typeface="+mn-lt"/>
                <a:ea typeface="+mn-ea"/>
                <a:cs typeface="+mn-cs"/>
              </a:rPr>
              <a:t>apk</a:t>
            </a:r>
            <a:r>
              <a:rPr lang="zh-CN" altLang="en-US" sz="1200" kern="1200" dirty="0">
                <a:solidFill>
                  <a:schemeClr val="tx1"/>
                </a:solidFill>
                <a:latin typeface="+mn-lt"/>
                <a:ea typeface="+mn-ea"/>
                <a:cs typeface="+mn-cs"/>
              </a:rPr>
              <a:t>，默认是不备份</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-shared</a:t>
            </a:r>
            <a:r>
              <a:rPr lang="zh-CN" altLang="en-US" sz="1200" kern="1200" dirty="0">
                <a:solidFill>
                  <a:schemeClr val="tx1"/>
                </a:solidFill>
                <a:latin typeface="+mn-lt"/>
                <a:ea typeface="+mn-ea"/>
                <a:cs typeface="+mn-cs"/>
              </a:rPr>
              <a:t>备份共享存储</a:t>
            </a:r>
            <a:r>
              <a:rPr lang="en-US" altLang="zh-CN" sz="1200" kern="1200" dirty="0">
                <a:solidFill>
                  <a:schemeClr val="tx1"/>
                </a:solidFill>
                <a:latin typeface="+mn-lt"/>
                <a:ea typeface="+mn-ea"/>
                <a:cs typeface="+mn-cs"/>
              </a:rPr>
              <a:t>/</a:t>
            </a:r>
            <a:r>
              <a:rPr lang="en-US" altLang="zh-CN" sz="1200" kern="1200" dirty="0" err="1">
                <a:solidFill>
                  <a:schemeClr val="tx1"/>
                </a:solidFill>
                <a:latin typeface="+mn-lt"/>
                <a:ea typeface="+mn-ea"/>
                <a:cs typeface="+mn-cs"/>
              </a:rPr>
              <a:t>sd</a:t>
            </a:r>
            <a:r>
              <a:rPr lang="zh-CN" altLang="en-US" sz="1200" kern="1200" dirty="0">
                <a:solidFill>
                  <a:schemeClr val="tx1"/>
                </a:solidFill>
                <a:latin typeface="+mn-lt"/>
                <a:ea typeface="+mn-ea"/>
                <a:cs typeface="+mn-cs"/>
              </a:rPr>
              <a:t>卡内容，默认不备份</a:t>
            </a:r>
            <a:endParaRPr lang="en-US" altLang="zh-CN" sz="1200" kern="1200" dirty="0">
              <a:solidFill>
                <a:schemeClr val="tx1"/>
              </a:solidFill>
              <a:latin typeface="+mn-lt"/>
              <a:ea typeface="+mn-ea"/>
              <a:cs typeface="+mn-cs"/>
            </a:endParaRPr>
          </a:p>
          <a:p>
            <a:r>
              <a:rPr lang="en-US" altLang="zh-CN" sz="1200" kern="1200" dirty="0">
                <a:solidFill>
                  <a:schemeClr val="tx1"/>
                </a:solidFill>
                <a:latin typeface="+mn-lt"/>
                <a:ea typeface="+mn-ea"/>
                <a:cs typeface="+mn-cs"/>
              </a:rPr>
              <a:t>-system</a:t>
            </a:r>
            <a:r>
              <a:rPr lang="zh-CN" altLang="en-US" sz="1200" kern="1200" dirty="0">
                <a:solidFill>
                  <a:schemeClr val="tx1"/>
                </a:solidFill>
                <a:latin typeface="+mn-lt"/>
                <a:ea typeface="+mn-ea"/>
                <a:cs typeface="+mn-cs"/>
              </a:rPr>
              <a:t>包括系统内置应用，默认备份</a:t>
            </a:r>
            <a:endParaRPr lang="en-US" altLang="zh-CN" sz="1200"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FD798E00-B9F4-2F46-8239-D7E6C437633F}" type="slidenum">
              <a:rPr kumimoji="1" lang="zh-CN" altLang="en-US" smtClean="0">
                <a:solidFill>
                  <a:prstClr val="black"/>
                </a:solidFill>
              </a:rPr>
              <a:pPr/>
              <a:t>28</a:t>
            </a:fld>
            <a:endParaRPr kumimoji="1" lang="zh-CN" altLang="en-US">
              <a:solidFill>
                <a:prstClr val="black"/>
              </a:solidFill>
            </a:endParaRPr>
          </a:p>
        </p:txBody>
      </p:sp>
    </p:spTree>
    <p:extLst>
      <p:ext uri="{BB962C8B-B14F-4D97-AF65-F5344CB8AC3E}">
        <p14:creationId xmlns:p14="http://schemas.microsoft.com/office/powerpoint/2010/main" val="917700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effectLst/>
                <a:latin typeface="+mn-lt"/>
                <a:ea typeface="+mn-ea"/>
                <a:cs typeface="+mn-cs"/>
              </a:rPr>
              <a:t>早期版本的 </a:t>
            </a:r>
            <a:r>
              <a:rPr lang="en-US" altLang="zh-CN" sz="1600" kern="1200" dirty="0" err="1">
                <a:solidFill>
                  <a:schemeClr val="tx1"/>
                </a:solidFill>
                <a:effectLst/>
                <a:latin typeface="+mn-lt"/>
                <a:ea typeface="+mn-ea"/>
                <a:cs typeface="+mn-cs"/>
              </a:rPr>
              <a:t>qq</a:t>
            </a:r>
            <a:r>
              <a:rPr lang="en-US" altLang="zh-CN" sz="1600" kern="1200" dirty="0">
                <a:solidFill>
                  <a:schemeClr val="tx1"/>
                </a:solidFill>
                <a:effectLst/>
                <a:latin typeface="+mn-lt"/>
                <a:ea typeface="+mn-ea"/>
                <a:cs typeface="+mn-cs"/>
              </a:rPr>
              <a:t> </a:t>
            </a:r>
            <a:r>
              <a:rPr lang="zh-CN" altLang="en-US" sz="1600" kern="1200" dirty="0">
                <a:solidFill>
                  <a:schemeClr val="tx1"/>
                </a:solidFill>
                <a:effectLst/>
                <a:latin typeface="+mn-lt"/>
                <a:ea typeface="+mn-ea"/>
                <a:cs typeface="+mn-cs"/>
              </a:rPr>
              <a:t>可以使用安卓系统自带的备份功能进行备份</a:t>
            </a:r>
            <a:r>
              <a:rPr lang="en-US" altLang="zh-CN" sz="1600" kern="1200" dirty="0">
                <a:solidFill>
                  <a:schemeClr val="tx1"/>
                </a:solidFill>
                <a:effectLst/>
                <a:latin typeface="+mn-lt"/>
                <a:ea typeface="+mn-ea"/>
                <a:cs typeface="+mn-cs"/>
              </a:rPr>
              <a:t>,</a:t>
            </a:r>
            <a:r>
              <a:rPr lang="zh-CN" altLang="en-US" sz="1600" kern="1200" dirty="0">
                <a:solidFill>
                  <a:schemeClr val="tx1"/>
                </a:solidFill>
                <a:effectLst/>
                <a:latin typeface="+mn-lt"/>
                <a:ea typeface="+mn-ea"/>
                <a:cs typeface="+mn-cs"/>
              </a:rPr>
              <a:t>随着 </a:t>
            </a:r>
            <a:r>
              <a:rPr lang="en-US" altLang="zh-CN" sz="1600" kern="1200" dirty="0" err="1">
                <a:solidFill>
                  <a:schemeClr val="tx1"/>
                </a:solidFill>
                <a:effectLst/>
                <a:latin typeface="+mn-lt"/>
                <a:ea typeface="+mn-ea"/>
                <a:cs typeface="+mn-cs"/>
              </a:rPr>
              <a:t>qq</a:t>
            </a:r>
            <a:r>
              <a:rPr lang="en-US" altLang="zh-CN" sz="1600" kern="1200" dirty="0">
                <a:solidFill>
                  <a:schemeClr val="tx1"/>
                </a:solidFill>
                <a:effectLst/>
                <a:latin typeface="+mn-lt"/>
                <a:ea typeface="+mn-ea"/>
                <a:cs typeface="+mn-cs"/>
              </a:rPr>
              <a:t> </a:t>
            </a:r>
            <a:r>
              <a:rPr lang="zh-CN" altLang="en-US" sz="1600" kern="1200" dirty="0">
                <a:solidFill>
                  <a:schemeClr val="tx1"/>
                </a:solidFill>
                <a:effectLst/>
                <a:latin typeface="+mn-lt"/>
                <a:ea typeface="+mn-ea"/>
                <a:cs typeface="+mn-cs"/>
              </a:rPr>
              <a:t>版本的不断升 级</a:t>
            </a:r>
            <a:r>
              <a:rPr lang="en-US" altLang="zh-CN" sz="1600" kern="1200" dirty="0">
                <a:solidFill>
                  <a:schemeClr val="tx1"/>
                </a:solidFill>
                <a:effectLst/>
                <a:latin typeface="+mn-lt"/>
                <a:ea typeface="+mn-ea"/>
                <a:cs typeface="+mn-cs"/>
              </a:rPr>
              <a:t>,</a:t>
            </a:r>
            <a:r>
              <a:rPr lang="en-US" altLang="zh-CN" sz="1600" kern="1200" dirty="0" err="1">
                <a:solidFill>
                  <a:schemeClr val="tx1"/>
                </a:solidFill>
                <a:effectLst/>
                <a:latin typeface="+mn-lt"/>
                <a:ea typeface="+mn-ea"/>
                <a:cs typeface="+mn-cs"/>
              </a:rPr>
              <a:t>qq</a:t>
            </a:r>
            <a:r>
              <a:rPr lang="en-US" altLang="zh-CN" sz="1600" kern="1200" dirty="0">
                <a:solidFill>
                  <a:schemeClr val="tx1"/>
                </a:solidFill>
                <a:effectLst/>
                <a:latin typeface="+mn-lt"/>
                <a:ea typeface="+mn-ea"/>
                <a:cs typeface="+mn-cs"/>
              </a:rPr>
              <a:t> </a:t>
            </a:r>
            <a:r>
              <a:rPr lang="zh-CN" altLang="en-US" sz="1600" kern="1200" dirty="0">
                <a:solidFill>
                  <a:schemeClr val="tx1"/>
                </a:solidFill>
                <a:effectLst/>
                <a:latin typeface="+mn-lt"/>
                <a:ea typeface="+mn-ea"/>
                <a:cs typeface="+mn-cs"/>
              </a:rPr>
              <a:t>数据已不再允许系统对其进行备份操作</a:t>
            </a:r>
            <a:r>
              <a:rPr lang="en-US" altLang="zh-CN" sz="1600" kern="1200" dirty="0">
                <a:solidFill>
                  <a:schemeClr val="tx1"/>
                </a:solidFill>
                <a:effectLst/>
                <a:latin typeface="+mn-lt"/>
                <a:ea typeface="+mn-ea"/>
                <a:cs typeface="+mn-cs"/>
              </a:rPr>
              <a:t>,</a:t>
            </a:r>
            <a:r>
              <a:rPr lang="zh-CN" altLang="en-US" sz="1600" kern="1200" dirty="0">
                <a:solidFill>
                  <a:schemeClr val="tx1"/>
                </a:solidFill>
                <a:effectLst/>
                <a:latin typeface="+mn-lt"/>
                <a:ea typeface="+mn-ea"/>
                <a:cs typeface="+mn-cs"/>
              </a:rPr>
              <a:t>数据不进备份</a:t>
            </a:r>
            <a:r>
              <a:rPr lang="en-US" altLang="zh-CN" sz="1600" kern="1200" dirty="0">
                <a:solidFill>
                  <a:schemeClr val="tx1"/>
                </a:solidFill>
                <a:effectLst/>
                <a:latin typeface="+mn-lt"/>
                <a:ea typeface="+mn-ea"/>
                <a:cs typeface="+mn-cs"/>
              </a:rPr>
              <a:t>,</a:t>
            </a:r>
            <a:r>
              <a:rPr lang="zh-CN" altLang="en-US" sz="1600" kern="1200" dirty="0">
                <a:solidFill>
                  <a:schemeClr val="tx1"/>
                </a:solidFill>
                <a:effectLst/>
                <a:latin typeface="+mn-lt"/>
                <a:ea typeface="+mn-ea"/>
                <a:cs typeface="+mn-cs"/>
              </a:rPr>
              <a:t>自然无法通过备份文件解析到 </a:t>
            </a:r>
            <a:r>
              <a:rPr lang="en-US" altLang="zh-CN" sz="1600" kern="1200" dirty="0" err="1">
                <a:solidFill>
                  <a:schemeClr val="tx1"/>
                </a:solidFill>
                <a:effectLst/>
                <a:latin typeface="+mn-lt"/>
                <a:ea typeface="+mn-ea"/>
                <a:cs typeface="+mn-cs"/>
              </a:rPr>
              <a:t>qq</a:t>
            </a:r>
            <a:r>
              <a:rPr lang="en-US" altLang="zh-CN" sz="1600" kern="1200" dirty="0">
                <a:solidFill>
                  <a:schemeClr val="tx1"/>
                </a:solidFill>
                <a:effectLst/>
                <a:latin typeface="+mn-lt"/>
                <a:ea typeface="+mn-ea"/>
                <a:cs typeface="+mn-cs"/>
              </a:rPr>
              <a:t> </a:t>
            </a:r>
            <a:r>
              <a:rPr lang="zh-CN" altLang="en-US" sz="1600" kern="1200" dirty="0">
                <a:solidFill>
                  <a:schemeClr val="tx1"/>
                </a:solidFill>
                <a:effectLst/>
                <a:latin typeface="+mn-lt"/>
                <a:ea typeface="+mn-ea"/>
                <a:cs typeface="+mn-cs"/>
              </a:rPr>
              <a:t>记录。而通过人为降级后</a:t>
            </a:r>
            <a:r>
              <a:rPr lang="en-US" altLang="zh-CN" sz="1600" kern="1200" dirty="0">
                <a:solidFill>
                  <a:schemeClr val="tx1"/>
                </a:solidFill>
                <a:effectLst/>
                <a:latin typeface="+mn-lt"/>
                <a:ea typeface="+mn-ea"/>
                <a:cs typeface="+mn-cs"/>
              </a:rPr>
              <a:t>,</a:t>
            </a:r>
            <a:r>
              <a:rPr lang="zh-CN" altLang="en-US" sz="1600" kern="1200" dirty="0">
                <a:solidFill>
                  <a:schemeClr val="tx1"/>
                </a:solidFill>
                <a:effectLst/>
                <a:latin typeface="+mn-lt"/>
                <a:ea typeface="+mn-ea"/>
                <a:cs typeface="+mn-cs"/>
              </a:rPr>
              <a:t>使得 </a:t>
            </a:r>
            <a:r>
              <a:rPr lang="en-US" altLang="zh-CN" sz="1600" kern="1200" dirty="0" err="1">
                <a:solidFill>
                  <a:schemeClr val="tx1"/>
                </a:solidFill>
                <a:effectLst/>
                <a:latin typeface="+mn-lt"/>
                <a:ea typeface="+mn-ea"/>
                <a:cs typeface="+mn-cs"/>
              </a:rPr>
              <a:t>qq</a:t>
            </a:r>
            <a:r>
              <a:rPr lang="en-US" altLang="zh-CN" sz="1600" kern="1200" dirty="0">
                <a:solidFill>
                  <a:schemeClr val="tx1"/>
                </a:solidFill>
                <a:effectLst/>
                <a:latin typeface="+mn-lt"/>
                <a:ea typeface="+mn-ea"/>
                <a:cs typeface="+mn-cs"/>
              </a:rPr>
              <a:t> </a:t>
            </a:r>
            <a:r>
              <a:rPr lang="zh-CN" altLang="en-US" sz="1600" kern="1200" dirty="0">
                <a:solidFill>
                  <a:schemeClr val="tx1"/>
                </a:solidFill>
                <a:effectLst/>
                <a:latin typeface="+mn-lt"/>
                <a:ea typeface="+mn-ea"/>
                <a:cs typeface="+mn-cs"/>
              </a:rPr>
              <a:t>又重新进入备份</a:t>
            </a:r>
            <a:r>
              <a:rPr lang="en-US" altLang="zh-CN" sz="1600" kern="1200" dirty="0">
                <a:solidFill>
                  <a:schemeClr val="tx1"/>
                </a:solidFill>
                <a:effectLst/>
                <a:latin typeface="+mn-lt"/>
                <a:ea typeface="+mn-ea"/>
                <a:cs typeface="+mn-cs"/>
              </a:rPr>
              <a:t>,</a:t>
            </a:r>
            <a:r>
              <a:rPr lang="zh-CN" altLang="en-US" sz="1600" kern="1200" dirty="0">
                <a:solidFill>
                  <a:schemeClr val="tx1"/>
                </a:solidFill>
                <a:effectLst/>
                <a:latin typeface="+mn-lt"/>
                <a:ea typeface="+mn-ea"/>
                <a:cs typeface="+mn-cs"/>
              </a:rPr>
              <a:t>进而能实现备份解析。 </a:t>
            </a: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E320328D-FA9B-4A1C-9FF1-C0B6B462BF4B}"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664267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A6025-5D86-45C1-B317-CA5474BC58F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C36035F-35BC-4D2D-B409-C97540D99C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1B21A5C-DB63-4A18-9F82-1AB67FAE17FA}"/>
              </a:ext>
            </a:extLst>
          </p:cNvPr>
          <p:cNvSpPr>
            <a:spLocks noGrp="1"/>
          </p:cNvSpPr>
          <p:nvPr>
            <p:ph type="dt" sz="half" idx="10"/>
          </p:nvPr>
        </p:nvSpPr>
        <p:spPr/>
        <p:txBody>
          <a:bodyPr/>
          <a:lstStyle/>
          <a:p>
            <a:fld id="{2FBD1DAD-9678-41B8-89C2-C6E8F2499AE5}" type="datetimeFigureOut">
              <a:rPr lang="zh-CN" altLang="en-US" smtClean="0"/>
              <a:t>2018/11/16</a:t>
            </a:fld>
            <a:endParaRPr lang="zh-CN" altLang="en-US"/>
          </a:p>
        </p:txBody>
      </p:sp>
      <p:sp>
        <p:nvSpPr>
          <p:cNvPr id="5" name="页脚占位符 4">
            <a:extLst>
              <a:ext uri="{FF2B5EF4-FFF2-40B4-BE49-F238E27FC236}">
                <a16:creationId xmlns:a16="http://schemas.microsoft.com/office/drawing/2014/main" id="{85A9A7BA-971F-47DF-AE9C-BA1BAF0C74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E261E3-5FE1-4629-B649-A89D0FC191BD}"/>
              </a:ext>
            </a:extLst>
          </p:cNvPr>
          <p:cNvSpPr>
            <a:spLocks noGrp="1"/>
          </p:cNvSpPr>
          <p:nvPr>
            <p:ph type="sldNum" sz="quarter" idx="12"/>
          </p:nvPr>
        </p:nvSpPr>
        <p:spPr/>
        <p:txBody>
          <a:body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3941681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80ADCC-AB60-41A6-8E51-439447ED029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7361C86-FF44-4870-9B79-0FAB608768B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4F906EF-651B-4897-AF17-AA24D3A496C7}"/>
              </a:ext>
            </a:extLst>
          </p:cNvPr>
          <p:cNvSpPr>
            <a:spLocks noGrp="1"/>
          </p:cNvSpPr>
          <p:nvPr>
            <p:ph type="dt" sz="half" idx="10"/>
          </p:nvPr>
        </p:nvSpPr>
        <p:spPr/>
        <p:txBody>
          <a:bodyPr/>
          <a:lstStyle/>
          <a:p>
            <a:fld id="{2FBD1DAD-9678-41B8-89C2-C6E8F2499AE5}" type="datetimeFigureOut">
              <a:rPr lang="zh-CN" altLang="en-US" smtClean="0"/>
              <a:t>2018/11/16</a:t>
            </a:fld>
            <a:endParaRPr lang="zh-CN" altLang="en-US"/>
          </a:p>
        </p:txBody>
      </p:sp>
      <p:sp>
        <p:nvSpPr>
          <p:cNvPr id="5" name="页脚占位符 4">
            <a:extLst>
              <a:ext uri="{FF2B5EF4-FFF2-40B4-BE49-F238E27FC236}">
                <a16:creationId xmlns:a16="http://schemas.microsoft.com/office/drawing/2014/main" id="{AFEA3011-2943-4BD6-9602-ABBA822B4A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4DD993-887D-42C0-B46D-ACB4F14EEA8D}"/>
              </a:ext>
            </a:extLst>
          </p:cNvPr>
          <p:cNvSpPr>
            <a:spLocks noGrp="1"/>
          </p:cNvSpPr>
          <p:nvPr>
            <p:ph type="sldNum" sz="quarter" idx="12"/>
          </p:nvPr>
        </p:nvSpPr>
        <p:spPr/>
        <p:txBody>
          <a:body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3999356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4007572-EAB6-4EEE-B8C2-3FBBFB8FFE4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5AE969A-4386-402C-87E6-2CA3693CF17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020CC4-60FA-4A98-9101-A293E6F4D1E3}"/>
              </a:ext>
            </a:extLst>
          </p:cNvPr>
          <p:cNvSpPr>
            <a:spLocks noGrp="1"/>
          </p:cNvSpPr>
          <p:nvPr>
            <p:ph type="dt" sz="half" idx="10"/>
          </p:nvPr>
        </p:nvSpPr>
        <p:spPr/>
        <p:txBody>
          <a:bodyPr/>
          <a:lstStyle/>
          <a:p>
            <a:fld id="{2FBD1DAD-9678-41B8-89C2-C6E8F2499AE5}" type="datetimeFigureOut">
              <a:rPr lang="zh-CN" altLang="en-US" smtClean="0"/>
              <a:t>2018/11/16</a:t>
            </a:fld>
            <a:endParaRPr lang="zh-CN" altLang="en-US"/>
          </a:p>
        </p:txBody>
      </p:sp>
      <p:sp>
        <p:nvSpPr>
          <p:cNvPr id="5" name="页脚占位符 4">
            <a:extLst>
              <a:ext uri="{FF2B5EF4-FFF2-40B4-BE49-F238E27FC236}">
                <a16:creationId xmlns:a16="http://schemas.microsoft.com/office/drawing/2014/main" id="{51D17FBD-FFEF-441C-8DF2-2367C188E3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337CDB-1DED-48AC-95F9-F2A92F647937}"/>
              </a:ext>
            </a:extLst>
          </p:cNvPr>
          <p:cNvSpPr>
            <a:spLocks noGrp="1"/>
          </p:cNvSpPr>
          <p:nvPr>
            <p:ph type="sldNum" sz="quarter" idx="12"/>
          </p:nvPr>
        </p:nvSpPr>
        <p:spPr/>
        <p:txBody>
          <a:body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45856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3CDA6C-259B-4CBA-9367-D95E6EFCFA2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317A60-5A13-4AEA-AB7F-15F4B81B863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86A142B-494E-44D9-95A5-CD204124ED97}"/>
              </a:ext>
            </a:extLst>
          </p:cNvPr>
          <p:cNvSpPr>
            <a:spLocks noGrp="1"/>
          </p:cNvSpPr>
          <p:nvPr>
            <p:ph type="dt" sz="half" idx="10"/>
          </p:nvPr>
        </p:nvSpPr>
        <p:spPr/>
        <p:txBody>
          <a:bodyPr/>
          <a:lstStyle/>
          <a:p>
            <a:fld id="{2FBD1DAD-9678-41B8-89C2-C6E8F2499AE5}" type="datetimeFigureOut">
              <a:rPr lang="zh-CN" altLang="en-US" smtClean="0"/>
              <a:t>2018/11/16</a:t>
            </a:fld>
            <a:endParaRPr lang="zh-CN" altLang="en-US"/>
          </a:p>
        </p:txBody>
      </p:sp>
      <p:sp>
        <p:nvSpPr>
          <p:cNvPr id="5" name="页脚占位符 4">
            <a:extLst>
              <a:ext uri="{FF2B5EF4-FFF2-40B4-BE49-F238E27FC236}">
                <a16:creationId xmlns:a16="http://schemas.microsoft.com/office/drawing/2014/main" id="{C02C7CEF-6BCB-4279-A91B-B2E5F42190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3C8767-B6A5-4513-ABD7-4975263E569D}"/>
              </a:ext>
            </a:extLst>
          </p:cNvPr>
          <p:cNvSpPr>
            <a:spLocks noGrp="1"/>
          </p:cNvSpPr>
          <p:nvPr>
            <p:ph type="sldNum" sz="quarter" idx="12"/>
          </p:nvPr>
        </p:nvSpPr>
        <p:spPr/>
        <p:txBody>
          <a:body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268307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AD134-4BC8-44B4-9A31-E9B50268DB3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CF55B0B-B876-4FB6-B90A-D9921F041A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A06C03B-1B05-431D-8830-4A3F6B297C07}"/>
              </a:ext>
            </a:extLst>
          </p:cNvPr>
          <p:cNvSpPr>
            <a:spLocks noGrp="1"/>
          </p:cNvSpPr>
          <p:nvPr>
            <p:ph type="dt" sz="half" idx="10"/>
          </p:nvPr>
        </p:nvSpPr>
        <p:spPr/>
        <p:txBody>
          <a:bodyPr/>
          <a:lstStyle/>
          <a:p>
            <a:fld id="{2FBD1DAD-9678-41B8-89C2-C6E8F2499AE5}" type="datetimeFigureOut">
              <a:rPr lang="zh-CN" altLang="en-US" smtClean="0"/>
              <a:t>2018/11/16</a:t>
            </a:fld>
            <a:endParaRPr lang="zh-CN" altLang="en-US"/>
          </a:p>
        </p:txBody>
      </p:sp>
      <p:sp>
        <p:nvSpPr>
          <p:cNvPr id="5" name="页脚占位符 4">
            <a:extLst>
              <a:ext uri="{FF2B5EF4-FFF2-40B4-BE49-F238E27FC236}">
                <a16:creationId xmlns:a16="http://schemas.microsoft.com/office/drawing/2014/main" id="{BC4C9C30-7E16-44A0-8B8B-A8A143CCC4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182655-D9FA-4C04-A95C-0D0F1A7C535F}"/>
              </a:ext>
            </a:extLst>
          </p:cNvPr>
          <p:cNvSpPr>
            <a:spLocks noGrp="1"/>
          </p:cNvSpPr>
          <p:nvPr>
            <p:ph type="sldNum" sz="quarter" idx="12"/>
          </p:nvPr>
        </p:nvSpPr>
        <p:spPr/>
        <p:txBody>
          <a:body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158925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D1ADB-1A58-4CF7-B2BC-9F8A1835D72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03D0F5-A55B-4AF2-B4F3-B74D44B7E6C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8D90AEF-33DB-4520-9F1C-43F65926D4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7A7042E-B769-4422-AF87-D12C10CAB24F}"/>
              </a:ext>
            </a:extLst>
          </p:cNvPr>
          <p:cNvSpPr>
            <a:spLocks noGrp="1"/>
          </p:cNvSpPr>
          <p:nvPr>
            <p:ph type="dt" sz="half" idx="10"/>
          </p:nvPr>
        </p:nvSpPr>
        <p:spPr/>
        <p:txBody>
          <a:bodyPr/>
          <a:lstStyle/>
          <a:p>
            <a:fld id="{2FBD1DAD-9678-41B8-89C2-C6E8F2499AE5}" type="datetimeFigureOut">
              <a:rPr lang="zh-CN" altLang="en-US" smtClean="0"/>
              <a:t>2018/11/16</a:t>
            </a:fld>
            <a:endParaRPr lang="zh-CN" altLang="en-US"/>
          </a:p>
        </p:txBody>
      </p:sp>
      <p:sp>
        <p:nvSpPr>
          <p:cNvPr id="6" name="页脚占位符 5">
            <a:extLst>
              <a:ext uri="{FF2B5EF4-FFF2-40B4-BE49-F238E27FC236}">
                <a16:creationId xmlns:a16="http://schemas.microsoft.com/office/drawing/2014/main" id="{B87A059A-8D62-4A86-BBC4-7418457F0A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4A9370-B69A-4E12-8D24-8650A473E003}"/>
              </a:ext>
            </a:extLst>
          </p:cNvPr>
          <p:cNvSpPr>
            <a:spLocks noGrp="1"/>
          </p:cNvSpPr>
          <p:nvPr>
            <p:ph type="sldNum" sz="quarter" idx="12"/>
          </p:nvPr>
        </p:nvSpPr>
        <p:spPr/>
        <p:txBody>
          <a:body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351700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2B379-876E-4261-83E1-8A4BB136359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850A82A-77A4-4BF3-9956-B7324BA9C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5C41AD6-8FB8-47E8-B352-877F73CEBB0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DC9671C-C684-4143-93CC-AAD427BE7E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C84886F-1AEF-465B-B3F6-52A57B9FBA5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DFCCDB0-E965-415E-9A90-1C8528870139}"/>
              </a:ext>
            </a:extLst>
          </p:cNvPr>
          <p:cNvSpPr>
            <a:spLocks noGrp="1"/>
          </p:cNvSpPr>
          <p:nvPr>
            <p:ph type="dt" sz="half" idx="10"/>
          </p:nvPr>
        </p:nvSpPr>
        <p:spPr/>
        <p:txBody>
          <a:bodyPr/>
          <a:lstStyle/>
          <a:p>
            <a:fld id="{2FBD1DAD-9678-41B8-89C2-C6E8F2499AE5}" type="datetimeFigureOut">
              <a:rPr lang="zh-CN" altLang="en-US" smtClean="0"/>
              <a:t>2018/11/16</a:t>
            </a:fld>
            <a:endParaRPr lang="zh-CN" altLang="en-US"/>
          </a:p>
        </p:txBody>
      </p:sp>
      <p:sp>
        <p:nvSpPr>
          <p:cNvPr id="8" name="页脚占位符 7">
            <a:extLst>
              <a:ext uri="{FF2B5EF4-FFF2-40B4-BE49-F238E27FC236}">
                <a16:creationId xmlns:a16="http://schemas.microsoft.com/office/drawing/2014/main" id="{299D43F4-5E8B-4531-B8C4-56F382994F4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63D9848-E0A7-4BC9-93F8-7B6B7DAEC5ED}"/>
              </a:ext>
            </a:extLst>
          </p:cNvPr>
          <p:cNvSpPr>
            <a:spLocks noGrp="1"/>
          </p:cNvSpPr>
          <p:nvPr>
            <p:ph type="sldNum" sz="quarter" idx="12"/>
          </p:nvPr>
        </p:nvSpPr>
        <p:spPr/>
        <p:txBody>
          <a:body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1857425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F2C37-9166-4B67-B69C-B1440445AF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A6A1736-A124-4ADD-93DE-57A64F236424}"/>
              </a:ext>
            </a:extLst>
          </p:cNvPr>
          <p:cNvSpPr>
            <a:spLocks noGrp="1"/>
          </p:cNvSpPr>
          <p:nvPr>
            <p:ph type="dt" sz="half" idx="10"/>
          </p:nvPr>
        </p:nvSpPr>
        <p:spPr/>
        <p:txBody>
          <a:bodyPr/>
          <a:lstStyle/>
          <a:p>
            <a:fld id="{2FBD1DAD-9678-41B8-89C2-C6E8F2499AE5}" type="datetimeFigureOut">
              <a:rPr lang="zh-CN" altLang="en-US" smtClean="0"/>
              <a:t>2018/11/16</a:t>
            </a:fld>
            <a:endParaRPr lang="zh-CN" altLang="en-US"/>
          </a:p>
        </p:txBody>
      </p:sp>
      <p:sp>
        <p:nvSpPr>
          <p:cNvPr id="4" name="页脚占位符 3">
            <a:extLst>
              <a:ext uri="{FF2B5EF4-FFF2-40B4-BE49-F238E27FC236}">
                <a16:creationId xmlns:a16="http://schemas.microsoft.com/office/drawing/2014/main" id="{EE2AD8C7-8553-42F1-A787-681B1C60AFF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31A95C5-7AB0-44F2-934A-7A400849C518}"/>
              </a:ext>
            </a:extLst>
          </p:cNvPr>
          <p:cNvSpPr>
            <a:spLocks noGrp="1"/>
          </p:cNvSpPr>
          <p:nvPr>
            <p:ph type="sldNum" sz="quarter" idx="12"/>
          </p:nvPr>
        </p:nvSpPr>
        <p:spPr/>
        <p:txBody>
          <a:body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2550676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25B1F11-ACA4-4D13-859E-78036A415CD2}"/>
              </a:ext>
            </a:extLst>
          </p:cNvPr>
          <p:cNvSpPr>
            <a:spLocks noGrp="1"/>
          </p:cNvSpPr>
          <p:nvPr>
            <p:ph type="dt" sz="half" idx="10"/>
          </p:nvPr>
        </p:nvSpPr>
        <p:spPr/>
        <p:txBody>
          <a:bodyPr/>
          <a:lstStyle/>
          <a:p>
            <a:fld id="{2FBD1DAD-9678-41B8-89C2-C6E8F2499AE5}" type="datetimeFigureOut">
              <a:rPr lang="zh-CN" altLang="en-US" smtClean="0"/>
              <a:t>2018/11/16</a:t>
            </a:fld>
            <a:endParaRPr lang="zh-CN" altLang="en-US"/>
          </a:p>
        </p:txBody>
      </p:sp>
      <p:sp>
        <p:nvSpPr>
          <p:cNvPr id="3" name="页脚占位符 2">
            <a:extLst>
              <a:ext uri="{FF2B5EF4-FFF2-40B4-BE49-F238E27FC236}">
                <a16:creationId xmlns:a16="http://schemas.microsoft.com/office/drawing/2014/main" id="{4EF41D92-DFB4-4794-B20F-68B4D755689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43AD115-A93C-4316-A724-26EFE45CE63D}"/>
              </a:ext>
            </a:extLst>
          </p:cNvPr>
          <p:cNvSpPr>
            <a:spLocks noGrp="1"/>
          </p:cNvSpPr>
          <p:nvPr>
            <p:ph type="sldNum" sz="quarter" idx="12"/>
          </p:nvPr>
        </p:nvSpPr>
        <p:spPr/>
        <p:txBody>
          <a:body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3458869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253D5-DB79-424A-A252-EAFAFF4D070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3758FDB-4F0B-474B-90D0-F97C391B1C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A561FCA-77E3-4572-AA40-65A349C02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68969F4-8A9B-4541-9EF9-54FA5B4FBE16}"/>
              </a:ext>
            </a:extLst>
          </p:cNvPr>
          <p:cNvSpPr>
            <a:spLocks noGrp="1"/>
          </p:cNvSpPr>
          <p:nvPr>
            <p:ph type="dt" sz="half" idx="10"/>
          </p:nvPr>
        </p:nvSpPr>
        <p:spPr/>
        <p:txBody>
          <a:bodyPr/>
          <a:lstStyle/>
          <a:p>
            <a:fld id="{2FBD1DAD-9678-41B8-89C2-C6E8F2499AE5}" type="datetimeFigureOut">
              <a:rPr lang="zh-CN" altLang="en-US" smtClean="0"/>
              <a:t>2018/11/16</a:t>
            </a:fld>
            <a:endParaRPr lang="zh-CN" altLang="en-US"/>
          </a:p>
        </p:txBody>
      </p:sp>
      <p:sp>
        <p:nvSpPr>
          <p:cNvPr id="6" name="页脚占位符 5">
            <a:extLst>
              <a:ext uri="{FF2B5EF4-FFF2-40B4-BE49-F238E27FC236}">
                <a16:creationId xmlns:a16="http://schemas.microsoft.com/office/drawing/2014/main" id="{D7862184-73F3-43F0-8A07-33A060F47A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29CFCC7-CB4C-4E67-82D2-C351D79AA7F7}"/>
              </a:ext>
            </a:extLst>
          </p:cNvPr>
          <p:cNvSpPr>
            <a:spLocks noGrp="1"/>
          </p:cNvSpPr>
          <p:nvPr>
            <p:ph type="sldNum" sz="quarter" idx="12"/>
          </p:nvPr>
        </p:nvSpPr>
        <p:spPr/>
        <p:txBody>
          <a:body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790774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6BE8C-536D-4A1F-875C-EEE36A8583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E12EB39-AB98-4AF7-83F9-75B9E72705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76D92AA-4E5A-4B9D-8A21-2B439AD25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2067191-7F33-421C-AEED-F98DC79396B6}"/>
              </a:ext>
            </a:extLst>
          </p:cNvPr>
          <p:cNvSpPr>
            <a:spLocks noGrp="1"/>
          </p:cNvSpPr>
          <p:nvPr>
            <p:ph type="dt" sz="half" idx="10"/>
          </p:nvPr>
        </p:nvSpPr>
        <p:spPr/>
        <p:txBody>
          <a:bodyPr/>
          <a:lstStyle/>
          <a:p>
            <a:fld id="{2FBD1DAD-9678-41B8-89C2-C6E8F2499AE5}" type="datetimeFigureOut">
              <a:rPr lang="zh-CN" altLang="en-US" smtClean="0"/>
              <a:t>2018/11/16</a:t>
            </a:fld>
            <a:endParaRPr lang="zh-CN" altLang="en-US"/>
          </a:p>
        </p:txBody>
      </p:sp>
      <p:sp>
        <p:nvSpPr>
          <p:cNvPr id="6" name="页脚占位符 5">
            <a:extLst>
              <a:ext uri="{FF2B5EF4-FFF2-40B4-BE49-F238E27FC236}">
                <a16:creationId xmlns:a16="http://schemas.microsoft.com/office/drawing/2014/main" id="{E5C3993F-D9F2-4F85-B62E-D4019F5BB0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E81A1D-1A00-41C0-AD35-5D023B1487F4}"/>
              </a:ext>
            </a:extLst>
          </p:cNvPr>
          <p:cNvSpPr>
            <a:spLocks noGrp="1"/>
          </p:cNvSpPr>
          <p:nvPr>
            <p:ph type="sldNum" sz="quarter" idx="12"/>
          </p:nvPr>
        </p:nvSpPr>
        <p:spPr/>
        <p:txBody>
          <a:body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278258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C978EDC-81DA-4243-8425-8E885D7FA3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5CBBEB7-EF74-49FD-B46B-87183A4CFE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621F800-2643-45F4-A14B-8AB07F38B8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BD1DAD-9678-41B8-89C2-C6E8F2499AE5}" type="datetimeFigureOut">
              <a:rPr lang="zh-CN" altLang="en-US" smtClean="0"/>
              <a:t>2018/11/16</a:t>
            </a:fld>
            <a:endParaRPr lang="zh-CN" altLang="en-US"/>
          </a:p>
        </p:txBody>
      </p:sp>
      <p:sp>
        <p:nvSpPr>
          <p:cNvPr id="5" name="页脚占位符 4">
            <a:extLst>
              <a:ext uri="{FF2B5EF4-FFF2-40B4-BE49-F238E27FC236}">
                <a16:creationId xmlns:a16="http://schemas.microsoft.com/office/drawing/2014/main" id="{97A14D7B-B733-4BA1-9AED-211114BB92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4C6BFBD-5F36-4D0F-86B1-D4B93380BE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100B2E-4C0D-404C-9779-E7DD7A53A355}" type="slidenum">
              <a:rPr lang="zh-CN" altLang="en-US" smtClean="0"/>
              <a:t>‹#›</a:t>
            </a:fld>
            <a:endParaRPr lang="zh-CN" altLang="en-US"/>
          </a:p>
        </p:txBody>
      </p:sp>
    </p:spTree>
    <p:extLst>
      <p:ext uri="{BB962C8B-B14F-4D97-AF65-F5344CB8AC3E}">
        <p14:creationId xmlns:p14="http://schemas.microsoft.com/office/powerpoint/2010/main" val="3274177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92.emf"/></Relationships>
</file>

<file path=ppt/slides/_rels/slide1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56.emf"/><Relationship Id="rId4" Type="http://schemas.openxmlformats.org/officeDocument/2006/relationships/image" Target="../media/image155.emf"/></Relationships>
</file>

<file path=ppt/slides/_rels/slide113.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slideLayout" Target="../slideLayouts/slideLayout2.xml"/><Relationship Id="rId4" Type="http://schemas.openxmlformats.org/officeDocument/2006/relationships/image" Target="../media/image159.emf"/></Relationships>
</file>

<file path=ppt/slides/_rels/slide11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slideLayout" Target="../slideLayouts/slideLayout2.xml"/><Relationship Id="rId4" Type="http://schemas.openxmlformats.org/officeDocument/2006/relationships/image" Target="../media/image162.emf"/></Relationships>
</file>

<file path=ppt/slides/_rels/slide115.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63.emf"/><Relationship Id="rId1" Type="http://schemas.openxmlformats.org/officeDocument/2006/relationships/slideLayout" Target="../slideLayouts/slideLayout2.xml"/><Relationship Id="rId4" Type="http://schemas.openxmlformats.org/officeDocument/2006/relationships/image" Target="../media/image165.emf"/></Relationships>
</file>

<file path=ppt/slides/_rels/slide116.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emf"/><Relationship Id="rId1" Type="http://schemas.openxmlformats.org/officeDocument/2006/relationships/slideLayout" Target="../slideLayouts/slideLayout2.xml"/><Relationship Id="rId4" Type="http://schemas.openxmlformats.org/officeDocument/2006/relationships/image" Target="../media/image168.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4.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7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jpeg"/><Relationship Id="rId9"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7" Type="http://schemas.microsoft.com/office/2007/relationships/hdphoto" Target="../media/hdphoto2.wdp"/><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8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slideLayout" Target="../slideLayouts/slideLayout2.xml"/><Relationship Id="rId7" Type="http://schemas.openxmlformats.org/officeDocument/2006/relationships/image" Target="../media/image1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notesSlide" Target="../notesSlides/notesSlide31.xm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6368A6-E889-45BD-B1DF-757F0D6278BC}"/>
              </a:ext>
            </a:extLst>
          </p:cNvPr>
          <p:cNvSpPr>
            <a:spLocks noGrp="1"/>
          </p:cNvSpPr>
          <p:nvPr>
            <p:ph type="title"/>
          </p:nvPr>
        </p:nvSpPr>
        <p:spPr>
          <a:xfrm>
            <a:off x="838200" y="646910"/>
            <a:ext cx="10515600" cy="1325563"/>
          </a:xfrm>
        </p:spPr>
        <p:txBody>
          <a:bodyPr>
            <a:normAutofit/>
          </a:bodyPr>
          <a:lstStyle/>
          <a:p>
            <a:r>
              <a:rPr lang="en-US" altLang="zh-CN" sz="4800" b="1" dirty="0">
                <a:solidFill>
                  <a:schemeClr val="bg1"/>
                </a:solidFill>
              </a:rPr>
              <a:t>2018</a:t>
            </a:r>
            <a:r>
              <a:rPr lang="zh-CN" altLang="en-US" sz="4800" b="1" dirty="0">
                <a:solidFill>
                  <a:schemeClr val="bg1"/>
                </a:solidFill>
              </a:rPr>
              <a:t>手机取证技术培训</a:t>
            </a:r>
          </a:p>
        </p:txBody>
      </p:sp>
      <p:sp>
        <p:nvSpPr>
          <p:cNvPr id="5" name="内容占位符 4">
            <a:extLst>
              <a:ext uri="{FF2B5EF4-FFF2-40B4-BE49-F238E27FC236}">
                <a16:creationId xmlns:a16="http://schemas.microsoft.com/office/drawing/2014/main" id="{2C1AE688-FB7C-478A-8335-DA10DA9FAED4}"/>
              </a:ext>
            </a:extLst>
          </p:cNvPr>
          <p:cNvSpPr>
            <a:spLocks noGrp="1"/>
          </p:cNvSpPr>
          <p:nvPr>
            <p:ph sz="half" idx="1"/>
          </p:nvPr>
        </p:nvSpPr>
        <p:spPr>
          <a:xfrm>
            <a:off x="1830396" y="2332037"/>
            <a:ext cx="6768752" cy="4525963"/>
          </a:xfrm>
        </p:spPr>
        <p:txBody>
          <a:bodyPr>
            <a:normAutofit/>
          </a:bodyPr>
          <a:lstStyle/>
          <a:p>
            <a:r>
              <a:rPr lang="en-US" altLang="zh-CN" sz="3600" b="1" dirty="0">
                <a:solidFill>
                  <a:schemeClr val="bg1"/>
                </a:solidFill>
              </a:rPr>
              <a:t>Android</a:t>
            </a:r>
            <a:r>
              <a:rPr lang="zh-CN" altLang="en-US" sz="3600" b="1" dirty="0">
                <a:solidFill>
                  <a:schemeClr val="bg1"/>
                </a:solidFill>
              </a:rPr>
              <a:t>设备取证</a:t>
            </a:r>
            <a:endParaRPr lang="en-US" altLang="zh-CN" sz="3600" b="1" dirty="0">
              <a:solidFill>
                <a:schemeClr val="bg1"/>
              </a:solidFill>
            </a:endParaRPr>
          </a:p>
          <a:p>
            <a:endParaRPr lang="en-US" altLang="zh-CN" sz="3600" b="1" dirty="0">
              <a:solidFill>
                <a:schemeClr val="bg1"/>
              </a:solidFill>
            </a:endParaRPr>
          </a:p>
          <a:p>
            <a:r>
              <a:rPr lang="en-US" altLang="zh-CN" sz="3600" b="1" dirty="0" err="1">
                <a:solidFill>
                  <a:schemeClr val="bg1"/>
                </a:solidFill>
              </a:rPr>
              <a:t>iOS</a:t>
            </a:r>
            <a:r>
              <a:rPr lang="zh-CN" altLang="en-US" sz="3600" b="1" dirty="0">
                <a:solidFill>
                  <a:schemeClr val="bg1"/>
                </a:solidFill>
              </a:rPr>
              <a:t>设备取证</a:t>
            </a:r>
            <a:endParaRPr lang="en-US" altLang="zh-CN" sz="3600" b="1" dirty="0">
              <a:solidFill>
                <a:schemeClr val="bg1"/>
              </a:solidFill>
            </a:endParaRPr>
          </a:p>
          <a:p>
            <a:endParaRPr lang="en-US" altLang="zh-CN" sz="3600" b="1" dirty="0">
              <a:solidFill>
                <a:schemeClr val="bg1"/>
              </a:solidFill>
            </a:endParaRPr>
          </a:p>
          <a:p>
            <a:pPr marL="0" indent="0">
              <a:buNone/>
            </a:pPr>
            <a:endParaRPr lang="en-US" altLang="zh-CN" sz="3600" b="1" dirty="0">
              <a:solidFill>
                <a:schemeClr val="bg1"/>
              </a:solidFill>
            </a:endParaRPr>
          </a:p>
          <a:p>
            <a:endParaRPr lang="en-US" altLang="zh-CN" sz="3600" b="1" dirty="0">
              <a:solidFill>
                <a:schemeClr val="bg1"/>
              </a:solidFill>
            </a:endParaRPr>
          </a:p>
          <a:p>
            <a:pPr marL="0" indent="0">
              <a:buNone/>
            </a:pPr>
            <a:endParaRPr lang="en-US" altLang="zh-CN" sz="3600" b="1" dirty="0">
              <a:solidFill>
                <a:schemeClr val="bg1"/>
              </a:solidFill>
            </a:endParaRPr>
          </a:p>
        </p:txBody>
      </p:sp>
    </p:spTree>
    <p:extLst>
      <p:ext uri="{BB962C8B-B14F-4D97-AF65-F5344CB8AC3E}">
        <p14:creationId xmlns:p14="http://schemas.microsoft.com/office/powerpoint/2010/main" val="2474509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ea typeface="+mj-ea"/>
              </a:rPr>
              <a:t>Root</a:t>
            </a:r>
            <a:r>
              <a:rPr lang="zh-CN" altLang="en-US" dirty="0">
                <a:latin typeface="+mj-ea"/>
                <a:ea typeface="+mj-ea"/>
              </a:rPr>
              <a:t>的概念和影响</a:t>
            </a:r>
          </a:p>
        </p:txBody>
      </p:sp>
      <p:sp>
        <p:nvSpPr>
          <p:cNvPr id="3" name="内容占位符 2"/>
          <p:cNvSpPr>
            <a:spLocks noGrp="1"/>
          </p:cNvSpPr>
          <p:nvPr>
            <p:ph idx="1"/>
          </p:nvPr>
        </p:nvSpPr>
        <p:spPr>
          <a:xfrm>
            <a:off x="613011" y="1600202"/>
            <a:ext cx="10954330" cy="4348495"/>
          </a:xfrm>
        </p:spPr>
        <p:txBody>
          <a:bodyPr>
            <a:normAutofit/>
          </a:bodyPr>
          <a:lstStyle/>
          <a:p>
            <a:pPr>
              <a:buFont typeface="Wingdings" panose="05000000000000000000" pitchFamily="2" charset="2"/>
              <a:buChar char="Ø"/>
            </a:pPr>
            <a:r>
              <a:rPr lang="zh-CN" altLang="zh-CN" sz="2899" dirty="0">
                <a:latin typeface="+mj-ea"/>
                <a:ea typeface="+mj-ea"/>
              </a:rPr>
              <a:t>类</a:t>
            </a:r>
            <a:r>
              <a:rPr lang="en-US" altLang="zh-CN" sz="2899" dirty="0">
                <a:latin typeface="+mj-ea"/>
                <a:ea typeface="+mj-ea"/>
              </a:rPr>
              <a:t>UNIX</a:t>
            </a:r>
            <a:r>
              <a:rPr lang="zh-CN" altLang="zh-CN" sz="2899" dirty="0">
                <a:latin typeface="+mj-ea"/>
                <a:ea typeface="+mj-ea"/>
              </a:rPr>
              <a:t>系统中的超级管理员用户帐户</a:t>
            </a:r>
            <a:r>
              <a:rPr lang="zh-CN" altLang="en-US" sz="2899" dirty="0">
                <a:latin typeface="+mj-ea"/>
                <a:ea typeface="+mj-ea"/>
              </a:rPr>
              <a:t>。</a:t>
            </a:r>
            <a:endParaRPr lang="en-US" altLang="zh-CN" sz="2899" dirty="0">
              <a:latin typeface="+mj-ea"/>
              <a:ea typeface="+mj-ea"/>
            </a:endParaRPr>
          </a:p>
          <a:p>
            <a:pPr>
              <a:buFont typeface="Wingdings" panose="05000000000000000000" pitchFamily="2" charset="2"/>
              <a:buChar char="Ø"/>
            </a:pPr>
            <a:r>
              <a:rPr lang="zh-CN" altLang="en-US" sz="2899" dirty="0">
                <a:latin typeface="+mj-ea"/>
                <a:ea typeface="+mj-ea"/>
              </a:rPr>
              <a:t>大多数</a:t>
            </a:r>
            <a:r>
              <a:rPr lang="zh-CN" altLang="zh-CN" sz="2899" dirty="0">
                <a:latin typeface="+mj-ea"/>
                <a:ea typeface="+mj-ea"/>
              </a:rPr>
              <a:t>个人数据保存在机身存储的</a:t>
            </a:r>
            <a:r>
              <a:rPr lang="en-US" altLang="zh-CN" sz="2899" dirty="0">
                <a:latin typeface="+mj-ea"/>
                <a:ea typeface="+mj-ea"/>
              </a:rPr>
              <a:t>data</a:t>
            </a:r>
            <a:r>
              <a:rPr lang="zh-CN" altLang="zh-CN" sz="2899" dirty="0">
                <a:latin typeface="+mj-ea"/>
                <a:ea typeface="+mj-ea"/>
              </a:rPr>
              <a:t>目录下</a:t>
            </a:r>
            <a:endParaRPr lang="en-US" altLang="zh-CN" sz="2899" dirty="0">
              <a:latin typeface="+mj-ea"/>
              <a:ea typeface="+mj-ea"/>
            </a:endParaRPr>
          </a:p>
          <a:p>
            <a:pPr>
              <a:buFont typeface="Wingdings" panose="05000000000000000000" pitchFamily="2" charset="2"/>
              <a:buChar char="Ø"/>
            </a:pPr>
            <a:r>
              <a:rPr lang="en-US" altLang="zh-CN" sz="2899" dirty="0">
                <a:latin typeface="+mj-ea"/>
                <a:ea typeface="+mj-ea"/>
              </a:rPr>
              <a:t>Data</a:t>
            </a:r>
            <a:r>
              <a:rPr lang="zh-CN" altLang="en-US" sz="2899" dirty="0">
                <a:latin typeface="+mj-ea"/>
                <a:ea typeface="+mj-ea"/>
              </a:rPr>
              <a:t>是</a:t>
            </a:r>
            <a:r>
              <a:rPr lang="zh-CN" altLang="zh-CN" sz="2899" dirty="0">
                <a:latin typeface="+mj-ea"/>
                <a:ea typeface="+mj-ea"/>
              </a:rPr>
              <a:t>系统目录，</a:t>
            </a:r>
            <a:r>
              <a:rPr lang="zh-CN" altLang="en-US" sz="2899" dirty="0">
                <a:latin typeface="+mj-ea"/>
                <a:ea typeface="+mj-ea"/>
              </a:rPr>
              <a:t>需要</a:t>
            </a:r>
            <a:r>
              <a:rPr lang="en-US" altLang="zh-CN" sz="2899" dirty="0">
                <a:latin typeface="+mj-ea"/>
                <a:ea typeface="+mj-ea"/>
              </a:rPr>
              <a:t>Root</a:t>
            </a:r>
            <a:r>
              <a:rPr lang="zh-CN" altLang="zh-CN" sz="2899" dirty="0">
                <a:latin typeface="+mj-ea"/>
                <a:ea typeface="+mj-ea"/>
              </a:rPr>
              <a:t>权限</a:t>
            </a:r>
            <a:r>
              <a:rPr lang="zh-CN" altLang="en-US" sz="2899" dirty="0">
                <a:latin typeface="+mj-ea"/>
                <a:ea typeface="+mj-ea"/>
              </a:rPr>
              <a:t>才能</a:t>
            </a:r>
            <a:r>
              <a:rPr lang="zh-CN" altLang="zh-CN" sz="2899" dirty="0">
                <a:latin typeface="+mj-ea"/>
                <a:ea typeface="+mj-ea"/>
              </a:rPr>
              <a:t>访问</a:t>
            </a:r>
            <a:r>
              <a:rPr lang="zh-CN" altLang="en-US" sz="2899" dirty="0">
                <a:latin typeface="+mj-ea"/>
                <a:ea typeface="+mj-ea"/>
              </a:rPr>
              <a:t>。</a:t>
            </a:r>
            <a:endParaRPr lang="zh-CN" altLang="zh-CN" sz="2899" dirty="0">
              <a:latin typeface="+mj-ea"/>
              <a:ea typeface="+mj-ea"/>
            </a:endParaRPr>
          </a:p>
          <a:p>
            <a:pPr>
              <a:buFont typeface="Wingdings" panose="05000000000000000000" pitchFamily="2" charset="2"/>
              <a:buChar char="Ø"/>
            </a:pPr>
            <a:r>
              <a:rPr lang="zh-CN" altLang="zh-CN" sz="2899" dirty="0">
                <a:solidFill>
                  <a:srgbClr val="FFFF00"/>
                </a:solidFill>
                <a:latin typeface="+mj-ea"/>
                <a:ea typeface="+mj-ea"/>
              </a:rPr>
              <a:t>最大的争论</a:t>
            </a:r>
            <a:r>
              <a:rPr lang="zh-CN" altLang="en-US" sz="2899" dirty="0">
                <a:solidFill>
                  <a:srgbClr val="FFFF00"/>
                </a:solidFill>
                <a:latin typeface="+mj-ea"/>
                <a:ea typeface="+mj-ea"/>
              </a:rPr>
              <a:t>：</a:t>
            </a:r>
            <a:r>
              <a:rPr lang="zh-CN" altLang="zh-CN" sz="2899" dirty="0">
                <a:solidFill>
                  <a:srgbClr val="FFFF00"/>
                </a:solidFill>
                <a:latin typeface="+mj-ea"/>
                <a:ea typeface="+mj-ea"/>
              </a:rPr>
              <a:t>为了得到删除恢复的数据及获取更为完整的数据，是否</a:t>
            </a:r>
            <a:r>
              <a:rPr lang="zh-CN" altLang="en-US" sz="2899" dirty="0">
                <a:solidFill>
                  <a:srgbClr val="FFFF00"/>
                </a:solidFill>
                <a:latin typeface="+mj-ea"/>
                <a:ea typeface="+mj-ea"/>
              </a:rPr>
              <a:t>应该</a:t>
            </a:r>
            <a:r>
              <a:rPr lang="zh-CN" altLang="zh-CN" sz="2899" dirty="0">
                <a:solidFill>
                  <a:srgbClr val="FFFF00"/>
                </a:solidFill>
                <a:latin typeface="+mj-ea"/>
                <a:ea typeface="+mj-ea"/>
              </a:rPr>
              <a:t>对未</a:t>
            </a:r>
            <a:r>
              <a:rPr lang="en-US" altLang="zh-CN" sz="2899" dirty="0">
                <a:solidFill>
                  <a:srgbClr val="FFFF00"/>
                </a:solidFill>
                <a:latin typeface="+mj-ea"/>
                <a:ea typeface="+mj-ea"/>
              </a:rPr>
              <a:t>Root</a:t>
            </a:r>
            <a:r>
              <a:rPr lang="zh-CN" altLang="zh-CN" sz="2899" dirty="0">
                <a:solidFill>
                  <a:srgbClr val="FFFF00"/>
                </a:solidFill>
                <a:latin typeface="+mj-ea"/>
                <a:ea typeface="+mj-ea"/>
              </a:rPr>
              <a:t>的手机进行</a:t>
            </a:r>
            <a:r>
              <a:rPr lang="en-US" altLang="zh-CN" sz="2899" dirty="0">
                <a:solidFill>
                  <a:srgbClr val="FFFF00"/>
                </a:solidFill>
                <a:latin typeface="+mj-ea"/>
                <a:ea typeface="+mj-ea"/>
              </a:rPr>
              <a:t>Root</a:t>
            </a:r>
            <a:r>
              <a:rPr lang="zh-CN" altLang="zh-CN" sz="2899" dirty="0">
                <a:solidFill>
                  <a:srgbClr val="FFFF00"/>
                </a:solidFill>
                <a:latin typeface="+mj-ea"/>
                <a:ea typeface="+mj-ea"/>
              </a:rPr>
              <a:t>以获取最高权限</a:t>
            </a:r>
            <a:r>
              <a:rPr lang="zh-CN" altLang="en-US" sz="2899" dirty="0">
                <a:solidFill>
                  <a:srgbClr val="FFFF00"/>
                </a:solidFill>
                <a:latin typeface="+mj-ea"/>
                <a:ea typeface="+mj-ea"/>
              </a:rPr>
              <a:t>？</a:t>
            </a:r>
          </a:p>
        </p:txBody>
      </p:sp>
    </p:spTree>
    <p:extLst>
      <p:ext uri="{BB962C8B-B14F-4D97-AF65-F5344CB8AC3E}">
        <p14:creationId xmlns:p14="http://schemas.microsoft.com/office/powerpoint/2010/main" val="9069779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ea typeface="+mj-ea"/>
              </a:rPr>
              <a:t>iOS</a:t>
            </a:r>
            <a:r>
              <a:rPr lang="zh-CN" altLang="en-US" dirty="0">
                <a:latin typeface="+mj-ea"/>
                <a:ea typeface="+mj-ea"/>
              </a:rPr>
              <a:t>文件系统</a:t>
            </a:r>
          </a:p>
        </p:txBody>
      </p:sp>
      <p:sp>
        <p:nvSpPr>
          <p:cNvPr id="3" name="内容占位符 2"/>
          <p:cNvSpPr>
            <a:spLocks noGrp="1"/>
          </p:cNvSpPr>
          <p:nvPr>
            <p:ph idx="1"/>
          </p:nvPr>
        </p:nvSpPr>
        <p:spPr>
          <a:xfrm>
            <a:off x="630701" y="1196753"/>
            <a:ext cx="10965976" cy="4525963"/>
          </a:xfrm>
        </p:spPr>
        <p:txBody>
          <a:bodyPr>
            <a:normAutofit/>
          </a:bodyPr>
          <a:lstStyle/>
          <a:p>
            <a:pPr>
              <a:buFont typeface="Wingdings" panose="05000000000000000000" pitchFamily="2" charset="2"/>
              <a:buChar char="Ø"/>
            </a:pPr>
            <a:r>
              <a:rPr lang="zh-CN" altLang="en-US" sz="3299" dirty="0">
                <a:latin typeface="+mj-ea"/>
                <a:ea typeface="+mj-ea"/>
              </a:rPr>
              <a:t>系统区</a:t>
            </a:r>
          </a:p>
        </p:txBody>
      </p:sp>
      <p:graphicFrame>
        <p:nvGraphicFramePr>
          <p:cNvPr id="5" name="表格 4"/>
          <p:cNvGraphicFramePr>
            <a:graphicFrameLocks noGrp="1"/>
          </p:cNvGraphicFramePr>
          <p:nvPr>
            <p:extLst/>
          </p:nvPr>
        </p:nvGraphicFramePr>
        <p:xfrm>
          <a:off x="1632537" y="1989174"/>
          <a:ext cx="8916904" cy="4155125"/>
        </p:xfrm>
        <a:graphic>
          <a:graphicData uri="http://schemas.openxmlformats.org/drawingml/2006/table">
            <a:tbl>
              <a:tblPr firstRow="1" firstCol="1" bandRow="1">
                <a:tableStyleId>{5C22544A-7EE6-4342-B048-85BDC9FD1C3A}</a:tableStyleId>
              </a:tblPr>
              <a:tblGrid>
                <a:gridCol w="2937333">
                  <a:extLst>
                    <a:ext uri="{9D8B030D-6E8A-4147-A177-3AD203B41FA5}">
                      <a16:colId xmlns:a16="http://schemas.microsoft.com/office/drawing/2014/main" val="20000"/>
                    </a:ext>
                  </a:extLst>
                </a:gridCol>
                <a:gridCol w="5979571">
                  <a:extLst>
                    <a:ext uri="{9D8B030D-6E8A-4147-A177-3AD203B41FA5}">
                      <a16:colId xmlns:a16="http://schemas.microsoft.com/office/drawing/2014/main" val="20001"/>
                    </a:ext>
                  </a:extLst>
                </a:gridCol>
              </a:tblGrid>
              <a:tr h="743145">
                <a:tc>
                  <a:txBody>
                    <a:bodyPr/>
                    <a:lstStyle/>
                    <a:p>
                      <a:pPr algn="ctr">
                        <a:lnSpc>
                          <a:spcPts val="1350"/>
                        </a:lnSpc>
                        <a:spcAft>
                          <a:spcPts val="0"/>
                        </a:spcAft>
                      </a:pPr>
                      <a:r>
                        <a:rPr lang="zh-CN" sz="2400" b="0" kern="0" dirty="0">
                          <a:effectLst/>
                          <a:latin typeface="+mj-ea"/>
                          <a:ea typeface="+mj-ea"/>
                        </a:rPr>
                        <a:t>目录名称</a:t>
                      </a:r>
                      <a:endParaRPr lang="zh-CN" sz="2800" b="0" kern="100" dirty="0">
                        <a:effectLst/>
                        <a:latin typeface="+mj-ea"/>
                        <a:ea typeface="+mj-ea"/>
                        <a:cs typeface="Times New Roman" panose="02020603050405020304" pitchFamily="18" charset="0"/>
                      </a:endParaRPr>
                    </a:p>
                  </a:txBody>
                  <a:tcPr marL="91383" marR="91383" marT="0" marB="0" anchor="ctr"/>
                </a:tc>
                <a:tc>
                  <a:txBody>
                    <a:bodyPr/>
                    <a:lstStyle/>
                    <a:p>
                      <a:pPr algn="ctr">
                        <a:lnSpc>
                          <a:spcPts val="1350"/>
                        </a:lnSpc>
                        <a:spcAft>
                          <a:spcPts val="0"/>
                        </a:spcAft>
                      </a:pPr>
                      <a:r>
                        <a:rPr lang="zh-CN" sz="2400" b="0" kern="0" dirty="0">
                          <a:effectLst/>
                          <a:latin typeface="+mj-ea"/>
                          <a:ea typeface="+mj-ea"/>
                        </a:rPr>
                        <a:t>描述</a:t>
                      </a:r>
                      <a:endParaRPr lang="zh-CN" sz="2800" b="0" kern="100" dirty="0">
                        <a:effectLst/>
                        <a:latin typeface="+mj-ea"/>
                        <a:ea typeface="+mj-ea"/>
                        <a:cs typeface="Times New Roman" panose="02020603050405020304" pitchFamily="18" charset="0"/>
                      </a:endParaRPr>
                    </a:p>
                  </a:txBody>
                  <a:tcPr marL="91383" marR="91383" marT="0" marB="0" anchor="ctr"/>
                </a:tc>
                <a:extLst>
                  <a:ext uri="{0D108BD9-81ED-4DB2-BD59-A6C34878D82A}">
                    <a16:rowId xmlns:a16="http://schemas.microsoft.com/office/drawing/2014/main" val="10000"/>
                  </a:ext>
                </a:extLst>
              </a:tr>
              <a:tr h="807124">
                <a:tc>
                  <a:txBody>
                    <a:bodyPr/>
                    <a:lstStyle/>
                    <a:p>
                      <a:pPr algn="l">
                        <a:lnSpc>
                          <a:spcPts val="1350"/>
                        </a:lnSpc>
                        <a:spcAft>
                          <a:spcPts val="0"/>
                        </a:spcAft>
                      </a:pPr>
                      <a:r>
                        <a:rPr lang="en-US" sz="2400" b="0" kern="0" dirty="0">
                          <a:effectLst/>
                        </a:rPr>
                        <a:t>Application</a:t>
                      </a:r>
                      <a:endParaRPr lang="zh-CN" sz="2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383" marR="91383" marT="0" marB="0" anchor="ctr"/>
                </a:tc>
                <a:tc>
                  <a:txBody>
                    <a:bodyPr/>
                    <a:lstStyle/>
                    <a:p>
                      <a:pPr algn="l">
                        <a:lnSpc>
                          <a:spcPts val="1350"/>
                        </a:lnSpc>
                        <a:spcAft>
                          <a:spcPts val="0"/>
                        </a:spcAft>
                      </a:pPr>
                      <a:r>
                        <a:rPr lang="zh-CN" sz="2400" b="0" kern="0" dirty="0">
                          <a:effectLst/>
                          <a:latin typeface="+mj-ea"/>
                          <a:ea typeface="+mj-ea"/>
                        </a:rPr>
                        <a:t>链接至</a:t>
                      </a:r>
                      <a:r>
                        <a:rPr lang="en-US" sz="2400" b="0" kern="0" dirty="0">
                          <a:effectLst/>
                          <a:latin typeface="+mj-ea"/>
                          <a:ea typeface="+mj-ea"/>
                        </a:rPr>
                        <a:t>/</a:t>
                      </a:r>
                      <a:r>
                        <a:rPr lang="en-US" sz="2400" b="0" kern="0" dirty="0" err="1">
                          <a:effectLst/>
                          <a:latin typeface="+mj-ea"/>
                          <a:ea typeface="+mj-ea"/>
                        </a:rPr>
                        <a:t>var</a:t>
                      </a:r>
                      <a:r>
                        <a:rPr lang="en-US" sz="2400" b="0" kern="0" dirty="0">
                          <a:effectLst/>
                          <a:latin typeface="+mj-ea"/>
                          <a:ea typeface="+mj-ea"/>
                        </a:rPr>
                        <a:t>/</a:t>
                      </a:r>
                      <a:r>
                        <a:rPr lang="en-US" sz="2400" b="0" kern="0" dirty="0" err="1">
                          <a:effectLst/>
                          <a:latin typeface="+mj-ea"/>
                          <a:ea typeface="+mj-ea"/>
                        </a:rPr>
                        <a:t>stacsh</a:t>
                      </a:r>
                      <a:r>
                        <a:rPr lang="zh-CN" sz="2400" b="0" kern="0" dirty="0">
                          <a:effectLst/>
                          <a:latin typeface="+mj-ea"/>
                          <a:ea typeface="+mj-ea"/>
                        </a:rPr>
                        <a:t>目录</a:t>
                      </a:r>
                      <a:endParaRPr lang="zh-CN" sz="2800" b="0" kern="100" dirty="0">
                        <a:effectLst/>
                        <a:latin typeface="+mj-ea"/>
                        <a:ea typeface="+mj-ea"/>
                        <a:cs typeface="Times New Roman" panose="02020603050405020304" pitchFamily="18" charset="0"/>
                      </a:endParaRPr>
                    </a:p>
                  </a:txBody>
                  <a:tcPr marL="91383" marR="91383" marT="0" marB="0" anchor="ctr"/>
                </a:tc>
                <a:extLst>
                  <a:ext uri="{0D108BD9-81ED-4DB2-BD59-A6C34878D82A}">
                    <a16:rowId xmlns:a16="http://schemas.microsoft.com/office/drawing/2014/main" val="10001"/>
                  </a:ext>
                </a:extLst>
              </a:tr>
              <a:tr h="482925">
                <a:tc>
                  <a:txBody>
                    <a:bodyPr/>
                    <a:lstStyle/>
                    <a:p>
                      <a:pPr algn="l">
                        <a:lnSpc>
                          <a:spcPts val="1350"/>
                        </a:lnSpc>
                        <a:spcAft>
                          <a:spcPts val="0"/>
                        </a:spcAft>
                      </a:pPr>
                      <a:r>
                        <a:rPr lang="en-US" sz="2400" b="0" kern="0" dirty="0" err="1">
                          <a:effectLst/>
                        </a:rPr>
                        <a:t>Etc</a:t>
                      </a:r>
                      <a:endParaRPr lang="zh-CN" sz="2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383" marR="91383" marT="0" marB="0" anchor="ctr"/>
                </a:tc>
                <a:tc>
                  <a:txBody>
                    <a:bodyPr/>
                    <a:lstStyle/>
                    <a:p>
                      <a:pPr algn="l">
                        <a:lnSpc>
                          <a:spcPts val="1350"/>
                        </a:lnSpc>
                        <a:spcAft>
                          <a:spcPts val="0"/>
                        </a:spcAft>
                      </a:pPr>
                      <a:r>
                        <a:rPr lang="zh-CN" sz="2400" b="0" kern="0" dirty="0">
                          <a:effectLst/>
                          <a:latin typeface="+mj-ea"/>
                          <a:ea typeface="+mj-ea"/>
                        </a:rPr>
                        <a:t>链接至</a:t>
                      </a:r>
                      <a:r>
                        <a:rPr lang="en-US" sz="2400" b="0" kern="0" dirty="0">
                          <a:effectLst/>
                          <a:latin typeface="+mj-ea"/>
                          <a:ea typeface="+mj-ea"/>
                        </a:rPr>
                        <a:t>/private/</a:t>
                      </a:r>
                      <a:r>
                        <a:rPr lang="en-US" sz="2400" b="0" kern="0" dirty="0" err="1">
                          <a:effectLst/>
                          <a:latin typeface="+mj-ea"/>
                          <a:ea typeface="+mj-ea"/>
                        </a:rPr>
                        <a:t>etc</a:t>
                      </a:r>
                      <a:endParaRPr lang="zh-CN" sz="2800" b="0" kern="100" dirty="0">
                        <a:effectLst/>
                        <a:latin typeface="+mj-ea"/>
                        <a:ea typeface="+mj-ea"/>
                        <a:cs typeface="Times New Roman" panose="02020603050405020304" pitchFamily="18" charset="0"/>
                      </a:endParaRPr>
                    </a:p>
                  </a:txBody>
                  <a:tcPr marL="91383" marR="91383" marT="0" marB="0" anchor="ctr"/>
                </a:tc>
                <a:extLst>
                  <a:ext uri="{0D108BD9-81ED-4DB2-BD59-A6C34878D82A}">
                    <a16:rowId xmlns:a16="http://schemas.microsoft.com/office/drawing/2014/main" val="10002"/>
                  </a:ext>
                </a:extLst>
              </a:tr>
              <a:tr h="487967">
                <a:tc>
                  <a:txBody>
                    <a:bodyPr/>
                    <a:lstStyle/>
                    <a:p>
                      <a:pPr algn="l">
                        <a:lnSpc>
                          <a:spcPts val="1350"/>
                        </a:lnSpc>
                        <a:spcAft>
                          <a:spcPts val="0"/>
                        </a:spcAft>
                      </a:pPr>
                      <a:r>
                        <a:rPr lang="en-US" sz="2400" b="0" kern="0" dirty="0" err="1">
                          <a:effectLst/>
                        </a:rPr>
                        <a:t>Tmp</a:t>
                      </a:r>
                      <a:endParaRPr lang="zh-CN" sz="28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383" marR="91383" marT="0" marB="0" anchor="ctr"/>
                </a:tc>
                <a:tc>
                  <a:txBody>
                    <a:bodyPr/>
                    <a:lstStyle/>
                    <a:p>
                      <a:pPr algn="l">
                        <a:lnSpc>
                          <a:spcPts val="1350"/>
                        </a:lnSpc>
                        <a:spcAft>
                          <a:spcPts val="0"/>
                        </a:spcAft>
                      </a:pPr>
                      <a:r>
                        <a:rPr lang="zh-CN" sz="2400" b="0" kern="0" dirty="0">
                          <a:effectLst/>
                          <a:latin typeface="+mj-ea"/>
                          <a:ea typeface="+mj-ea"/>
                        </a:rPr>
                        <a:t>含一个链接</a:t>
                      </a:r>
                      <a:endParaRPr lang="zh-CN" sz="2800" b="0" kern="100" dirty="0">
                        <a:effectLst/>
                        <a:latin typeface="+mj-ea"/>
                        <a:ea typeface="+mj-ea"/>
                        <a:cs typeface="Times New Roman" panose="02020603050405020304" pitchFamily="18" charset="0"/>
                      </a:endParaRPr>
                    </a:p>
                  </a:txBody>
                  <a:tcPr marL="91383" marR="91383" marT="0" marB="0" anchor="ctr"/>
                </a:tc>
                <a:extLst>
                  <a:ext uri="{0D108BD9-81ED-4DB2-BD59-A6C34878D82A}">
                    <a16:rowId xmlns:a16="http://schemas.microsoft.com/office/drawing/2014/main" val="10003"/>
                  </a:ext>
                </a:extLst>
              </a:tr>
              <a:tr h="569295">
                <a:tc>
                  <a:txBody>
                    <a:bodyPr/>
                    <a:lstStyle/>
                    <a:p>
                      <a:pPr algn="l">
                        <a:lnSpc>
                          <a:spcPts val="1350"/>
                        </a:lnSpc>
                        <a:spcAft>
                          <a:spcPts val="0"/>
                        </a:spcAft>
                      </a:pPr>
                      <a:r>
                        <a:rPr lang="en-US" sz="2400" b="0" kern="0">
                          <a:effectLst/>
                        </a:rPr>
                        <a:t>User</a:t>
                      </a:r>
                      <a:endParaRPr lang="zh-CN" sz="2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91383" marR="91383" marT="0" marB="0" anchor="ctr"/>
                </a:tc>
                <a:tc>
                  <a:txBody>
                    <a:bodyPr/>
                    <a:lstStyle/>
                    <a:p>
                      <a:pPr algn="l">
                        <a:lnSpc>
                          <a:spcPts val="1350"/>
                        </a:lnSpc>
                        <a:spcAft>
                          <a:spcPts val="0"/>
                        </a:spcAft>
                      </a:pPr>
                      <a:r>
                        <a:rPr lang="zh-CN" sz="2400" b="0" kern="0" dirty="0">
                          <a:effectLst/>
                          <a:latin typeface="+mj-ea"/>
                          <a:ea typeface="+mj-ea"/>
                        </a:rPr>
                        <a:t>含一个链接</a:t>
                      </a:r>
                      <a:endParaRPr lang="zh-CN" sz="2800" b="0" kern="100" dirty="0">
                        <a:effectLst/>
                        <a:latin typeface="+mj-ea"/>
                        <a:ea typeface="+mj-ea"/>
                        <a:cs typeface="Times New Roman" panose="02020603050405020304" pitchFamily="18" charset="0"/>
                      </a:endParaRPr>
                    </a:p>
                  </a:txBody>
                  <a:tcPr marL="91383" marR="91383" marT="0" marB="0" anchor="ctr"/>
                </a:tc>
                <a:extLst>
                  <a:ext uri="{0D108BD9-81ED-4DB2-BD59-A6C34878D82A}">
                    <a16:rowId xmlns:a16="http://schemas.microsoft.com/office/drawing/2014/main" val="10004"/>
                  </a:ext>
                </a:extLst>
              </a:tr>
              <a:tr h="533518">
                <a:tc>
                  <a:txBody>
                    <a:bodyPr/>
                    <a:lstStyle/>
                    <a:p>
                      <a:pPr algn="l">
                        <a:lnSpc>
                          <a:spcPts val="1350"/>
                        </a:lnSpc>
                        <a:spcAft>
                          <a:spcPts val="0"/>
                        </a:spcAft>
                      </a:pPr>
                      <a:r>
                        <a:rPr lang="en-US" sz="2400" b="0" kern="0">
                          <a:effectLst/>
                        </a:rPr>
                        <a:t>Var</a:t>
                      </a:r>
                      <a:endParaRPr lang="zh-CN" sz="2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91383" marR="91383" marT="0" marB="0" anchor="ctr"/>
                </a:tc>
                <a:tc>
                  <a:txBody>
                    <a:bodyPr/>
                    <a:lstStyle/>
                    <a:p>
                      <a:pPr algn="l">
                        <a:lnSpc>
                          <a:spcPts val="1350"/>
                        </a:lnSpc>
                        <a:spcAft>
                          <a:spcPts val="0"/>
                        </a:spcAft>
                      </a:pPr>
                      <a:r>
                        <a:rPr lang="zh-CN" sz="2400" b="0" kern="0" dirty="0">
                          <a:effectLst/>
                          <a:latin typeface="+mj-ea"/>
                          <a:ea typeface="+mj-ea"/>
                        </a:rPr>
                        <a:t>链接至</a:t>
                      </a:r>
                      <a:r>
                        <a:rPr lang="en-US" sz="2400" b="0" kern="0" dirty="0">
                          <a:effectLst/>
                          <a:latin typeface="+mj-ea"/>
                          <a:ea typeface="+mj-ea"/>
                        </a:rPr>
                        <a:t>/private/</a:t>
                      </a:r>
                      <a:r>
                        <a:rPr lang="en-US" sz="2400" b="0" kern="0" dirty="0" err="1">
                          <a:effectLst/>
                          <a:latin typeface="+mj-ea"/>
                          <a:ea typeface="+mj-ea"/>
                        </a:rPr>
                        <a:t>var</a:t>
                      </a:r>
                      <a:endParaRPr lang="zh-CN" sz="2800" b="0" kern="100" dirty="0">
                        <a:effectLst/>
                        <a:latin typeface="+mj-ea"/>
                        <a:ea typeface="+mj-ea"/>
                        <a:cs typeface="Times New Roman" panose="02020603050405020304" pitchFamily="18" charset="0"/>
                      </a:endParaRPr>
                    </a:p>
                  </a:txBody>
                  <a:tcPr marL="91383" marR="91383" marT="0" marB="0" anchor="ctr"/>
                </a:tc>
                <a:extLst>
                  <a:ext uri="{0D108BD9-81ED-4DB2-BD59-A6C34878D82A}">
                    <a16:rowId xmlns:a16="http://schemas.microsoft.com/office/drawing/2014/main" val="10005"/>
                  </a:ext>
                </a:extLst>
              </a:tr>
              <a:tr h="531151">
                <a:tc>
                  <a:txBody>
                    <a:bodyPr/>
                    <a:lstStyle/>
                    <a:p>
                      <a:pPr algn="l">
                        <a:lnSpc>
                          <a:spcPts val="1350"/>
                        </a:lnSpc>
                        <a:spcAft>
                          <a:spcPts val="0"/>
                        </a:spcAft>
                      </a:pPr>
                      <a:r>
                        <a:rPr lang="en-US" sz="2400" b="0" kern="0">
                          <a:effectLst/>
                        </a:rPr>
                        <a:t>Damaged files</a:t>
                      </a:r>
                      <a:endParaRPr lang="zh-CN" sz="2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91383" marR="91383" marT="0" marB="0" anchor="ctr"/>
                </a:tc>
                <a:tc>
                  <a:txBody>
                    <a:bodyPr/>
                    <a:lstStyle/>
                    <a:p>
                      <a:pPr algn="l">
                        <a:lnSpc>
                          <a:spcPts val="1350"/>
                        </a:lnSpc>
                        <a:spcAft>
                          <a:spcPts val="0"/>
                        </a:spcAft>
                      </a:pPr>
                      <a:r>
                        <a:rPr lang="zh-CN" sz="2400" b="0" kern="0" dirty="0">
                          <a:effectLst/>
                          <a:latin typeface="+mj-ea"/>
                          <a:ea typeface="+mj-ea"/>
                        </a:rPr>
                        <a:t>可能包含前次越狱的痕迹</a:t>
                      </a:r>
                      <a:endParaRPr lang="zh-CN" sz="2800" b="0" kern="100" dirty="0">
                        <a:effectLst/>
                        <a:latin typeface="+mj-ea"/>
                        <a:ea typeface="+mj-ea"/>
                        <a:cs typeface="Times New Roman" panose="02020603050405020304" pitchFamily="18" charset="0"/>
                      </a:endParaRPr>
                    </a:p>
                  </a:txBody>
                  <a:tcPr marL="91383" marR="91383"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939687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nvPr>
        </p:nvGraphicFramePr>
        <p:xfrm>
          <a:off x="1128599" y="1773199"/>
          <a:ext cx="9882948" cy="3748398"/>
        </p:xfrm>
        <a:graphic>
          <a:graphicData uri="http://schemas.openxmlformats.org/drawingml/2006/table">
            <a:tbl>
              <a:tblPr firstRow="1" firstCol="1" bandRow="1">
                <a:tableStyleId>{5C22544A-7EE6-4342-B048-85BDC9FD1C3A}</a:tableStyleId>
              </a:tblPr>
              <a:tblGrid>
                <a:gridCol w="2494724">
                  <a:extLst>
                    <a:ext uri="{9D8B030D-6E8A-4147-A177-3AD203B41FA5}">
                      <a16:colId xmlns:a16="http://schemas.microsoft.com/office/drawing/2014/main" val="20000"/>
                    </a:ext>
                  </a:extLst>
                </a:gridCol>
                <a:gridCol w="7388224">
                  <a:extLst>
                    <a:ext uri="{9D8B030D-6E8A-4147-A177-3AD203B41FA5}">
                      <a16:colId xmlns:a16="http://schemas.microsoft.com/office/drawing/2014/main" val="20001"/>
                    </a:ext>
                  </a:extLst>
                </a:gridCol>
              </a:tblGrid>
              <a:tr h="1645418">
                <a:tc>
                  <a:txBody>
                    <a:bodyPr/>
                    <a:lstStyle/>
                    <a:p>
                      <a:pPr algn="l">
                        <a:lnSpc>
                          <a:spcPct val="100000"/>
                        </a:lnSpc>
                        <a:spcAft>
                          <a:spcPts val="0"/>
                        </a:spcAft>
                      </a:pPr>
                      <a:r>
                        <a:rPr lang="en-US" sz="2400" b="0" kern="0" dirty="0">
                          <a:effectLst/>
                        </a:rPr>
                        <a:t>private</a:t>
                      </a:r>
                      <a:endParaRPr lang="zh-CN" sz="2400" b="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1383" marR="91383" marT="0" marB="0" anchor="ctr">
                    <a:solidFill>
                      <a:srgbClr val="FF0000"/>
                    </a:solidFill>
                  </a:tcPr>
                </a:tc>
                <a:tc>
                  <a:txBody>
                    <a:bodyPr/>
                    <a:lstStyle/>
                    <a:p>
                      <a:pPr algn="l">
                        <a:lnSpc>
                          <a:spcPct val="100000"/>
                        </a:lnSpc>
                        <a:spcAft>
                          <a:spcPts val="0"/>
                        </a:spcAft>
                      </a:pPr>
                      <a:r>
                        <a:rPr lang="en-US" sz="2400" b="0" kern="0" dirty="0" err="1">
                          <a:effectLst/>
                          <a:latin typeface="+mj-ea"/>
                          <a:ea typeface="+mj-ea"/>
                        </a:rPr>
                        <a:t>Etc</a:t>
                      </a:r>
                      <a:r>
                        <a:rPr lang="zh-CN" sz="2400" b="0" kern="0" dirty="0">
                          <a:effectLst/>
                          <a:latin typeface="+mj-ea"/>
                          <a:ea typeface="+mj-ea"/>
                        </a:rPr>
                        <a:t>：包含</a:t>
                      </a:r>
                      <a:r>
                        <a:rPr lang="en-US" sz="2400" b="0" kern="0" dirty="0" err="1">
                          <a:effectLst/>
                          <a:latin typeface="+mj-ea"/>
                          <a:ea typeface="+mj-ea"/>
                        </a:rPr>
                        <a:t>fstab</a:t>
                      </a:r>
                      <a:r>
                        <a:rPr lang="zh-CN" sz="2400" b="0" kern="0" dirty="0">
                          <a:effectLst/>
                          <a:latin typeface="+mj-ea"/>
                          <a:ea typeface="+mj-ea"/>
                        </a:rPr>
                        <a:t>、</a:t>
                      </a:r>
                      <a:r>
                        <a:rPr lang="en-US" sz="2400" b="0" kern="0" dirty="0" err="1">
                          <a:effectLst/>
                          <a:latin typeface="+mj-ea"/>
                          <a:ea typeface="+mj-ea"/>
                        </a:rPr>
                        <a:t>master.passwd</a:t>
                      </a:r>
                      <a:r>
                        <a:rPr lang="zh-CN" sz="2400" b="0" kern="0" dirty="0">
                          <a:effectLst/>
                          <a:latin typeface="+mj-ea"/>
                          <a:ea typeface="+mj-ea"/>
                        </a:rPr>
                        <a:t>、</a:t>
                      </a:r>
                      <a:r>
                        <a:rPr lang="en-US" sz="2400" b="0" kern="0" dirty="0" err="1">
                          <a:effectLst/>
                          <a:latin typeface="+mj-ea"/>
                          <a:ea typeface="+mj-ea"/>
                        </a:rPr>
                        <a:t>passwd</a:t>
                      </a:r>
                      <a:r>
                        <a:rPr lang="en-US" sz="2400" b="0" kern="0" dirty="0">
                          <a:effectLst/>
                          <a:latin typeface="+mj-ea"/>
                          <a:ea typeface="+mj-ea"/>
                        </a:rPr>
                        <a:t> </a:t>
                      </a:r>
                      <a:r>
                        <a:rPr lang="zh-CN" sz="2400" b="0" kern="0" dirty="0">
                          <a:effectLst/>
                          <a:latin typeface="+mj-ea"/>
                          <a:ea typeface="+mj-ea"/>
                        </a:rPr>
                        <a:t>文件</a:t>
                      </a:r>
                      <a:endParaRPr lang="zh-CN" sz="2400" b="0" kern="100" dirty="0">
                        <a:effectLst/>
                        <a:latin typeface="+mj-ea"/>
                        <a:ea typeface="+mj-ea"/>
                      </a:endParaRPr>
                    </a:p>
                    <a:p>
                      <a:pPr algn="l">
                        <a:lnSpc>
                          <a:spcPct val="100000"/>
                        </a:lnSpc>
                        <a:spcAft>
                          <a:spcPts val="0"/>
                        </a:spcAft>
                      </a:pPr>
                      <a:r>
                        <a:rPr lang="en-US" sz="2400" b="0" kern="0" dirty="0" err="1">
                          <a:effectLst/>
                          <a:latin typeface="+mj-ea"/>
                          <a:ea typeface="+mj-ea"/>
                        </a:rPr>
                        <a:t>Var</a:t>
                      </a:r>
                      <a:r>
                        <a:rPr lang="zh-CN" sz="2400" b="0" kern="0" dirty="0">
                          <a:effectLst/>
                          <a:latin typeface="+mj-ea"/>
                          <a:ea typeface="+mj-ea"/>
                        </a:rPr>
                        <a:t>：</a:t>
                      </a:r>
                      <a:r>
                        <a:rPr lang="en-US" altLang="zh-CN" sz="2400" b="0" kern="0" dirty="0" err="1">
                          <a:effectLst/>
                          <a:latin typeface="+mj-ea"/>
                          <a:ea typeface="+mj-ea"/>
                        </a:rPr>
                        <a:t>keychains</a:t>
                      </a:r>
                      <a:endParaRPr lang="zh-CN" sz="2400" b="0" kern="100" dirty="0">
                        <a:effectLst/>
                        <a:latin typeface="+mj-ea"/>
                        <a:ea typeface="+mj-ea"/>
                        <a:cs typeface="Times New Roman" panose="02020603050405020304" pitchFamily="18" charset="0"/>
                      </a:endParaRPr>
                    </a:p>
                  </a:txBody>
                  <a:tcPr marL="91383" marR="91383" marT="0" marB="0" anchor="ctr">
                    <a:solidFill>
                      <a:srgbClr val="FF0000"/>
                    </a:solidFill>
                  </a:tcPr>
                </a:tc>
                <a:extLst>
                  <a:ext uri="{0D108BD9-81ED-4DB2-BD59-A6C34878D82A}">
                    <a16:rowId xmlns:a16="http://schemas.microsoft.com/office/drawing/2014/main" val="10000"/>
                  </a:ext>
                </a:extLst>
              </a:tr>
              <a:tr h="404625">
                <a:tc>
                  <a:txBody>
                    <a:bodyPr/>
                    <a:lstStyle/>
                    <a:p>
                      <a:pPr algn="l">
                        <a:lnSpc>
                          <a:spcPct val="100000"/>
                        </a:lnSpc>
                        <a:spcAft>
                          <a:spcPts val="0"/>
                        </a:spcAft>
                      </a:pPr>
                      <a:r>
                        <a:rPr lang="en-US" sz="2400" b="0" kern="0">
                          <a:effectLst/>
                        </a:rPr>
                        <a:t>sbin</a:t>
                      </a:r>
                      <a:endParaRPr lang="zh-CN" sz="2400" b="0" kern="100">
                        <a:effectLst/>
                        <a:latin typeface="Calibri" panose="020F0502020204030204" pitchFamily="34" charset="0"/>
                        <a:ea typeface="宋体" panose="02010600030101010101" pitchFamily="2" charset="-122"/>
                        <a:cs typeface="Times New Roman" panose="02020603050405020304" pitchFamily="18" charset="0"/>
                      </a:endParaRPr>
                    </a:p>
                  </a:txBody>
                  <a:tcPr marL="91383" marR="91383" marT="0" marB="0" anchor="ctr"/>
                </a:tc>
                <a:tc>
                  <a:txBody>
                    <a:bodyPr/>
                    <a:lstStyle/>
                    <a:p>
                      <a:pPr algn="l">
                        <a:lnSpc>
                          <a:spcPct val="100000"/>
                        </a:lnSpc>
                        <a:spcAft>
                          <a:spcPts val="0"/>
                        </a:spcAft>
                      </a:pPr>
                      <a:r>
                        <a:rPr lang="zh-CN" sz="2400" b="0" kern="0" dirty="0">
                          <a:effectLst/>
                          <a:latin typeface="+mj-ea"/>
                          <a:ea typeface="+mj-ea"/>
                        </a:rPr>
                        <a:t>包含命令行程序</a:t>
                      </a:r>
                      <a:endParaRPr lang="zh-CN" sz="2400" b="0" kern="100" dirty="0">
                        <a:effectLst/>
                        <a:latin typeface="+mj-ea"/>
                        <a:ea typeface="+mj-ea"/>
                        <a:cs typeface="Times New Roman" panose="02020603050405020304" pitchFamily="18" charset="0"/>
                      </a:endParaRPr>
                    </a:p>
                  </a:txBody>
                  <a:tcPr marL="91383" marR="91383" marT="0" marB="0" anchor="ctr"/>
                </a:tc>
                <a:extLst>
                  <a:ext uri="{0D108BD9-81ED-4DB2-BD59-A6C34878D82A}">
                    <a16:rowId xmlns:a16="http://schemas.microsoft.com/office/drawing/2014/main" val="10001"/>
                  </a:ext>
                </a:extLst>
              </a:tr>
              <a:tr h="1293730">
                <a:tc>
                  <a:txBody>
                    <a:bodyPr/>
                    <a:lstStyle/>
                    <a:p>
                      <a:pPr algn="l">
                        <a:lnSpc>
                          <a:spcPct val="100000"/>
                        </a:lnSpc>
                        <a:spcAft>
                          <a:spcPts val="0"/>
                        </a:spcAft>
                      </a:pPr>
                      <a:r>
                        <a:rPr lang="en-US" sz="2400" b="0" kern="0">
                          <a:effectLst/>
                        </a:rPr>
                        <a:t>System</a:t>
                      </a:r>
                      <a:endParaRPr lang="zh-CN" sz="2400" b="0" kern="100">
                        <a:effectLst/>
                        <a:latin typeface="Calibri" panose="020F0502020204030204" pitchFamily="34" charset="0"/>
                        <a:ea typeface="宋体" panose="02010600030101010101" pitchFamily="2" charset="-122"/>
                        <a:cs typeface="Times New Roman" panose="02020603050405020304" pitchFamily="18" charset="0"/>
                      </a:endParaRPr>
                    </a:p>
                  </a:txBody>
                  <a:tcPr marL="91383" marR="91383" marT="0" marB="0" anchor="ctr"/>
                </a:tc>
                <a:tc>
                  <a:txBody>
                    <a:bodyPr/>
                    <a:lstStyle/>
                    <a:p>
                      <a:pPr algn="l">
                        <a:lnSpc>
                          <a:spcPct val="100000"/>
                        </a:lnSpc>
                        <a:spcAft>
                          <a:spcPts val="0"/>
                        </a:spcAft>
                      </a:pPr>
                      <a:r>
                        <a:rPr lang="zh-CN" sz="2400" b="0" kern="0" dirty="0">
                          <a:effectLst/>
                          <a:latin typeface="+mj-ea"/>
                          <a:ea typeface="+mj-ea"/>
                        </a:rPr>
                        <a:t>包含系统设置等，如</a:t>
                      </a:r>
                      <a:r>
                        <a:rPr lang="en-US" sz="2400" b="0" kern="0" dirty="0">
                          <a:effectLst/>
                          <a:latin typeface="+mj-ea"/>
                          <a:ea typeface="+mj-ea"/>
                        </a:rPr>
                        <a:t>/System/Library/</a:t>
                      </a:r>
                      <a:endParaRPr lang="zh-CN" sz="2400" b="0" kern="100" dirty="0">
                        <a:effectLst/>
                        <a:latin typeface="+mj-ea"/>
                        <a:ea typeface="+mj-ea"/>
                      </a:endParaRPr>
                    </a:p>
                    <a:p>
                      <a:pPr algn="l">
                        <a:lnSpc>
                          <a:spcPct val="100000"/>
                        </a:lnSpc>
                        <a:spcAft>
                          <a:spcPts val="0"/>
                        </a:spcAft>
                      </a:pPr>
                      <a:r>
                        <a:rPr lang="en-US" sz="2400" b="0" kern="0" dirty="0" err="1">
                          <a:effectLst/>
                          <a:latin typeface="+mj-ea"/>
                          <a:ea typeface="+mj-ea"/>
                        </a:rPr>
                        <a:t>CoreServices</a:t>
                      </a:r>
                      <a:r>
                        <a:rPr lang="en-US" sz="2400" b="0" kern="0" dirty="0">
                          <a:effectLst/>
                          <a:latin typeface="+mj-ea"/>
                          <a:ea typeface="+mj-ea"/>
                        </a:rPr>
                        <a:t>/</a:t>
                      </a:r>
                      <a:r>
                        <a:rPr lang="en-US" sz="2400" b="0" kern="0" dirty="0" err="1">
                          <a:effectLst/>
                          <a:latin typeface="+mj-ea"/>
                          <a:ea typeface="+mj-ea"/>
                        </a:rPr>
                        <a:t>SystemVersion.plist</a:t>
                      </a:r>
                      <a:r>
                        <a:rPr lang="zh-CN" sz="2400" b="0" kern="0" dirty="0">
                          <a:effectLst/>
                          <a:latin typeface="+mj-ea"/>
                          <a:ea typeface="+mj-ea"/>
                        </a:rPr>
                        <a:t>：固件版本</a:t>
                      </a:r>
                      <a:endParaRPr lang="zh-CN" sz="2400" b="0" kern="100" dirty="0">
                        <a:effectLst/>
                        <a:latin typeface="+mj-ea"/>
                        <a:ea typeface="+mj-ea"/>
                        <a:cs typeface="Times New Roman" panose="02020603050405020304" pitchFamily="18" charset="0"/>
                      </a:endParaRPr>
                    </a:p>
                  </a:txBody>
                  <a:tcPr marL="91383" marR="91383" marT="0" marB="0" anchor="ctr"/>
                </a:tc>
                <a:extLst>
                  <a:ext uri="{0D108BD9-81ED-4DB2-BD59-A6C34878D82A}">
                    <a16:rowId xmlns:a16="http://schemas.microsoft.com/office/drawing/2014/main" val="10002"/>
                  </a:ext>
                </a:extLst>
              </a:tr>
              <a:tr h="404625">
                <a:tc>
                  <a:txBody>
                    <a:bodyPr/>
                    <a:lstStyle/>
                    <a:p>
                      <a:pPr algn="l">
                        <a:lnSpc>
                          <a:spcPct val="100000"/>
                        </a:lnSpc>
                        <a:spcAft>
                          <a:spcPts val="0"/>
                        </a:spcAft>
                      </a:pPr>
                      <a:r>
                        <a:rPr lang="en-US" sz="2400" b="0" kern="0">
                          <a:effectLst/>
                        </a:rPr>
                        <a:t>Usr</a:t>
                      </a:r>
                      <a:endParaRPr lang="zh-CN" sz="2800" b="0" kern="100">
                        <a:effectLst/>
                        <a:latin typeface="Calibri" panose="020F0502020204030204" pitchFamily="34" charset="0"/>
                        <a:ea typeface="宋体" panose="02010600030101010101" pitchFamily="2" charset="-122"/>
                        <a:cs typeface="Times New Roman" panose="02020603050405020304" pitchFamily="18" charset="0"/>
                      </a:endParaRPr>
                    </a:p>
                  </a:txBody>
                  <a:tcPr marL="91383" marR="91383" marT="0" marB="0" anchor="ctr"/>
                </a:tc>
                <a:tc>
                  <a:txBody>
                    <a:bodyPr/>
                    <a:lstStyle/>
                    <a:p>
                      <a:pPr algn="l">
                        <a:lnSpc>
                          <a:spcPct val="100000"/>
                        </a:lnSpc>
                        <a:spcAft>
                          <a:spcPts val="0"/>
                        </a:spcAft>
                      </a:pPr>
                      <a:r>
                        <a:rPr lang="zh-CN" sz="2400" b="0" kern="0" dirty="0">
                          <a:effectLst/>
                          <a:latin typeface="+mj-ea"/>
                          <a:ea typeface="+mj-ea"/>
                        </a:rPr>
                        <a:t>包含更多的命令行程序和时区数据</a:t>
                      </a:r>
                      <a:endParaRPr lang="zh-CN" sz="2800" b="0" kern="100" dirty="0">
                        <a:effectLst/>
                        <a:latin typeface="+mj-ea"/>
                        <a:ea typeface="+mj-ea"/>
                        <a:cs typeface="Times New Roman" panose="02020603050405020304" pitchFamily="18" charset="0"/>
                      </a:endParaRPr>
                    </a:p>
                  </a:txBody>
                  <a:tcPr marL="91383" marR="91383" marT="0" marB="0" anchor="ctr"/>
                </a:tc>
                <a:extLst>
                  <a:ext uri="{0D108BD9-81ED-4DB2-BD59-A6C34878D82A}">
                    <a16:rowId xmlns:a16="http://schemas.microsoft.com/office/drawing/2014/main" val="10003"/>
                  </a:ext>
                </a:extLst>
              </a:tr>
            </a:tbl>
          </a:graphicData>
        </a:graphic>
      </p:graphicFrame>
      <p:sp>
        <p:nvSpPr>
          <p:cNvPr id="5" name="标题 1"/>
          <p:cNvSpPr>
            <a:spLocks noGrp="1"/>
          </p:cNvSpPr>
          <p:nvPr>
            <p:ph type="title"/>
          </p:nvPr>
        </p:nvSpPr>
        <p:spPr/>
        <p:txBody>
          <a:bodyPr/>
          <a:lstStyle/>
          <a:p>
            <a:r>
              <a:rPr lang="en-US" altLang="zh-CN" dirty="0">
                <a:latin typeface="+mj-ea"/>
                <a:ea typeface="+mj-ea"/>
              </a:rPr>
              <a:t>iOS</a:t>
            </a:r>
            <a:r>
              <a:rPr lang="zh-CN" altLang="en-US" dirty="0">
                <a:latin typeface="+mj-ea"/>
                <a:ea typeface="+mj-ea"/>
              </a:rPr>
              <a:t>文件系统</a:t>
            </a:r>
          </a:p>
        </p:txBody>
      </p:sp>
    </p:spTree>
    <p:extLst>
      <p:ext uri="{BB962C8B-B14F-4D97-AF65-F5344CB8AC3E}">
        <p14:creationId xmlns:p14="http://schemas.microsoft.com/office/powerpoint/2010/main" val="30568440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ea"/>
                <a:ea typeface="+mj-ea"/>
              </a:rPr>
              <a:t>iOS</a:t>
            </a:r>
            <a:r>
              <a:rPr lang="zh-CN" altLang="en-US" dirty="0">
                <a:latin typeface="+mj-ea"/>
                <a:ea typeface="+mj-ea"/>
              </a:rPr>
              <a:t>文件系统</a:t>
            </a:r>
          </a:p>
        </p:txBody>
      </p:sp>
      <p:sp>
        <p:nvSpPr>
          <p:cNvPr id="3" name="内容占位符 2"/>
          <p:cNvSpPr>
            <a:spLocks noGrp="1"/>
          </p:cNvSpPr>
          <p:nvPr>
            <p:ph idx="1"/>
          </p:nvPr>
        </p:nvSpPr>
        <p:spPr>
          <a:xfrm>
            <a:off x="613012" y="1196753"/>
            <a:ext cx="10965976" cy="4525963"/>
          </a:xfrm>
        </p:spPr>
        <p:txBody>
          <a:bodyPr>
            <a:normAutofit/>
          </a:bodyPr>
          <a:lstStyle/>
          <a:p>
            <a:pPr>
              <a:buFont typeface="Wingdings" panose="05000000000000000000" pitchFamily="2" charset="2"/>
              <a:buChar char="Ø"/>
            </a:pPr>
            <a:r>
              <a:rPr lang="zh-CN" altLang="en-US" sz="3299" dirty="0">
                <a:latin typeface="+mj-ea"/>
                <a:ea typeface="+mj-ea"/>
              </a:rPr>
              <a:t>数据区</a:t>
            </a:r>
          </a:p>
        </p:txBody>
      </p:sp>
      <p:graphicFrame>
        <p:nvGraphicFramePr>
          <p:cNvPr id="4" name="表格 3"/>
          <p:cNvGraphicFramePr>
            <a:graphicFrameLocks noGrp="1"/>
          </p:cNvGraphicFramePr>
          <p:nvPr>
            <p:extLst/>
          </p:nvPr>
        </p:nvGraphicFramePr>
        <p:xfrm>
          <a:off x="408685" y="1917183"/>
          <a:ext cx="11418164" cy="4767786"/>
        </p:xfrm>
        <a:graphic>
          <a:graphicData uri="http://schemas.openxmlformats.org/drawingml/2006/table">
            <a:tbl>
              <a:tblPr firstRow="1" firstCol="1" bandRow="1">
                <a:tableStyleId>{5C22544A-7EE6-4342-B048-85BDC9FD1C3A}</a:tableStyleId>
              </a:tblPr>
              <a:tblGrid>
                <a:gridCol w="2302823">
                  <a:extLst>
                    <a:ext uri="{9D8B030D-6E8A-4147-A177-3AD203B41FA5}">
                      <a16:colId xmlns:a16="http://schemas.microsoft.com/office/drawing/2014/main" val="20000"/>
                    </a:ext>
                  </a:extLst>
                </a:gridCol>
                <a:gridCol w="9115341">
                  <a:extLst>
                    <a:ext uri="{9D8B030D-6E8A-4147-A177-3AD203B41FA5}">
                      <a16:colId xmlns:a16="http://schemas.microsoft.com/office/drawing/2014/main" val="20001"/>
                    </a:ext>
                  </a:extLst>
                </a:gridCol>
              </a:tblGrid>
              <a:tr h="365760">
                <a:tc>
                  <a:txBody>
                    <a:bodyPr/>
                    <a:lstStyle/>
                    <a:p>
                      <a:pPr algn="ctr">
                        <a:lnSpc>
                          <a:spcPct val="100000"/>
                        </a:lnSpc>
                        <a:spcAft>
                          <a:spcPts val="0"/>
                        </a:spcAft>
                        <a:tabLst>
                          <a:tab pos="552450" algn="l"/>
                          <a:tab pos="717550" algn="ctr"/>
                        </a:tabLst>
                      </a:pPr>
                      <a:r>
                        <a:rPr lang="zh-CN" sz="2400" kern="0" dirty="0">
                          <a:effectLst/>
                          <a:latin typeface="+mj-ea"/>
                          <a:ea typeface="+mj-ea"/>
                        </a:rPr>
                        <a:t>目录</a:t>
                      </a:r>
                      <a:endParaRPr lang="zh-CN" sz="2400" kern="100" dirty="0">
                        <a:effectLst/>
                        <a:latin typeface="+mj-ea"/>
                        <a:ea typeface="+mj-ea"/>
                        <a:cs typeface="Times New Roman" panose="02020603050405020304" pitchFamily="18" charset="0"/>
                      </a:endParaRPr>
                    </a:p>
                  </a:txBody>
                  <a:tcPr marL="64874" marR="64874" marT="0" marB="0" anchor="ctr"/>
                </a:tc>
                <a:tc>
                  <a:txBody>
                    <a:bodyPr/>
                    <a:lstStyle/>
                    <a:p>
                      <a:pPr algn="ctr">
                        <a:lnSpc>
                          <a:spcPct val="100000"/>
                        </a:lnSpc>
                        <a:spcAft>
                          <a:spcPts val="0"/>
                        </a:spcAft>
                      </a:pPr>
                      <a:r>
                        <a:rPr lang="zh-CN" sz="2400" kern="0" dirty="0">
                          <a:effectLst/>
                          <a:latin typeface="+mj-ea"/>
                          <a:ea typeface="+mj-ea"/>
                        </a:rPr>
                        <a:t>关注信息</a:t>
                      </a:r>
                      <a:endParaRPr lang="zh-CN" sz="2400" kern="100" dirty="0">
                        <a:effectLst/>
                        <a:latin typeface="+mj-ea"/>
                        <a:ea typeface="+mj-ea"/>
                        <a:cs typeface="Times New Roman" panose="02020603050405020304" pitchFamily="18" charset="0"/>
                      </a:endParaRPr>
                    </a:p>
                  </a:txBody>
                  <a:tcPr marL="64874" marR="64874" marT="0" marB="0" anchor="ctr"/>
                </a:tc>
                <a:extLst>
                  <a:ext uri="{0D108BD9-81ED-4DB2-BD59-A6C34878D82A}">
                    <a16:rowId xmlns:a16="http://schemas.microsoft.com/office/drawing/2014/main" val="10000"/>
                  </a:ext>
                </a:extLst>
              </a:tr>
              <a:tr h="378666">
                <a:tc>
                  <a:txBody>
                    <a:bodyPr/>
                    <a:lstStyle/>
                    <a:p>
                      <a:pPr algn="l">
                        <a:lnSpc>
                          <a:spcPct val="100000"/>
                        </a:lnSpc>
                        <a:spcAft>
                          <a:spcPts val="0"/>
                        </a:spcAft>
                      </a:pPr>
                      <a:r>
                        <a:rPr lang="en-US" sz="2400" kern="0" dirty="0" err="1">
                          <a:effectLst/>
                        </a:rPr>
                        <a:t>Dhcpclient</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874" marR="64874" marT="0" marB="0" anchor="ctr"/>
                </a:tc>
                <a:tc>
                  <a:txBody>
                    <a:bodyPr/>
                    <a:lstStyle/>
                    <a:p>
                      <a:pPr algn="l">
                        <a:lnSpc>
                          <a:spcPct val="100000"/>
                        </a:lnSpc>
                        <a:spcAft>
                          <a:spcPts val="0"/>
                        </a:spcAft>
                      </a:pPr>
                      <a:r>
                        <a:rPr lang="zh-CN" sz="2400" kern="0" dirty="0">
                          <a:effectLst/>
                          <a:latin typeface="+mj-ea"/>
                          <a:ea typeface="+mj-ea"/>
                        </a:rPr>
                        <a:t>包含一个含有最后</a:t>
                      </a:r>
                      <a:r>
                        <a:rPr lang="en-US" sz="2400" kern="0" dirty="0">
                          <a:effectLst/>
                          <a:latin typeface="+mj-ea"/>
                          <a:ea typeface="+mj-ea"/>
                        </a:rPr>
                        <a:t>IP</a:t>
                      </a:r>
                      <a:r>
                        <a:rPr lang="zh-CN" sz="2400" kern="0" dirty="0">
                          <a:effectLst/>
                          <a:latin typeface="+mj-ea"/>
                          <a:ea typeface="+mj-ea"/>
                        </a:rPr>
                        <a:t>地址和路由器信息的</a:t>
                      </a:r>
                      <a:r>
                        <a:rPr lang="en-US" sz="2400" kern="0" dirty="0" err="1">
                          <a:effectLst/>
                          <a:latin typeface="+mj-ea"/>
                          <a:ea typeface="+mj-ea"/>
                        </a:rPr>
                        <a:t>plist</a:t>
                      </a:r>
                      <a:r>
                        <a:rPr lang="zh-CN" sz="2400" kern="0" dirty="0">
                          <a:effectLst/>
                          <a:latin typeface="+mj-ea"/>
                          <a:ea typeface="+mj-ea"/>
                        </a:rPr>
                        <a:t>文件</a:t>
                      </a:r>
                      <a:endParaRPr lang="zh-CN" sz="2400" kern="100" dirty="0">
                        <a:effectLst/>
                        <a:latin typeface="+mj-ea"/>
                        <a:ea typeface="+mj-ea"/>
                        <a:cs typeface="Times New Roman" panose="02020603050405020304" pitchFamily="18" charset="0"/>
                      </a:endParaRPr>
                    </a:p>
                  </a:txBody>
                  <a:tcPr marL="64874" marR="64874" marT="0" marB="0" anchor="ctr"/>
                </a:tc>
                <a:extLst>
                  <a:ext uri="{0D108BD9-81ED-4DB2-BD59-A6C34878D82A}">
                    <a16:rowId xmlns:a16="http://schemas.microsoft.com/office/drawing/2014/main" val="10001"/>
                  </a:ext>
                </a:extLst>
              </a:tr>
              <a:tr h="365760">
                <a:tc>
                  <a:txBody>
                    <a:bodyPr/>
                    <a:lstStyle/>
                    <a:p>
                      <a:pPr algn="l">
                        <a:lnSpc>
                          <a:spcPct val="100000"/>
                        </a:lnSpc>
                        <a:spcAft>
                          <a:spcPts val="0"/>
                        </a:spcAft>
                      </a:pPr>
                      <a:r>
                        <a:rPr lang="en-US" sz="2400" kern="0" dirty="0" err="1">
                          <a:effectLst/>
                        </a:rPr>
                        <a:t>Keychains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874" marR="64874" marT="0" marB="0" anchor="ctr"/>
                </a:tc>
                <a:tc>
                  <a:txBody>
                    <a:bodyPr/>
                    <a:lstStyle/>
                    <a:p>
                      <a:pPr algn="l">
                        <a:lnSpc>
                          <a:spcPct val="100000"/>
                        </a:lnSpc>
                        <a:spcAft>
                          <a:spcPts val="0"/>
                        </a:spcAft>
                      </a:pPr>
                      <a:r>
                        <a:rPr lang="en-US" sz="2400" kern="0" dirty="0" err="1">
                          <a:effectLst/>
                          <a:latin typeface="+mj-ea"/>
                          <a:ea typeface="+mj-ea"/>
                        </a:rPr>
                        <a:t>Keychain.db</a:t>
                      </a:r>
                      <a:r>
                        <a:rPr lang="zh-CN" sz="2400" kern="0" dirty="0">
                          <a:effectLst/>
                          <a:latin typeface="+mj-ea"/>
                          <a:ea typeface="+mj-ea"/>
                        </a:rPr>
                        <a:t>，包含各种应用程序的用户密码</a:t>
                      </a:r>
                      <a:endParaRPr lang="zh-CN" sz="2400" kern="100" dirty="0">
                        <a:effectLst/>
                        <a:latin typeface="+mj-ea"/>
                        <a:ea typeface="+mj-ea"/>
                        <a:cs typeface="Times New Roman" panose="02020603050405020304" pitchFamily="18" charset="0"/>
                      </a:endParaRPr>
                    </a:p>
                  </a:txBody>
                  <a:tcPr marL="64874" marR="64874" marT="0" marB="0" anchor="ctr"/>
                </a:tc>
                <a:extLst>
                  <a:ext uri="{0D108BD9-81ED-4DB2-BD59-A6C34878D82A}">
                    <a16:rowId xmlns:a16="http://schemas.microsoft.com/office/drawing/2014/main" val="10002"/>
                  </a:ext>
                </a:extLst>
              </a:tr>
              <a:tr h="731520">
                <a:tc>
                  <a:txBody>
                    <a:bodyPr/>
                    <a:lstStyle/>
                    <a:p>
                      <a:pPr algn="l">
                        <a:lnSpc>
                          <a:spcPct val="100000"/>
                        </a:lnSpc>
                        <a:spcAft>
                          <a:spcPts val="0"/>
                        </a:spcAft>
                      </a:pPr>
                      <a:r>
                        <a:rPr lang="en-US" sz="2400" kern="0" dirty="0">
                          <a:effectLst/>
                        </a:rPr>
                        <a:t>Logs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874" marR="64874" marT="0" marB="0" anchor="ctr"/>
                </a:tc>
                <a:tc>
                  <a:txBody>
                    <a:bodyPr/>
                    <a:lstStyle/>
                    <a:p>
                      <a:pPr algn="l">
                        <a:lnSpc>
                          <a:spcPct val="100000"/>
                        </a:lnSpc>
                        <a:spcAft>
                          <a:spcPts val="0"/>
                        </a:spcAft>
                      </a:pPr>
                      <a:r>
                        <a:rPr lang="en-US" sz="2400" kern="0" dirty="0">
                          <a:effectLst/>
                          <a:latin typeface="+mj-ea"/>
                          <a:ea typeface="+mj-ea"/>
                        </a:rPr>
                        <a:t>General.log</a:t>
                      </a:r>
                      <a:r>
                        <a:rPr lang="zh-CN" sz="2400" kern="0" dirty="0">
                          <a:effectLst/>
                          <a:latin typeface="+mj-ea"/>
                          <a:ea typeface="+mj-ea"/>
                        </a:rPr>
                        <a:t>：</a:t>
                      </a:r>
                      <a:r>
                        <a:rPr lang="en-US" sz="2400" kern="0" dirty="0">
                          <a:effectLst/>
                          <a:latin typeface="+mj-ea"/>
                          <a:ea typeface="+mj-ea"/>
                        </a:rPr>
                        <a:t>OS</a:t>
                      </a:r>
                      <a:r>
                        <a:rPr lang="zh-CN" sz="2400" kern="0" dirty="0">
                          <a:effectLst/>
                          <a:latin typeface="+mj-ea"/>
                          <a:ea typeface="+mj-ea"/>
                        </a:rPr>
                        <a:t>版本和序列号</a:t>
                      </a:r>
                      <a:endParaRPr lang="zh-CN" sz="2400" kern="100" dirty="0">
                        <a:effectLst/>
                        <a:latin typeface="+mj-ea"/>
                        <a:ea typeface="+mj-ea"/>
                      </a:endParaRPr>
                    </a:p>
                    <a:p>
                      <a:pPr algn="l">
                        <a:lnSpc>
                          <a:spcPct val="100000"/>
                        </a:lnSpc>
                        <a:spcAft>
                          <a:spcPts val="0"/>
                        </a:spcAft>
                      </a:pPr>
                      <a:r>
                        <a:rPr lang="en-US" sz="2400" kern="0" dirty="0">
                          <a:effectLst/>
                          <a:latin typeface="+mj-ea"/>
                          <a:ea typeface="+mj-ea"/>
                        </a:rPr>
                        <a:t>Lockdownd.log</a:t>
                      </a:r>
                      <a:r>
                        <a:rPr lang="zh-CN" sz="2400" kern="0" dirty="0">
                          <a:effectLst/>
                          <a:latin typeface="+mj-ea"/>
                          <a:ea typeface="+mj-ea"/>
                        </a:rPr>
                        <a:t>：手机锁定日志</a:t>
                      </a:r>
                      <a:endParaRPr lang="zh-CN" sz="2400" kern="100" dirty="0">
                        <a:effectLst/>
                        <a:latin typeface="+mj-ea"/>
                        <a:ea typeface="+mj-ea"/>
                        <a:cs typeface="Times New Roman" panose="02020603050405020304" pitchFamily="18" charset="0"/>
                      </a:endParaRPr>
                    </a:p>
                  </a:txBody>
                  <a:tcPr marL="64874" marR="64874" marT="0" marB="0" anchor="ctr"/>
                </a:tc>
                <a:extLst>
                  <a:ext uri="{0D108BD9-81ED-4DB2-BD59-A6C34878D82A}">
                    <a16:rowId xmlns:a16="http://schemas.microsoft.com/office/drawing/2014/main" val="10003"/>
                  </a:ext>
                </a:extLst>
              </a:tr>
              <a:tr h="365760">
                <a:tc>
                  <a:txBody>
                    <a:bodyPr/>
                    <a:lstStyle/>
                    <a:p>
                      <a:pPr algn="l">
                        <a:lnSpc>
                          <a:spcPct val="100000"/>
                        </a:lnSpc>
                        <a:spcAft>
                          <a:spcPts val="0"/>
                        </a:spcAft>
                      </a:pPr>
                      <a:r>
                        <a:rPr lang="en-US" sz="2400" kern="0" dirty="0">
                          <a:effectLst/>
                        </a:rPr>
                        <a:t>Mobile</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874" marR="64874" marT="0" marB="0" anchor="ctr">
                    <a:solidFill>
                      <a:srgbClr val="FF0000"/>
                    </a:solidFill>
                  </a:tcPr>
                </a:tc>
                <a:tc>
                  <a:txBody>
                    <a:bodyPr/>
                    <a:lstStyle/>
                    <a:p>
                      <a:pPr algn="l">
                        <a:lnSpc>
                          <a:spcPct val="100000"/>
                        </a:lnSpc>
                        <a:spcAft>
                          <a:spcPts val="0"/>
                        </a:spcAft>
                      </a:pPr>
                      <a:r>
                        <a:rPr lang="zh-CN" sz="2400" kern="0" dirty="0">
                          <a:solidFill>
                            <a:schemeClr val="bg1"/>
                          </a:solidFill>
                          <a:effectLst/>
                          <a:latin typeface="+mj-ea"/>
                          <a:ea typeface="+mj-ea"/>
                        </a:rPr>
                        <a:t>很多用户数据</a:t>
                      </a:r>
                      <a:endParaRPr lang="zh-CN" sz="2400" kern="100" dirty="0">
                        <a:solidFill>
                          <a:schemeClr val="bg1"/>
                        </a:solidFill>
                        <a:effectLst/>
                        <a:latin typeface="+mj-ea"/>
                        <a:ea typeface="+mj-ea"/>
                        <a:cs typeface="Times New Roman" panose="02020603050405020304" pitchFamily="18" charset="0"/>
                      </a:endParaRPr>
                    </a:p>
                  </a:txBody>
                  <a:tcPr marL="64874" marR="64874" marT="0" marB="0" anchor="ctr">
                    <a:solidFill>
                      <a:srgbClr val="FF0000"/>
                    </a:solidFill>
                  </a:tcPr>
                </a:tc>
                <a:extLst>
                  <a:ext uri="{0D108BD9-81ED-4DB2-BD59-A6C34878D82A}">
                    <a16:rowId xmlns:a16="http://schemas.microsoft.com/office/drawing/2014/main" val="10004"/>
                  </a:ext>
                </a:extLst>
              </a:tr>
              <a:tr h="731520">
                <a:tc>
                  <a:txBody>
                    <a:bodyPr/>
                    <a:lstStyle/>
                    <a:p>
                      <a:pPr algn="l">
                        <a:lnSpc>
                          <a:spcPct val="100000"/>
                        </a:lnSpc>
                        <a:spcAft>
                          <a:spcPts val="0"/>
                        </a:spcAft>
                      </a:pPr>
                      <a:r>
                        <a:rPr lang="en-US" sz="2400" kern="0" dirty="0">
                          <a:effectLst/>
                        </a:rPr>
                        <a:t>Preferences</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874" marR="64874" marT="0" marB="0" anchor="ctr"/>
                </a:tc>
                <a:tc>
                  <a:txBody>
                    <a:bodyPr/>
                    <a:lstStyle/>
                    <a:p>
                      <a:pPr algn="l">
                        <a:lnSpc>
                          <a:spcPct val="100000"/>
                        </a:lnSpc>
                        <a:spcAft>
                          <a:spcPts val="0"/>
                        </a:spcAft>
                      </a:pPr>
                      <a:r>
                        <a:rPr lang="en-US" sz="2400" kern="0" dirty="0">
                          <a:effectLst/>
                          <a:latin typeface="+mj-ea"/>
                          <a:ea typeface="+mj-ea"/>
                        </a:rPr>
                        <a:t>System configuration</a:t>
                      </a:r>
                      <a:r>
                        <a:rPr lang="zh-CN" sz="2400" kern="0" dirty="0">
                          <a:effectLst/>
                          <a:latin typeface="+mj-ea"/>
                          <a:ea typeface="+mj-ea"/>
                        </a:rPr>
                        <a:t>：</a:t>
                      </a:r>
                      <a:r>
                        <a:rPr lang="en-US" sz="2400" kern="0" dirty="0">
                          <a:effectLst/>
                          <a:latin typeface="+mj-ea"/>
                          <a:ea typeface="+mj-ea"/>
                        </a:rPr>
                        <a:t>Network </a:t>
                      </a:r>
                      <a:r>
                        <a:rPr lang="zh-CN" sz="2400" kern="0" dirty="0">
                          <a:effectLst/>
                          <a:latin typeface="+mj-ea"/>
                          <a:ea typeface="+mj-ea"/>
                        </a:rPr>
                        <a:t>相关信息备份</a:t>
                      </a:r>
                      <a:endParaRPr lang="zh-CN" sz="2400" kern="100" dirty="0">
                        <a:effectLst/>
                        <a:latin typeface="+mj-ea"/>
                        <a:ea typeface="+mj-ea"/>
                        <a:cs typeface="Times New Roman" panose="02020603050405020304" pitchFamily="18" charset="0"/>
                      </a:endParaRPr>
                    </a:p>
                  </a:txBody>
                  <a:tcPr marL="64874" marR="64874" marT="0" marB="0" anchor="ctr"/>
                </a:tc>
                <a:extLst>
                  <a:ext uri="{0D108BD9-81ED-4DB2-BD59-A6C34878D82A}">
                    <a16:rowId xmlns:a16="http://schemas.microsoft.com/office/drawing/2014/main" val="10005"/>
                  </a:ext>
                </a:extLst>
              </a:tr>
              <a:tr h="1097280">
                <a:tc>
                  <a:txBody>
                    <a:bodyPr/>
                    <a:lstStyle/>
                    <a:p>
                      <a:pPr algn="l">
                        <a:lnSpc>
                          <a:spcPct val="100000"/>
                        </a:lnSpc>
                        <a:spcAft>
                          <a:spcPts val="0"/>
                        </a:spcAft>
                      </a:pPr>
                      <a:r>
                        <a:rPr lang="en-US" sz="2400" kern="0">
                          <a:effectLst/>
                        </a:rPr>
                        <a:t>Root</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4874" marR="64874" marT="0" marB="0" anchor="ctr"/>
                </a:tc>
                <a:tc>
                  <a:txBody>
                    <a:bodyPr/>
                    <a:lstStyle/>
                    <a:p>
                      <a:pPr algn="l">
                        <a:lnSpc>
                          <a:spcPct val="100000"/>
                        </a:lnSpc>
                        <a:spcAft>
                          <a:spcPts val="0"/>
                        </a:spcAft>
                      </a:pPr>
                      <a:r>
                        <a:rPr lang="en-US" sz="2400" kern="0" dirty="0">
                          <a:effectLst/>
                          <a:latin typeface="+mj-ea"/>
                          <a:ea typeface="+mj-ea"/>
                        </a:rPr>
                        <a:t>Caches</a:t>
                      </a:r>
                      <a:r>
                        <a:rPr lang="zh-CN" sz="2400" kern="0" dirty="0">
                          <a:effectLst/>
                          <a:latin typeface="+mj-ea"/>
                          <a:ea typeface="+mj-ea"/>
                        </a:rPr>
                        <a:t>：</a:t>
                      </a:r>
                      <a:r>
                        <a:rPr lang="en-US" sz="2400" kern="0" dirty="0">
                          <a:effectLst/>
                          <a:latin typeface="+mj-ea"/>
                          <a:ea typeface="+mj-ea"/>
                        </a:rPr>
                        <a:t>GPS </a:t>
                      </a:r>
                      <a:r>
                        <a:rPr lang="zh-CN" sz="2400" kern="0" dirty="0">
                          <a:effectLst/>
                          <a:latin typeface="+mj-ea"/>
                          <a:ea typeface="+mj-ea"/>
                        </a:rPr>
                        <a:t>位置信息</a:t>
                      </a:r>
                      <a:endParaRPr lang="zh-CN" sz="2400" kern="100" dirty="0">
                        <a:effectLst/>
                        <a:latin typeface="+mj-ea"/>
                        <a:ea typeface="+mj-ea"/>
                      </a:endParaRPr>
                    </a:p>
                    <a:p>
                      <a:pPr algn="l">
                        <a:lnSpc>
                          <a:spcPct val="100000"/>
                        </a:lnSpc>
                        <a:spcAft>
                          <a:spcPts val="0"/>
                        </a:spcAft>
                      </a:pPr>
                      <a:r>
                        <a:rPr lang="en-US" sz="2400" kern="0" dirty="0">
                          <a:effectLst/>
                          <a:latin typeface="+mj-ea"/>
                          <a:ea typeface="+mj-ea"/>
                        </a:rPr>
                        <a:t>Lockdown</a:t>
                      </a:r>
                      <a:r>
                        <a:rPr lang="zh-CN" sz="2400" kern="0" dirty="0">
                          <a:effectLst/>
                          <a:latin typeface="+mj-ea"/>
                          <a:ea typeface="+mj-ea"/>
                        </a:rPr>
                        <a:t>：配对认证</a:t>
                      </a:r>
                      <a:endParaRPr lang="zh-CN" sz="2400" kern="100" dirty="0">
                        <a:effectLst/>
                        <a:latin typeface="+mj-ea"/>
                        <a:ea typeface="+mj-ea"/>
                      </a:endParaRPr>
                    </a:p>
                    <a:p>
                      <a:pPr algn="l">
                        <a:lnSpc>
                          <a:spcPct val="100000"/>
                        </a:lnSpc>
                        <a:spcAft>
                          <a:spcPts val="0"/>
                        </a:spcAft>
                      </a:pPr>
                      <a:r>
                        <a:rPr lang="en-US" sz="2400" kern="0" dirty="0">
                          <a:effectLst/>
                          <a:latin typeface="+mj-ea"/>
                          <a:ea typeface="+mj-ea"/>
                        </a:rPr>
                        <a:t>Preferences</a:t>
                      </a:r>
                      <a:r>
                        <a:rPr lang="zh-CN" sz="2400" kern="0" dirty="0">
                          <a:effectLst/>
                          <a:latin typeface="+mj-ea"/>
                          <a:ea typeface="+mj-ea"/>
                        </a:rPr>
                        <a:t>：无有价值信息</a:t>
                      </a:r>
                      <a:endParaRPr lang="zh-CN" sz="2400" kern="100" dirty="0">
                        <a:effectLst/>
                        <a:latin typeface="+mj-ea"/>
                        <a:ea typeface="+mj-ea"/>
                        <a:cs typeface="Times New Roman" panose="02020603050405020304" pitchFamily="18" charset="0"/>
                      </a:endParaRPr>
                    </a:p>
                  </a:txBody>
                  <a:tcPr marL="64874" marR="64874" marT="0" marB="0" anchor="ctr"/>
                </a:tc>
                <a:extLst>
                  <a:ext uri="{0D108BD9-81ED-4DB2-BD59-A6C34878D82A}">
                    <a16:rowId xmlns:a16="http://schemas.microsoft.com/office/drawing/2014/main" val="10006"/>
                  </a:ext>
                </a:extLst>
              </a:tr>
              <a:tr h="365760">
                <a:tc>
                  <a:txBody>
                    <a:bodyPr/>
                    <a:lstStyle/>
                    <a:p>
                      <a:pPr algn="l">
                        <a:lnSpc>
                          <a:spcPct val="100000"/>
                        </a:lnSpc>
                        <a:spcAft>
                          <a:spcPts val="0"/>
                        </a:spcAft>
                      </a:pPr>
                      <a:r>
                        <a:rPr lang="en-US" sz="2400" kern="0">
                          <a:effectLst/>
                        </a:rPr>
                        <a:t>Run</a:t>
                      </a:r>
                      <a:endParaRPr lang="zh-CN" sz="2400" kern="100">
                        <a:effectLst/>
                        <a:latin typeface="Calibri" panose="020F0502020204030204" pitchFamily="34" charset="0"/>
                        <a:ea typeface="宋体" panose="02010600030101010101" pitchFamily="2" charset="-122"/>
                        <a:cs typeface="Times New Roman" panose="02020603050405020304" pitchFamily="18" charset="0"/>
                      </a:endParaRPr>
                    </a:p>
                  </a:txBody>
                  <a:tcPr marL="64874" marR="64874" marT="0" marB="0" anchor="ctr"/>
                </a:tc>
                <a:tc>
                  <a:txBody>
                    <a:bodyPr/>
                    <a:lstStyle/>
                    <a:p>
                      <a:pPr algn="l">
                        <a:lnSpc>
                          <a:spcPct val="100000"/>
                        </a:lnSpc>
                        <a:spcAft>
                          <a:spcPts val="0"/>
                        </a:spcAft>
                      </a:pPr>
                      <a:r>
                        <a:rPr lang="zh-CN" sz="2400" kern="0" dirty="0">
                          <a:effectLst/>
                          <a:latin typeface="+mj-ea"/>
                          <a:ea typeface="+mj-ea"/>
                        </a:rPr>
                        <a:t>系统日志</a:t>
                      </a:r>
                      <a:endParaRPr lang="zh-CN" sz="2400" kern="100" dirty="0">
                        <a:effectLst/>
                        <a:latin typeface="+mj-ea"/>
                        <a:ea typeface="+mj-ea"/>
                        <a:cs typeface="Times New Roman" panose="02020603050405020304" pitchFamily="18" charset="0"/>
                      </a:endParaRPr>
                    </a:p>
                  </a:txBody>
                  <a:tcPr marL="64874" marR="64874" marT="0" marB="0" anchor="ctr"/>
                </a:tc>
                <a:extLst>
                  <a:ext uri="{0D108BD9-81ED-4DB2-BD59-A6C34878D82A}">
                    <a16:rowId xmlns:a16="http://schemas.microsoft.com/office/drawing/2014/main" val="10007"/>
                  </a:ext>
                </a:extLst>
              </a:tr>
              <a:tr h="365760">
                <a:tc>
                  <a:txBody>
                    <a:bodyPr/>
                    <a:lstStyle/>
                    <a:p>
                      <a:pPr algn="l">
                        <a:lnSpc>
                          <a:spcPct val="100000"/>
                        </a:lnSpc>
                        <a:spcAft>
                          <a:spcPts val="0"/>
                        </a:spcAft>
                      </a:pPr>
                      <a:r>
                        <a:rPr lang="en-US" sz="2400" kern="0" dirty="0" err="1">
                          <a:effectLst/>
                        </a:rPr>
                        <a:t>tmp</a:t>
                      </a:r>
                      <a:endParaRPr lang="zh-CN" sz="2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4874" marR="64874" marT="0" marB="0" anchor="ctr"/>
                </a:tc>
                <a:tc>
                  <a:txBody>
                    <a:bodyPr/>
                    <a:lstStyle/>
                    <a:p>
                      <a:pPr algn="l">
                        <a:lnSpc>
                          <a:spcPct val="100000"/>
                        </a:lnSpc>
                        <a:spcAft>
                          <a:spcPts val="0"/>
                        </a:spcAft>
                      </a:pPr>
                      <a:r>
                        <a:rPr lang="en-US" sz="2400" kern="0" dirty="0" err="1">
                          <a:effectLst/>
                          <a:latin typeface="+mj-ea"/>
                          <a:ea typeface="+mj-ea"/>
                        </a:rPr>
                        <a:t>Manifest.plist</a:t>
                      </a:r>
                      <a:r>
                        <a:rPr lang="zh-CN" sz="2400" kern="0" dirty="0">
                          <a:effectLst/>
                          <a:latin typeface="+mj-ea"/>
                          <a:ea typeface="+mj-ea"/>
                        </a:rPr>
                        <a:t>：</a:t>
                      </a:r>
                      <a:r>
                        <a:rPr lang="en-US" sz="2400" kern="0" dirty="0" err="1">
                          <a:effectLst/>
                          <a:latin typeface="+mj-ea"/>
                          <a:ea typeface="+mj-ea"/>
                        </a:rPr>
                        <a:t>plist</a:t>
                      </a:r>
                      <a:r>
                        <a:rPr lang="zh-CN" sz="2400" kern="0" dirty="0">
                          <a:effectLst/>
                          <a:latin typeface="+mj-ea"/>
                          <a:ea typeface="+mj-ea"/>
                        </a:rPr>
                        <a:t>备份</a:t>
                      </a:r>
                      <a:endParaRPr lang="zh-CN" sz="2400" kern="100" dirty="0">
                        <a:effectLst/>
                        <a:latin typeface="+mj-ea"/>
                        <a:ea typeface="+mj-ea"/>
                        <a:cs typeface="Times New Roman" panose="02020603050405020304" pitchFamily="18" charset="0"/>
                      </a:endParaRPr>
                    </a:p>
                  </a:txBody>
                  <a:tcPr marL="64874" marR="64874" marT="0"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2938774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文件存储</a:t>
            </a:r>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en-US" altLang="zh-CN" sz="3299" dirty="0">
                <a:latin typeface="+mj-ea"/>
                <a:ea typeface="+mj-ea"/>
              </a:rPr>
              <a:t>/</a:t>
            </a:r>
            <a:r>
              <a:rPr lang="en-US" altLang="zh-CN" sz="3299" dirty="0" err="1">
                <a:latin typeface="+mj-ea"/>
                <a:ea typeface="+mj-ea"/>
              </a:rPr>
              <a:t>var</a:t>
            </a:r>
            <a:r>
              <a:rPr lang="en-US" altLang="zh-CN" sz="3299" dirty="0">
                <a:latin typeface="+mj-ea"/>
                <a:ea typeface="+mj-ea"/>
              </a:rPr>
              <a:t>/mobile</a:t>
            </a:r>
            <a:endParaRPr lang="zh-CN" altLang="en-US" sz="3299" dirty="0">
              <a:latin typeface="+mj-ea"/>
              <a:ea typeface="+mj-ea"/>
            </a:endParaRPr>
          </a:p>
        </p:txBody>
      </p:sp>
      <p:pic>
        <p:nvPicPr>
          <p:cNvPr id="6146" name="Picture 2" descr="IMG_0044"/>
          <p:cNvPicPr>
            <a:picLocks noChangeAspect="1" noChangeArrowheads="1"/>
          </p:cNvPicPr>
          <p:nvPr/>
        </p:nvPicPr>
        <p:blipFill>
          <a:blip r:embed="rId3">
            <a:extLst>
              <a:ext uri="{28A0092B-C50C-407E-A947-70E740481C1C}">
                <a14:useLocalDpi xmlns:a14="http://schemas.microsoft.com/office/drawing/2010/main" val="0"/>
              </a:ext>
            </a:extLst>
          </a:blip>
          <a:srcRect t="3903" b="41965"/>
          <a:stretch>
            <a:fillRect/>
          </a:stretch>
        </p:blipFill>
        <p:spPr bwMode="auto">
          <a:xfrm>
            <a:off x="3504312" y="2277139"/>
            <a:ext cx="4989450" cy="4031515"/>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240305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9765" y="0"/>
            <a:ext cx="10515600" cy="1325563"/>
          </a:xfrm>
        </p:spPr>
        <p:txBody>
          <a:bodyPr/>
          <a:lstStyle/>
          <a:p>
            <a:r>
              <a:rPr lang="zh-CN" altLang="en-US" dirty="0">
                <a:latin typeface="+mj-ea"/>
                <a:ea typeface="+mj-ea"/>
              </a:rPr>
              <a:t>文件存储</a:t>
            </a:r>
          </a:p>
        </p:txBody>
      </p:sp>
      <p:graphicFrame>
        <p:nvGraphicFramePr>
          <p:cNvPr id="4" name="内容占位符 3"/>
          <p:cNvGraphicFramePr>
            <a:graphicFrameLocks noGrp="1"/>
          </p:cNvGraphicFramePr>
          <p:nvPr>
            <p:ph idx="1"/>
            <p:extLst/>
          </p:nvPr>
        </p:nvGraphicFramePr>
        <p:xfrm>
          <a:off x="120719" y="1125278"/>
          <a:ext cx="11851516" cy="5250964"/>
        </p:xfrm>
        <a:graphic>
          <a:graphicData uri="http://schemas.openxmlformats.org/drawingml/2006/table">
            <a:tbl>
              <a:tblPr firstRow="1" firstCol="1" bandRow="1">
                <a:tableStyleId>{5C22544A-7EE6-4342-B048-85BDC9FD1C3A}</a:tableStyleId>
              </a:tblPr>
              <a:tblGrid>
                <a:gridCol w="5980384">
                  <a:extLst>
                    <a:ext uri="{9D8B030D-6E8A-4147-A177-3AD203B41FA5}">
                      <a16:colId xmlns:a16="http://schemas.microsoft.com/office/drawing/2014/main" val="20000"/>
                    </a:ext>
                  </a:extLst>
                </a:gridCol>
                <a:gridCol w="5871132">
                  <a:extLst>
                    <a:ext uri="{9D8B030D-6E8A-4147-A177-3AD203B41FA5}">
                      <a16:colId xmlns:a16="http://schemas.microsoft.com/office/drawing/2014/main" val="20001"/>
                    </a:ext>
                  </a:extLst>
                </a:gridCol>
              </a:tblGrid>
              <a:tr h="449259">
                <a:tc>
                  <a:txBody>
                    <a:bodyPr/>
                    <a:lstStyle/>
                    <a:p>
                      <a:pPr algn="ctr">
                        <a:lnSpc>
                          <a:spcPct val="100000"/>
                        </a:lnSpc>
                        <a:spcAft>
                          <a:spcPts val="0"/>
                        </a:spcAft>
                      </a:pPr>
                      <a:r>
                        <a:rPr lang="zh-CN" sz="2000" kern="0" dirty="0">
                          <a:solidFill>
                            <a:schemeClr val="bg1"/>
                          </a:solidFill>
                          <a:effectLst/>
                          <a:latin typeface="+mj-ea"/>
                          <a:ea typeface="+mj-ea"/>
                        </a:rPr>
                        <a:t>路径</a:t>
                      </a:r>
                      <a:endParaRPr lang="zh-CN" sz="2000" kern="100" dirty="0">
                        <a:solidFill>
                          <a:schemeClr val="bg1"/>
                        </a:solidFill>
                        <a:effectLst/>
                        <a:latin typeface="+mj-ea"/>
                        <a:ea typeface="+mj-ea"/>
                        <a:cs typeface="Times New Roman" panose="02020603050405020304" pitchFamily="18" charset="0"/>
                      </a:endParaRPr>
                    </a:p>
                  </a:txBody>
                  <a:tcPr marL="18913" marR="18913" marT="0" marB="0">
                    <a:solidFill>
                      <a:schemeClr val="tx1"/>
                    </a:solidFill>
                  </a:tcPr>
                </a:tc>
                <a:tc>
                  <a:txBody>
                    <a:bodyPr/>
                    <a:lstStyle/>
                    <a:p>
                      <a:pPr algn="ctr">
                        <a:lnSpc>
                          <a:spcPct val="100000"/>
                        </a:lnSpc>
                        <a:spcAft>
                          <a:spcPts val="0"/>
                        </a:spcAft>
                      </a:pPr>
                      <a:r>
                        <a:rPr lang="zh-CN" sz="2000" kern="0" dirty="0">
                          <a:effectLst/>
                          <a:latin typeface="+mj-ea"/>
                          <a:ea typeface="+mj-ea"/>
                        </a:rPr>
                        <a:t>相关数据</a:t>
                      </a:r>
                      <a:endParaRPr lang="zh-CN" sz="2000" kern="100" dirty="0">
                        <a:effectLst/>
                        <a:latin typeface="+mj-ea"/>
                        <a:ea typeface="+mj-ea"/>
                        <a:cs typeface="Times New Roman" panose="02020603050405020304" pitchFamily="18" charset="0"/>
                      </a:endParaRPr>
                    </a:p>
                  </a:txBody>
                  <a:tcPr marL="18913" marR="18913" marT="0" marB="0">
                    <a:solidFill>
                      <a:schemeClr val="tx1"/>
                    </a:solidFill>
                  </a:tcPr>
                </a:tc>
                <a:extLst>
                  <a:ext uri="{0D108BD9-81ED-4DB2-BD59-A6C34878D82A}">
                    <a16:rowId xmlns:a16="http://schemas.microsoft.com/office/drawing/2014/main" val="10000"/>
                  </a:ext>
                </a:extLst>
              </a:tr>
              <a:tr h="363406">
                <a:tc>
                  <a:txBody>
                    <a:bodyPr/>
                    <a:lstStyle/>
                    <a:p>
                      <a:pPr algn="l">
                        <a:lnSpc>
                          <a:spcPct val="100000"/>
                        </a:lnSpc>
                        <a:spcAft>
                          <a:spcPts val="0"/>
                        </a:spcAft>
                      </a:pPr>
                      <a:r>
                        <a:rPr lang="en-US" sz="2000" b="0" kern="0" dirty="0">
                          <a:solidFill>
                            <a:schemeClr val="bg1"/>
                          </a:solidFill>
                          <a:effectLst/>
                        </a:rPr>
                        <a:t>Applications</a:t>
                      </a:r>
                      <a:endParaRPr lang="zh-CN" sz="2000" b="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rgbClr val="FF0000"/>
                    </a:solidFill>
                  </a:tcPr>
                </a:tc>
                <a:tc>
                  <a:txBody>
                    <a:bodyPr/>
                    <a:lstStyle/>
                    <a:p>
                      <a:pPr algn="l">
                        <a:lnSpc>
                          <a:spcPct val="100000"/>
                        </a:lnSpc>
                        <a:spcAft>
                          <a:spcPts val="0"/>
                        </a:spcAft>
                      </a:pPr>
                      <a:r>
                        <a:rPr lang="zh-CN" sz="2000" kern="0" dirty="0">
                          <a:solidFill>
                            <a:srgbClr val="FFFFFF"/>
                          </a:solidFill>
                          <a:effectLst/>
                          <a:latin typeface="+mj-ea"/>
                          <a:ea typeface="+mj-ea"/>
                        </a:rPr>
                        <a:t>应用程序文件（</a:t>
                      </a:r>
                      <a:r>
                        <a:rPr lang="en-US" sz="2000" kern="0" dirty="0">
                          <a:solidFill>
                            <a:srgbClr val="FFFFFF"/>
                          </a:solidFill>
                          <a:effectLst/>
                          <a:latin typeface="+mj-ea"/>
                          <a:ea typeface="+mj-ea"/>
                        </a:rPr>
                        <a:t>SQLite</a:t>
                      </a:r>
                      <a:r>
                        <a:rPr lang="zh-CN" sz="2000" kern="0" dirty="0">
                          <a:solidFill>
                            <a:srgbClr val="FFFFFF"/>
                          </a:solidFill>
                          <a:effectLst/>
                          <a:latin typeface="+mj-ea"/>
                          <a:ea typeface="+mj-ea"/>
                        </a:rPr>
                        <a:t>数据库）</a:t>
                      </a:r>
                      <a:endParaRPr lang="zh-CN" sz="2000" kern="100" dirty="0">
                        <a:solidFill>
                          <a:srgbClr val="FFFFFF"/>
                        </a:solidFill>
                        <a:effectLst/>
                        <a:latin typeface="+mj-ea"/>
                        <a:ea typeface="+mj-ea"/>
                        <a:cs typeface="Times New Roman" panose="02020603050405020304" pitchFamily="18" charset="0"/>
                      </a:endParaRPr>
                    </a:p>
                  </a:txBody>
                  <a:tcPr marL="18913" marR="18913" marT="0" marB="0">
                    <a:solidFill>
                      <a:srgbClr val="FF0000"/>
                    </a:solidFill>
                  </a:tcPr>
                </a:tc>
                <a:extLst>
                  <a:ext uri="{0D108BD9-81ED-4DB2-BD59-A6C34878D82A}">
                    <a16:rowId xmlns:a16="http://schemas.microsoft.com/office/drawing/2014/main" val="10001"/>
                  </a:ext>
                </a:extLst>
              </a:tr>
              <a:tr h="363406">
                <a:tc>
                  <a:txBody>
                    <a:bodyPr/>
                    <a:lstStyle/>
                    <a:p>
                      <a:pPr algn="l">
                        <a:lnSpc>
                          <a:spcPct val="100000"/>
                        </a:lnSpc>
                        <a:spcAft>
                          <a:spcPts val="0"/>
                        </a:spcAft>
                      </a:pPr>
                      <a:r>
                        <a:rPr lang="en-US" sz="2000" b="0" kern="0" dirty="0">
                          <a:solidFill>
                            <a:schemeClr val="tx1"/>
                          </a:solidFill>
                          <a:effectLst/>
                        </a:rPr>
                        <a:t>Documents</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rgbClr val="FFFF00"/>
                    </a:solidFill>
                  </a:tcPr>
                </a:tc>
                <a:tc>
                  <a:txBody>
                    <a:bodyPr/>
                    <a:lstStyle/>
                    <a:p>
                      <a:pPr algn="l">
                        <a:lnSpc>
                          <a:spcPct val="100000"/>
                        </a:lnSpc>
                        <a:spcAft>
                          <a:spcPts val="0"/>
                        </a:spcAft>
                      </a:pPr>
                      <a:r>
                        <a:rPr lang="zh-CN" sz="2000" kern="0" dirty="0">
                          <a:effectLst/>
                          <a:latin typeface="+mj-ea"/>
                          <a:ea typeface="+mj-ea"/>
                        </a:rPr>
                        <a:t>广告等文档</a:t>
                      </a:r>
                      <a:endParaRPr lang="zh-CN" sz="2000" kern="100" dirty="0">
                        <a:effectLst/>
                        <a:latin typeface="+mj-ea"/>
                        <a:ea typeface="+mj-ea"/>
                        <a:cs typeface="Times New Roman" panose="02020603050405020304" pitchFamily="18" charset="0"/>
                      </a:endParaRPr>
                    </a:p>
                  </a:txBody>
                  <a:tcPr marL="18913" marR="18913" marT="0" marB="0">
                    <a:solidFill>
                      <a:srgbClr val="FFFF00"/>
                    </a:solidFill>
                  </a:tcPr>
                </a:tc>
                <a:extLst>
                  <a:ext uri="{0D108BD9-81ED-4DB2-BD59-A6C34878D82A}">
                    <a16:rowId xmlns:a16="http://schemas.microsoft.com/office/drawing/2014/main" val="10002"/>
                  </a:ext>
                </a:extLst>
              </a:tr>
              <a:tr h="363406">
                <a:tc>
                  <a:txBody>
                    <a:bodyPr/>
                    <a:lstStyle/>
                    <a:p>
                      <a:pPr algn="l">
                        <a:lnSpc>
                          <a:spcPct val="100000"/>
                        </a:lnSpc>
                        <a:spcAft>
                          <a:spcPts val="0"/>
                        </a:spcAft>
                      </a:pPr>
                      <a:r>
                        <a:rPr lang="en-US" sz="2000" b="0" kern="0" dirty="0">
                          <a:solidFill>
                            <a:schemeClr val="tx1"/>
                          </a:solidFill>
                          <a:effectLst/>
                        </a:rPr>
                        <a:t>Library/</a:t>
                      </a:r>
                      <a:r>
                        <a:rPr lang="en-US" sz="2000" b="0" kern="0" dirty="0" err="1">
                          <a:solidFill>
                            <a:schemeClr val="tx1"/>
                          </a:solidFill>
                          <a:effectLst/>
                        </a:rPr>
                        <a:t>AddressBook</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chemeClr val="accent3">
                        <a:lumMod val="60000"/>
                        <a:lumOff val="40000"/>
                      </a:schemeClr>
                    </a:solidFill>
                  </a:tcPr>
                </a:tc>
                <a:tc>
                  <a:txBody>
                    <a:bodyPr/>
                    <a:lstStyle/>
                    <a:p>
                      <a:pPr algn="l">
                        <a:lnSpc>
                          <a:spcPct val="100000"/>
                        </a:lnSpc>
                        <a:spcAft>
                          <a:spcPts val="0"/>
                        </a:spcAft>
                      </a:pPr>
                      <a:r>
                        <a:rPr lang="zh-CN" sz="2000" kern="0" dirty="0">
                          <a:effectLst/>
                          <a:latin typeface="+mj-ea"/>
                          <a:ea typeface="+mj-ea"/>
                        </a:rPr>
                        <a:t>通讯录（联系人信息）</a:t>
                      </a:r>
                      <a:endParaRPr lang="zh-CN" sz="2000" kern="100" dirty="0">
                        <a:effectLst/>
                        <a:latin typeface="+mj-ea"/>
                        <a:ea typeface="+mj-ea"/>
                        <a:cs typeface="Times New Roman" panose="02020603050405020304" pitchFamily="18" charset="0"/>
                      </a:endParaRPr>
                    </a:p>
                  </a:txBody>
                  <a:tcPr marL="18913" marR="18913" marT="0" marB="0">
                    <a:solidFill>
                      <a:schemeClr val="accent3">
                        <a:lumMod val="60000"/>
                        <a:lumOff val="40000"/>
                      </a:schemeClr>
                    </a:solidFill>
                  </a:tcPr>
                </a:tc>
                <a:extLst>
                  <a:ext uri="{0D108BD9-81ED-4DB2-BD59-A6C34878D82A}">
                    <a16:rowId xmlns:a16="http://schemas.microsoft.com/office/drawing/2014/main" val="10003"/>
                  </a:ext>
                </a:extLst>
              </a:tr>
              <a:tr h="363406">
                <a:tc>
                  <a:txBody>
                    <a:bodyPr/>
                    <a:lstStyle/>
                    <a:p>
                      <a:pPr algn="l">
                        <a:lnSpc>
                          <a:spcPct val="100000"/>
                        </a:lnSpc>
                        <a:spcAft>
                          <a:spcPts val="0"/>
                        </a:spcAft>
                      </a:pPr>
                      <a:r>
                        <a:rPr lang="en-US" sz="2000" b="0" kern="0" dirty="0">
                          <a:solidFill>
                            <a:schemeClr val="tx1"/>
                          </a:solidFill>
                          <a:effectLst/>
                        </a:rPr>
                        <a:t>Library/Caches</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chemeClr val="accent3">
                        <a:lumMod val="60000"/>
                        <a:lumOff val="40000"/>
                      </a:schemeClr>
                    </a:solidFill>
                  </a:tcPr>
                </a:tc>
                <a:tc>
                  <a:txBody>
                    <a:bodyPr/>
                    <a:lstStyle/>
                    <a:p>
                      <a:pPr algn="l">
                        <a:lnSpc>
                          <a:spcPct val="100000"/>
                        </a:lnSpc>
                        <a:spcAft>
                          <a:spcPts val="0"/>
                        </a:spcAft>
                      </a:pPr>
                      <a:r>
                        <a:rPr lang="zh-CN" sz="2000" kern="0" dirty="0">
                          <a:effectLst/>
                          <a:latin typeface="+mj-ea"/>
                          <a:ea typeface="+mj-ea"/>
                        </a:rPr>
                        <a:t>地图等各种缓存</a:t>
                      </a:r>
                      <a:endParaRPr lang="zh-CN" sz="2000" kern="100" dirty="0">
                        <a:effectLst/>
                        <a:latin typeface="+mj-ea"/>
                        <a:ea typeface="+mj-ea"/>
                        <a:cs typeface="Times New Roman" panose="02020603050405020304" pitchFamily="18" charset="0"/>
                      </a:endParaRPr>
                    </a:p>
                  </a:txBody>
                  <a:tcPr marL="18913" marR="18913" marT="0" marB="0">
                    <a:solidFill>
                      <a:schemeClr val="accent3">
                        <a:lumMod val="60000"/>
                        <a:lumOff val="40000"/>
                      </a:schemeClr>
                    </a:solidFill>
                  </a:tcPr>
                </a:tc>
                <a:extLst>
                  <a:ext uri="{0D108BD9-81ED-4DB2-BD59-A6C34878D82A}">
                    <a16:rowId xmlns:a16="http://schemas.microsoft.com/office/drawing/2014/main" val="10004"/>
                  </a:ext>
                </a:extLst>
              </a:tr>
              <a:tr h="409382">
                <a:tc>
                  <a:txBody>
                    <a:bodyPr/>
                    <a:lstStyle/>
                    <a:p>
                      <a:pPr algn="l">
                        <a:lnSpc>
                          <a:spcPct val="100000"/>
                        </a:lnSpc>
                        <a:spcAft>
                          <a:spcPts val="0"/>
                        </a:spcAft>
                      </a:pPr>
                      <a:r>
                        <a:rPr lang="en-US" sz="2000" b="0" kern="0" dirty="0">
                          <a:solidFill>
                            <a:schemeClr val="tx1"/>
                          </a:solidFill>
                          <a:effectLst/>
                        </a:rPr>
                        <a:t>Library/Caches/</a:t>
                      </a:r>
                      <a:r>
                        <a:rPr lang="en-US" sz="2000" b="0" kern="0" dirty="0" err="1">
                          <a:solidFill>
                            <a:schemeClr val="tx1"/>
                          </a:solidFill>
                          <a:effectLst/>
                        </a:rPr>
                        <a:t>com.apple.iTunesStore</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chemeClr val="accent3">
                        <a:lumMod val="60000"/>
                        <a:lumOff val="40000"/>
                      </a:schemeClr>
                    </a:solidFill>
                  </a:tcPr>
                </a:tc>
                <a:tc>
                  <a:txBody>
                    <a:bodyPr/>
                    <a:lstStyle/>
                    <a:p>
                      <a:pPr algn="l">
                        <a:lnSpc>
                          <a:spcPct val="100000"/>
                        </a:lnSpc>
                        <a:spcAft>
                          <a:spcPts val="0"/>
                        </a:spcAft>
                      </a:pPr>
                      <a:r>
                        <a:rPr lang="en-US" sz="2000" kern="0" dirty="0">
                          <a:effectLst/>
                          <a:latin typeface="+mj-ea"/>
                          <a:ea typeface="+mj-ea"/>
                        </a:rPr>
                        <a:t>iTunes</a:t>
                      </a:r>
                      <a:r>
                        <a:rPr lang="zh-CN" sz="2000" kern="0" dirty="0">
                          <a:effectLst/>
                          <a:latin typeface="+mj-ea"/>
                          <a:ea typeface="+mj-ea"/>
                        </a:rPr>
                        <a:t>购买信息</a:t>
                      </a:r>
                      <a:endParaRPr lang="zh-CN" sz="2000" kern="100" dirty="0">
                        <a:effectLst/>
                        <a:latin typeface="+mj-ea"/>
                        <a:ea typeface="+mj-ea"/>
                        <a:cs typeface="Times New Roman" panose="02020603050405020304" pitchFamily="18" charset="0"/>
                      </a:endParaRPr>
                    </a:p>
                  </a:txBody>
                  <a:tcPr marL="18913" marR="18913" marT="0" marB="0">
                    <a:solidFill>
                      <a:schemeClr val="accent3">
                        <a:lumMod val="60000"/>
                        <a:lumOff val="40000"/>
                      </a:schemeClr>
                    </a:solidFill>
                  </a:tcPr>
                </a:tc>
                <a:extLst>
                  <a:ext uri="{0D108BD9-81ED-4DB2-BD59-A6C34878D82A}">
                    <a16:rowId xmlns:a16="http://schemas.microsoft.com/office/drawing/2014/main" val="10005"/>
                  </a:ext>
                </a:extLst>
              </a:tr>
              <a:tr h="363406">
                <a:tc>
                  <a:txBody>
                    <a:bodyPr/>
                    <a:lstStyle/>
                    <a:p>
                      <a:pPr algn="l">
                        <a:lnSpc>
                          <a:spcPct val="100000"/>
                        </a:lnSpc>
                        <a:spcAft>
                          <a:spcPts val="0"/>
                        </a:spcAft>
                      </a:pPr>
                      <a:r>
                        <a:rPr lang="en-US" sz="2000" b="0" kern="0" dirty="0">
                          <a:solidFill>
                            <a:schemeClr val="tx1"/>
                          </a:solidFill>
                          <a:effectLst/>
                        </a:rPr>
                        <a:t>Library/Calendar</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chemeClr val="accent3">
                        <a:lumMod val="60000"/>
                        <a:lumOff val="40000"/>
                      </a:schemeClr>
                    </a:solidFill>
                  </a:tcPr>
                </a:tc>
                <a:tc>
                  <a:txBody>
                    <a:bodyPr/>
                    <a:lstStyle/>
                    <a:p>
                      <a:pPr algn="l">
                        <a:lnSpc>
                          <a:spcPct val="100000"/>
                        </a:lnSpc>
                        <a:spcAft>
                          <a:spcPts val="0"/>
                        </a:spcAft>
                      </a:pPr>
                      <a:r>
                        <a:rPr lang="zh-CN" sz="2000" kern="0" dirty="0">
                          <a:effectLst/>
                          <a:latin typeface="+mj-ea"/>
                          <a:ea typeface="+mj-ea"/>
                        </a:rPr>
                        <a:t>日历事件</a:t>
                      </a:r>
                      <a:endParaRPr lang="zh-CN" sz="2000" kern="100" dirty="0">
                        <a:effectLst/>
                        <a:latin typeface="+mj-ea"/>
                        <a:ea typeface="+mj-ea"/>
                        <a:cs typeface="Times New Roman" panose="02020603050405020304" pitchFamily="18" charset="0"/>
                      </a:endParaRPr>
                    </a:p>
                  </a:txBody>
                  <a:tcPr marL="18913" marR="18913" marT="0" marB="0">
                    <a:solidFill>
                      <a:schemeClr val="accent3">
                        <a:lumMod val="60000"/>
                        <a:lumOff val="40000"/>
                      </a:schemeClr>
                    </a:solidFill>
                  </a:tcPr>
                </a:tc>
                <a:extLst>
                  <a:ext uri="{0D108BD9-81ED-4DB2-BD59-A6C34878D82A}">
                    <a16:rowId xmlns:a16="http://schemas.microsoft.com/office/drawing/2014/main" val="10006"/>
                  </a:ext>
                </a:extLst>
              </a:tr>
              <a:tr h="363406">
                <a:tc>
                  <a:txBody>
                    <a:bodyPr/>
                    <a:lstStyle/>
                    <a:p>
                      <a:pPr algn="l">
                        <a:lnSpc>
                          <a:spcPct val="100000"/>
                        </a:lnSpc>
                        <a:spcAft>
                          <a:spcPts val="0"/>
                        </a:spcAft>
                      </a:pPr>
                      <a:r>
                        <a:rPr lang="en-US" sz="2000" b="0" kern="0">
                          <a:solidFill>
                            <a:schemeClr val="tx1"/>
                          </a:solidFill>
                          <a:effectLst/>
                        </a:rPr>
                        <a:t>Library/CallHistory</a:t>
                      </a:r>
                      <a:endParaRPr lang="zh-CN" sz="20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chemeClr val="accent3">
                        <a:lumMod val="60000"/>
                        <a:lumOff val="40000"/>
                      </a:schemeClr>
                    </a:solidFill>
                  </a:tcPr>
                </a:tc>
                <a:tc>
                  <a:txBody>
                    <a:bodyPr/>
                    <a:lstStyle/>
                    <a:p>
                      <a:pPr algn="l">
                        <a:lnSpc>
                          <a:spcPct val="100000"/>
                        </a:lnSpc>
                        <a:spcAft>
                          <a:spcPts val="0"/>
                        </a:spcAft>
                      </a:pPr>
                      <a:r>
                        <a:rPr lang="zh-CN" sz="2000" kern="0" dirty="0">
                          <a:effectLst/>
                          <a:latin typeface="+mj-ea"/>
                          <a:ea typeface="+mj-ea"/>
                        </a:rPr>
                        <a:t>通话记录</a:t>
                      </a:r>
                      <a:endParaRPr lang="zh-CN" sz="2000" kern="100" dirty="0">
                        <a:effectLst/>
                        <a:latin typeface="+mj-ea"/>
                        <a:ea typeface="+mj-ea"/>
                        <a:cs typeface="Times New Roman" panose="02020603050405020304" pitchFamily="18" charset="0"/>
                      </a:endParaRPr>
                    </a:p>
                  </a:txBody>
                  <a:tcPr marL="18913" marR="18913" marT="0" marB="0">
                    <a:solidFill>
                      <a:schemeClr val="accent3">
                        <a:lumMod val="60000"/>
                        <a:lumOff val="40000"/>
                      </a:schemeClr>
                    </a:solidFill>
                  </a:tcPr>
                </a:tc>
                <a:extLst>
                  <a:ext uri="{0D108BD9-81ED-4DB2-BD59-A6C34878D82A}">
                    <a16:rowId xmlns:a16="http://schemas.microsoft.com/office/drawing/2014/main" val="10007"/>
                  </a:ext>
                </a:extLst>
              </a:tr>
              <a:tr h="363406">
                <a:tc>
                  <a:txBody>
                    <a:bodyPr/>
                    <a:lstStyle/>
                    <a:p>
                      <a:pPr algn="l">
                        <a:lnSpc>
                          <a:spcPct val="100000"/>
                        </a:lnSpc>
                        <a:spcAft>
                          <a:spcPts val="0"/>
                        </a:spcAft>
                      </a:pPr>
                      <a:r>
                        <a:rPr lang="en-US" sz="2000" b="0" kern="0">
                          <a:solidFill>
                            <a:schemeClr val="tx1"/>
                          </a:solidFill>
                          <a:effectLst/>
                        </a:rPr>
                        <a:t>Library/Carrier Bundles</a:t>
                      </a:r>
                      <a:endParaRPr lang="zh-CN" sz="20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chemeClr val="accent3">
                        <a:lumMod val="60000"/>
                        <a:lumOff val="40000"/>
                      </a:schemeClr>
                    </a:solidFill>
                  </a:tcPr>
                </a:tc>
                <a:tc>
                  <a:txBody>
                    <a:bodyPr/>
                    <a:lstStyle/>
                    <a:p>
                      <a:pPr algn="l">
                        <a:lnSpc>
                          <a:spcPct val="100000"/>
                        </a:lnSpc>
                        <a:spcAft>
                          <a:spcPts val="0"/>
                        </a:spcAft>
                      </a:pPr>
                      <a:r>
                        <a:rPr lang="zh-CN" sz="2000" kern="0" dirty="0">
                          <a:effectLst/>
                          <a:latin typeface="+mj-ea"/>
                          <a:ea typeface="+mj-ea"/>
                        </a:rPr>
                        <a:t>运营商信息</a:t>
                      </a:r>
                      <a:endParaRPr lang="zh-CN" sz="2000" kern="100" dirty="0">
                        <a:effectLst/>
                        <a:latin typeface="+mj-ea"/>
                        <a:ea typeface="+mj-ea"/>
                        <a:cs typeface="Times New Roman" panose="02020603050405020304" pitchFamily="18" charset="0"/>
                      </a:endParaRPr>
                    </a:p>
                  </a:txBody>
                  <a:tcPr marL="18913" marR="18913" marT="0" marB="0">
                    <a:solidFill>
                      <a:schemeClr val="accent3">
                        <a:lumMod val="60000"/>
                        <a:lumOff val="40000"/>
                      </a:schemeClr>
                    </a:solidFill>
                  </a:tcPr>
                </a:tc>
                <a:extLst>
                  <a:ext uri="{0D108BD9-81ED-4DB2-BD59-A6C34878D82A}">
                    <a16:rowId xmlns:a16="http://schemas.microsoft.com/office/drawing/2014/main" val="10008"/>
                  </a:ext>
                </a:extLst>
              </a:tr>
              <a:tr h="394857">
                <a:tc>
                  <a:txBody>
                    <a:bodyPr/>
                    <a:lstStyle/>
                    <a:p>
                      <a:pPr algn="l">
                        <a:lnSpc>
                          <a:spcPct val="100000"/>
                        </a:lnSpc>
                        <a:spcAft>
                          <a:spcPts val="0"/>
                        </a:spcAft>
                      </a:pPr>
                      <a:r>
                        <a:rPr lang="en-US" sz="2000" b="0" kern="0" dirty="0">
                          <a:solidFill>
                            <a:schemeClr val="tx1"/>
                          </a:solidFill>
                          <a:effectLst/>
                        </a:rPr>
                        <a:t>Library/</a:t>
                      </a:r>
                      <a:r>
                        <a:rPr lang="en-US" sz="2000" b="0" kern="0" dirty="0" err="1">
                          <a:solidFill>
                            <a:schemeClr val="tx1"/>
                          </a:solidFill>
                          <a:effectLst/>
                        </a:rPr>
                        <a:t>ConfigurationProfiles</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chemeClr val="accent3">
                        <a:lumMod val="60000"/>
                        <a:lumOff val="40000"/>
                      </a:schemeClr>
                    </a:solidFill>
                  </a:tcPr>
                </a:tc>
                <a:tc>
                  <a:txBody>
                    <a:bodyPr/>
                    <a:lstStyle/>
                    <a:p>
                      <a:pPr algn="l">
                        <a:lnSpc>
                          <a:spcPct val="100000"/>
                        </a:lnSpc>
                        <a:spcAft>
                          <a:spcPts val="0"/>
                        </a:spcAft>
                      </a:pPr>
                      <a:r>
                        <a:rPr lang="zh-CN" sz="2000" kern="0" dirty="0">
                          <a:effectLst/>
                          <a:latin typeface="+mj-ea"/>
                          <a:ea typeface="+mj-ea"/>
                        </a:rPr>
                        <a:t>历史密码信息</a:t>
                      </a:r>
                      <a:endParaRPr lang="zh-CN" sz="2000" kern="100" dirty="0">
                        <a:effectLst/>
                        <a:latin typeface="+mj-ea"/>
                        <a:ea typeface="+mj-ea"/>
                        <a:cs typeface="Times New Roman" panose="02020603050405020304" pitchFamily="18" charset="0"/>
                      </a:endParaRPr>
                    </a:p>
                  </a:txBody>
                  <a:tcPr marL="18913" marR="18913" marT="0" marB="0">
                    <a:solidFill>
                      <a:schemeClr val="accent3">
                        <a:lumMod val="60000"/>
                        <a:lumOff val="40000"/>
                      </a:schemeClr>
                    </a:solidFill>
                  </a:tcPr>
                </a:tc>
                <a:extLst>
                  <a:ext uri="{0D108BD9-81ED-4DB2-BD59-A6C34878D82A}">
                    <a16:rowId xmlns:a16="http://schemas.microsoft.com/office/drawing/2014/main" val="10009"/>
                  </a:ext>
                </a:extLst>
              </a:tr>
              <a:tr h="363406">
                <a:tc>
                  <a:txBody>
                    <a:bodyPr/>
                    <a:lstStyle/>
                    <a:p>
                      <a:pPr algn="l">
                        <a:lnSpc>
                          <a:spcPct val="100000"/>
                        </a:lnSpc>
                        <a:spcAft>
                          <a:spcPts val="0"/>
                        </a:spcAft>
                      </a:pPr>
                      <a:r>
                        <a:rPr lang="en-US" sz="2000" b="0" kern="0">
                          <a:solidFill>
                            <a:schemeClr val="tx1"/>
                          </a:solidFill>
                          <a:effectLst/>
                        </a:rPr>
                        <a:t>Library/Cookies</a:t>
                      </a:r>
                      <a:endParaRPr lang="zh-CN" sz="20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chemeClr val="accent3">
                        <a:lumMod val="60000"/>
                        <a:lumOff val="40000"/>
                      </a:schemeClr>
                    </a:solidFill>
                  </a:tcPr>
                </a:tc>
                <a:tc>
                  <a:txBody>
                    <a:bodyPr/>
                    <a:lstStyle/>
                    <a:p>
                      <a:pPr algn="l">
                        <a:lnSpc>
                          <a:spcPct val="100000"/>
                        </a:lnSpc>
                        <a:spcAft>
                          <a:spcPts val="0"/>
                        </a:spcAft>
                      </a:pPr>
                      <a:r>
                        <a:rPr lang="zh-CN" sz="2000" kern="0" dirty="0">
                          <a:effectLst/>
                          <a:latin typeface="+mj-ea"/>
                          <a:ea typeface="+mj-ea"/>
                        </a:rPr>
                        <a:t>互联网</a:t>
                      </a:r>
                      <a:r>
                        <a:rPr lang="en-US" sz="2000" kern="0" dirty="0">
                          <a:effectLst/>
                          <a:latin typeface="+mj-ea"/>
                          <a:ea typeface="+mj-ea"/>
                        </a:rPr>
                        <a:t>Cookie</a:t>
                      </a:r>
                      <a:endParaRPr lang="zh-CN" sz="2000" kern="100" dirty="0">
                        <a:effectLst/>
                        <a:latin typeface="+mj-ea"/>
                        <a:ea typeface="+mj-ea"/>
                        <a:cs typeface="Times New Roman" panose="02020603050405020304" pitchFamily="18" charset="0"/>
                      </a:endParaRPr>
                    </a:p>
                  </a:txBody>
                  <a:tcPr marL="18913" marR="18913" marT="0" marB="0">
                    <a:solidFill>
                      <a:schemeClr val="accent3">
                        <a:lumMod val="60000"/>
                        <a:lumOff val="40000"/>
                      </a:schemeClr>
                    </a:solidFill>
                  </a:tcPr>
                </a:tc>
                <a:extLst>
                  <a:ext uri="{0D108BD9-81ED-4DB2-BD59-A6C34878D82A}">
                    <a16:rowId xmlns:a16="http://schemas.microsoft.com/office/drawing/2014/main" val="10010"/>
                  </a:ext>
                </a:extLst>
              </a:tr>
              <a:tr h="363406">
                <a:tc>
                  <a:txBody>
                    <a:bodyPr/>
                    <a:lstStyle/>
                    <a:p>
                      <a:pPr algn="l">
                        <a:lnSpc>
                          <a:spcPct val="100000"/>
                        </a:lnSpc>
                        <a:spcAft>
                          <a:spcPts val="0"/>
                        </a:spcAft>
                      </a:pPr>
                      <a:r>
                        <a:rPr lang="en-US" sz="2000" b="0" kern="0">
                          <a:solidFill>
                            <a:schemeClr val="tx1"/>
                          </a:solidFill>
                          <a:effectLst/>
                        </a:rPr>
                        <a:t>Library/DataAccess</a:t>
                      </a:r>
                      <a:endParaRPr lang="zh-CN" sz="20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chemeClr val="accent3">
                        <a:lumMod val="60000"/>
                        <a:lumOff val="40000"/>
                      </a:schemeClr>
                    </a:solidFill>
                  </a:tcPr>
                </a:tc>
                <a:tc>
                  <a:txBody>
                    <a:bodyPr/>
                    <a:lstStyle/>
                    <a:p>
                      <a:pPr algn="l">
                        <a:lnSpc>
                          <a:spcPct val="100000"/>
                        </a:lnSpc>
                        <a:spcAft>
                          <a:spcPts val="0"/>
                        </a:spcAft>
                      </a:pPr>
                      <a:r>
                        <a:rPr lang="zh-CN" sz="2000" kern="0" dirty="0">
                          <a:effectLst/>
                          <a:latin typeface="+mj-ea"/>
                          <a:ea typeface="+mj-ea"/>
                        </a:rPr>
                        <a:t>邮件账户信息</a:t>
                      </a:r>
                      <a:endParaRPr lang="zh-CN" sz="2000" kern="100" dirty="0">
                        <a:effectLst/>
                        <a:latin typeface="+mj-ea"/>
                        <a:ea typeface="+mj-ea"/>
                        <a:cs typeface="Times New Roman" panose="02020603050405020304" pitchFamily="18" charset="0"/>
                      </a:endParaRPr>
                    </a:p>
                  </a:txBody>
                  <a:tcPr marL="18913" marR="18913" marT="0" marB="0">
                    <a:solidFill>
                      <a:schemeClr val="accent3">
                        <a:lumMod val="60000"/>
                        <a:lumOff val="40000"/>
                      </a:schemeClr>
                    </a:solidFill>
                  </a:tcPr>
                </a:tc>
                <a:extLst>
                  <a:ext uri="{0D108BD9-81ED-4DB2-BD59-A6C34878D82A}">
                    <a16:rowId xmlns:a16="http://schemas.microsoft.com/office/drawing/2014/main" val="10011"/>
                  </a:ext>
                </a:extLst>
              </a:tr>
              <a:tr h="363406">
                <a:tc>
                  <a:txBody>
                    <a:bodyPr/>
                    <a:lstStyle/>
                    <a:p>
                      <a:pPr algn="l">
                        <a:lnSpc>
                          <a:spcPct val="100000"/>
                        </a:lnSpc>
                        <a:spcAft>
                          <a:spcPts val="0"/>
                        </a:spcAft>
                      </a:pPr>
                      <a:r>
                        <a:rPr lang="en-US" sz="2000" b="0" kern="0">
                          <a:solidFill>
                            <a:schemeClr val="tx1"/>
                          </a:solidFill>
                          <a:effectLst/>
                        </a:rPr>
                        <a:t>Library/Keyboard</a:t>
                      </a:r>
                      <a:endParaRPr lang="zh-CN" sz="2000" b="0" kern="1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chemeClr val="accent3">
                        <a:lumMod val="60000"/>
                        <a:lumOff val="40000"/>
                      </a:schemeClr>
                    </a:solidFill>
                  </a:tcPr>
                </a:tc>
                <a:tc>
                  <a:txBody>
                    <a:bodyPr/>
                    <a:lstStyle/>
                    <a:p>
                      <a:pPr algn="l">
                        <a:lnSpc>
                          <a:spcPct val="100000"/>
                        </a:lnSpc>
                        <a:spcAft>
                          <a:spcPts val="0"/>
                        </a:spcAft>
                      </a:pPr>
                      <a:r>
                        <a:rPr lang="zh-CN" sz="2000" kern="0" dirty="0">
                          <a:effectLst/>
                          <a:latin typeface="+mj-ea"/>
                          <a:ea typeface="+mj-ea"/>
                        </a:rPr>
                        <a:t>动态文本（</a:t>
                      </a:r>
                      <a:r>
                        <a:rPr lang="en-US" sz="2000" kern="0" dirty="0" err="1">
                          <a:effectLst/>
                          <a:latin typeface="+mj-ea"/>
                          <a:ea typeface="+mj-ea"/>
                        </a:rPr>
                        <a:t>dat</a:t>
                      </a:r>
                      <a:r>
                        <a:rPr lang="zh-CN" sz="2000" kern="0" dirty="0">
                          <a:effectLst/>
                          <a:latin typeface="+mj-ea"/>
                          <a:ea typeface="+mj-ea"/>
                        </a:rPr>
                        <a:t>文件）</a:t>
                      </a:r>
                      <a:endParaRPr lang="zh-CN" sz="2000" kern="100" dirty="0">
                        <a:effectLst/>
                        <a:latin typeface="+mj-ea"/>
                        <a:ea typeface="+mj-ea"/>
                        <a:cs typeface="Times New Roman" panose="02020603050405020304" pitchFamily="18" charset="0"/>
                      </a:endParaRPr>
                    </a:p>
                  </a:txBody>
                  <a:tcPr marL="18913" marR="18913" marT="0" marB="0">
                    <a:solidFill>
                      <a:schemeClr val="accent3">
                        <a:lumMod val="60000"/>
                        <a:lumOff val="40000"/>
                      </a:schemeClr>
                    </a:solidFill>
                  </a:tcPr>
                </a:tc>
                <a:extLst>
                  <a:ext uri="{0D108BD9-81ED-4DB2-BD59-A6C34878D82A}">
                    <a16:rowId xmlns:a16="http://schemas.microsoft.com/office/drawing/2014/main" val="10012"/>
                  </a:ext>
                </a:extLst>
              </a:tr>
              <a:tr h="363406">
                <a:tc>
                  <a:txBody>
                    <a:bodyPr/>
                    <a:lstStyle/>
                    <a:p>
                      <a:pPr algn="l">
                        <a:lnSpc>
                          <a:spcPct val="100000"/>
                        </a:lnSpc>
                        <a:spcAft>
                          <a:spcPts val="0"/>
                        </a:spcAft>
                      </a:pPr>
                      <a:r>
                        <a:rPr lang="en-US" sz="2000" b="0" kern="0" dirty="0">
                          <a:solidFill>
                            <a:schemeClr val="tx1"/>
                          </a:solidFill>
                          <a:effectLst/>
                        </a:rPr>
                        <a:t>Library/Logs</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8913" marR="18913" marT="0" marB="0">
                    <a:solidFill>
                      <a:schemeClr val="accent3">
                        <a:lumMod val="60000"/>
                        <a:lumOff val="40000"/>
                      </a:schemeClr>
                    </a:solidFill>
                  </a:tcPr>
                </a:tc>
                <a:tc>
                  <a:txBody>
                    <a:bodyPr/>
                    <a:lstStyle/>
                    <a:p>
                      <a:pPr algn="l">
                        <a:lnSpc>
                          <a:spcPct val="100000"/>
                        </a:lnSpc>
                        <a:spcAft>
                          <a:spcPts val="0"/>
                        </a:spcAft>
                      </a:pPr>
                      <a:r>
                        <a:rPr lang="zh-CN" sz="2000" kern="0" dirty="0">
                          <a:effectLst/>
                          <a:latin typeface="+mj-ea"/>
                          <a:ea typeface="+mj-ea"/>
                        </a:rPr>
                        <a:t>日志文件</a:t>
                      </a:r>
                      <a:endParaRPr lang="zh-CN" sz="2000" kern="100" dirty="0">
                        <a:effectLst/>
                        <a:latin typeface="+mj-ea"/>
                        <a:ea typeface="+mj-ea"/>
                        <a:cs typeface="Times New Roman" panose="02020603050405020304" pitchFamily="18" charset="0"/>
                      </a:endParaRPr>
                    </a:p>
                  </a:txBody>
                  <a:tcPr marL="18913" marR="18913" marT="0" marB="0">
                    <a:solidFill>
                      <a:schemeClr val="accent3">
                        <a:lumMod val="60000"/>
                        <a:lumOff val="40000"/>
                      </a:schemeClr>
                    </a:solid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2425900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文件存储</a:t>
            </a:r>
          </a:p>
        </p:txBody>
      </p:sp>
      <p:graphicFrame>
        <p:nvGraphicFramePr>
          <p:cNvPr id="4" name="内容占位符 3"/>
          <p:cNvGraphicFramePr>
            <a:graphicFrameLocks noGrp="1"/>
          </p:cNvGraphicFramePr>
          <p:nvPr>
            <p:ph idx="1"/>
            <p:extLst/>
          </p:nvPr>
        </p:nvGraphicFramePr>
        <p:xfrm>
          <a:off x="192711" y="1053290"/>
          <a:ext cx="11806578" cy="5444423"/>
        </p:xfrm>
        <a:graphic>
          <a:graphicData uri="http://schemas.openxmlformats.org/drawingml/2006/table">
            <a:tbl>
              <a:tblPr firstRow="1" firstCol="1" bandRow="1">
                <a:tableStyleId>{5C22544A-7EE6-4342-B048-85BDC9FD1C3A}</a:tableStyleId>
              </a:tblPr>
              <a:tblGrid>
                <a:gridCol w="5903289">
                  <a:extLst>
                    <a:ext uri="{9D8B030D-6E8A-4147-A177-3AD203B41FA5}">
                      <a16:colId xmlns:a16="http://schemas.microsoft.com/office/drawing/2014/main" val="20000"/>
                    </a:ext>
                  </a:extLst>
                </a:gridCol>
                <a:gridCol w="5903289">
                  <a:extLst>
                    <a:ext uri="{9D8B030D-6E8A-4147-A177-3AD203B41FA5}">
                      <a16:colId xmlns:a16="http://schemas.microsoft.com/office/drawing/2014/main" val="20001"/>
                    </a:ext>
                  </a:extLst>
                </a:gridCol>
              </a:tblGrid>
              <a:tr h="431944">
                <a:tc>
                  <a:txBody>
                    <a:bodyPr/>
                    <a:lstStyle/>
                    <a:p>
                      <a:pPr algn="ctr">
                        <a:lnSpc>
                          <a:spcPct val="100000"/>
                        </a:lnSpc>
                        <a:spcAft>
                          <a:spcPts val="0"/>
                        </a:spcAft>
                      </a:pPr>
                      <a:r>
                        <a:rPr lang="zh-CN" sz="2000" kern="0" dirty="0">
                          <a:effectLst/>
                          <a:latin typeface="+mj-ea"/>
                          <a:ea typeface="+mj-ea"/>
                        </a:rPr>
                        <a:t>路径</a:t>
                      </a:r>
                      <a:endParaRPr lang="zh-CN" sz="2000" kern="100" dirty="0">
                        <a:effectLst/>
                        <a:latin typeface="+mj-ea"/>
                        <a:ea typeface="+mj-ea"/>
                        <a:cs typeface="Times New Roman" panose="02020603050405020304" pitchFamily="18" charset="0"/>
                      </a:endParaRPr>
                    </a:p>
                  </a:txBody>
                  <a:tcPr marL="18913" marR="18913" marT="0" marB="0">
                    <a:solidFill>
                      <a:srgbClr val="000000"/>
                    </a:solidFill>
                  </a:tcPr>
                </a:tc>
                <a:tc>
                  <a:txBody>
                    <a:bodyPr/>
                    <a:lstStyle/>
                    <a:p>
                      <a:pPr algn="ctr">
                        <a:lnSpc>
                          <a:spcPct val="100000"/>
                        </a:lnSpc>
                        <a:spcAft>
                          <a:spcPts val="0"/>
                        </a:spcAft>
                      </a:pPr>
                      <a:r>
                        <a:rPr lang="zh-CN" sz="2000" kern="0" dirty="0">
                          <a:effectLst/>
                          <a:latin typeface="+mj-ea"/>
                          <a:ea typeface="+mj-ea"/>
                        </a:rPr>
                        <a:t>相关数据</a:t>
                      </a:r>
                      <a:endParaRPr lang="zh-CN" sz="2000" kern="100" dirty="0">
                        <a:effectLst/>
                        <a:latin typeface="+mj-ea"/>
                        <a:ea typeface="+mj-ea"/>
                        <a:cs typeface="Times New Roman" panose="02020603050405020304" pitchFamily="18" charset="0"/>
                      </a:endParaRPr>
                    </a:p>
                  </a:txBody>
                  <a:tcPr marL="18913" marR="18913" marT="0" marB="0">
                    <a:solidFill>
                      <a:srgbClr val="000000"/>
                    </a:solidFill>
                  </a:tcPr>
                </a:tc>
                <a:extLst>
                  <a:ext uri="{0D108BD9-81ED-4DB2-BD59-A6C34878D82A}">
                    <a16:rowId xmlns:a16="http://schemas.microsoft.com/office/drawing/2014/main" val="10000"/>
                  </a:ext>
                </a:extLst>
              </a:tr>
              <a:tr h="319238">
                <a:tc>
                  <a:txBody>
                    <a:bodyPr/>
                    <a:lstStyle/>
                    <a:p>
                      <a:pPr algn="l">
                        <a:lnSpc>
                          <a:spcPct val="100000"/>
                        </a:lnSpc>
                        <a:spcAft>
                          <a:spcPts val="0"/>
                        </a:spcAft>
                      </a:pPr>
                      <a:r>
                        <a:rPr lang="en-US" sz="2000" b="0" kern="0" dirty="0">
                          <a:solidFill>
                            <a:schemeClr val="tx1"/>
                          </a:solidFill>
                          <a:effectLst/>
                        </a:rPr>
                        <a:t>Library/Mail</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C3D69B"/>
                    </a:solidFill>
                  </a:tcPr>
                </a:tc>
                <a:tc>
                  <a:txBody>
                    <a:bodyPr/>
                    <a:lstStyle/>
                    <a:p>
                      <a:pPr algn="l">
                        <a:lnSpc>
                          <a:spcPct val="100000"/>
                        </a:lnSpc>
                        <a:spcAft>
                          <a:spcPts val="0"/>
                        </a:spcAft>
                      </a:pPr>
                      <a:r>
                        <a:rPr lang="zh-CN" sz="2000" kern="0" dirty="0">
                          <a:effectLst/>
                          <a:latin typeface="+mj-ea"/>
                          <a:ea typeface="+mj-ea"/>
                        </a:rPr>
                        <a:t>邮箱及邮件信息</a:t>
                      </a:r>
                      <a:endParaRPr lang="zh-CN" sz="2000" kern="100" dirty="0">
                        <a:effectLst/>
                        <a:latin typeface="+mj-ea"/>
                        <a:ea typeface="+mj-ea"/>
                        <a:cs typeface="Times New Roman" panose="02020603050405020304" pitchFamily="18" charset="0"/>
                      </a:endParaRPr>
                    </a:p>
                  </a:txBody>
                  <a:tcPr marL="38769" marR="38769" marT="0" marB="0" anchor="ctr">
                    <a:solidFill>
                      <a:srgbClr val="C3D69B"/>
                    </a:solidFill>
                  </a:tcPr>
                </a:tc>
                <a:extLst>
                  <a:ext uri="{0D108BD9-81ED-4DB2-BD59-A6C34878D82A}">
                    <a16:rowId xmlns:a16="http://schemas.microsoft.com/office/drawing/2014/main" val="10001"/>
                  </a:ext>
                </a:extLst>
              </a:tr>
              <a:tr h="319238">
                <a:tc>
                  <a:txBody>
                    <a:bodyPr/>
                    <a:lstStyle/>
                    <a:p>
                      <a:pPr algn="l">
                        <a:lnSpc>
                          <a:spcPct val="100000"/>
                        </a:lnSpc>
                        <a:spcAft>
                          <a:spcPts val="0"/>
                        </a:spcAft>
                      </a:pPr>
                      <a:r>
                        <a:rPr lang="en-US" sz="2000" b="0" kern="0" dirty="0">
                          <a:solidFill>
                            <a:schemeClr val="tx1"/>
                          </a:solidFill>
                          <a:effectLst/>
                        </a:rPr>
                        <a:t>Library/Maps</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C3D69B"/>
                    </a:solidFill>
                  </a:tcPr>
                </a:tc>
                <a:tc>
                  <a:txBody>
                    <a:bodyPr/>
                    <a:lstStyle/>
                    <a:p>
                      <a:pPr algn="l">
                        <a:lnSpc>
                          <a:spcPct val="100000"/>
                        </a:lnSpc>
                        <a:spcAft>
                          <a:spcPts val="0"/>
                        </a:spcAft>
                      </a:pPr>
                      <a:r>
                        <a:rPr lang="zh-CN" sz="2000" kern="0">
                          <a:effectLst/>
                          <a:latin typeface="+mj-ea"/>
                          <a:ea typeface="+mj-ea"/>
                        </a:rPr>
                        <a:t>地图使用记录</a:t>
                      </a:r>
                      <a:endParaRPr lang="zh-CN" sz="2000" kern="100">
                        <a:effectLst/>
                        <a:latin typeface="+mj-ea"/>
                        <a:ea typeface="+mj-ea"/>
                        <a:cs typeface="Times New Roman" panose="02020603050405020304" pitchFamily="18" charset="0"/>
                      </a:endParaRPr>
                    </a:p>
                  </a:txBody>
                  <a:tcPr marL="38769" marR="38769" marT="0" marB="0" anchor="ctr">
                    <a:solidFill>
                      <a:srgbClr val="C3D69B"/>
                    </a:solidFill>
                  </a:tcPr>
                </a:tc>
                <a:extLst>
                  <a:ext uri="{0D108BD9-81ED-4DB2-BD59-A6C34878D82A}">
                    <a16:rowId xmlns:a16="http://schemas.microsoft.com/office/drawing/2014/main" val="10002"/>
                  </a:ext>
                </a:extLst>
              </a:tr>
              <a:tr h="341743">
                <a:tc>
                  <a:txBody>
                    <a:bodyPr/>
                    <a:lstStyle/>
                    <a:p>
                      <a:pPr algn="l">
                        <a:lnSpc>
                          <a:spcPct val="100000"/>
                        </a:lnSpc>
                        <a:spcAft>
                          <a:spcPts val="0"/>
                        </a:spcAft>
                      </a:pPr>
                      <a:r>
                        <a:rPr lang="en-US" sz="2000" b="0" kern="0" dirty="0">
                          <a:solidFill>
                            <a:schemeClr val="tx1"/>
                          </a:solidFill>
                          <a:effectLst/>
                        </a:rPr>
                        <a:t>Library/</a:t>
                      </a:r>
                      <a:r>
                        <a:rPr lang="en-US" sz="2000" b="0" kern="0" dirty="0" err="1">
                          <a:solidFill>
                            <a:schemeClr val="tx1"/>
                          </a:solidFill>
                          <a:effectLst/>
                        </a:rPr>
                        <a:t>Mobileinstallation</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C3D69B"/>
                    </a:solidFill>
                  </a:tcPr>
                </a:tc>
                <a:tc>
                  <a:txBody>
                    <a:bodyPr/>
                    <a:lstStyle/>
                    <a:p>
                      <a:pPr algn="l">
                        <a:lnSpc>
                          <a:spcPct val="100000"/>
                        </a:lnSpc>
                        <a:spcAft>
                          <a:spcPts val="0"/>
                        </a:spcAft>
                      </a:pPr>
                      <a:r>
                        <a:rPr lang="zh-CN" sz="2000" kern="0" dirty="0">
                          <a:effectLst/>
                          <a:latin typeface="+mj-ea"/>
                          <a:ea typeface="+mj-ea"/>
                        </a:rPr>
                        <a:t>使用位置的程序</a:t>
                      </a:r>
                      <a:endParaRPr lang="zh-CN" sz="2000" kern="100" dirty="0">
                        <a:effectLst/>
                        <a:latin typeface="+mj-ea"/>
                        <a:ea typeface="+mj-ea"/>
                        <a:cs typeface="Times New Roman" panose="02020603050405020304" pitchFamily="18" charset="0"/>
                      </a:endParaRPr>
                    </a:p>
                  </a:txBody>
                  <a:tcPr marL="38769" marR="38769" marT="0" marB="0" anchor="ctr">
                    <a:solidFill>
                      <a:srgbClr val="C3D69B"/>
                    </a:solidFill>
                  </a:tcPr>
                </a:tc>
                <a:extLst>
                  <a:ext uri="{0D108BD9-81ED-4DB2-BD59-A6C34878D82A}">
                    <a16:rowId xmlns:a16="http://schemas.microsoft.com/office/drawing/2014/main" val="10003"/>
                  </a:ext>
                </a:extLst>
              </a:tr>
              <a:tr h="319238">
                <a:tc>
                  <a:txBody>
                    <a:bodyPr/>
                    <a:lstStyle/>
                    <a:p>
                      <a:pPr algn="l">
                        <a:lnSpc>
                          <a:spcPct val="100000"/>
                        </a:lnSpc>
                        <a:spcAft>
                          <a:spcPts val="0"/>
                        </a:spcAft>
                      </a:pPr>
                      <a:r>
                        <a:rPr lang="en-US" sz="2000" b="0" kern="0" dirty="0">
                          <a:solidFill>
                            <a:schemeClr val="tx1"/>
                          </a:solidFill>
                          <a:effectLst/>
                        </a:rPr>
                        <a:t>Library/Notes</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C3D69B"/>
                    </a:solidFill>
                  </a:tcPr>
                </a:tc>
                <a:tc>
                  <a:txBody>
                    <a:bodyPr/>
                    <a:lstStyle/>
                    <a:p>
                      <a:pPr algn="l">
                        <a:lnSpc>
                          <a:spcPct val="100000"/>
                        </a:lnSpc>
                        <a:spcAft>
                          <a:spcPts val="0"/>
                        </a:spcAft>
                      </a:pPr>
                      <a:r>
                        <a:rPr lang="zh-CN" sz="2000" kern="0" dirty="0">
                          <a:effectLst/>
                          <a:latin typeface="+mj-ea"/>
                          <a:ea typeface="+mj-ea"/>
                        </a:rPr>
                        <a:t>备忘录</a:t>
                      </a:r>
                      <a:endParaRPr lang="zh-CN" sz="2000" kern="100" dirty="0">
                        <a:effectLst/>
                        <a:latin typeface="+mj-ea"/>
                        <a:ea typeface="+mj-ea"/>
                        <a:cs typeface="Times New Roman" panose="02020603050405020304" pitchFamily="18" charset="0"/>
                      </a:endParaRPr>
                    </a:p>
                  </a:txBody>
                  <a:tcPr marL="38769" marR="38769" marT="0" marB="0" anchor="ctr">
                    <a:solidFill>
                      <a:srgbClr val="C3D69B"/>
                    </a:solidFill>
                  </a:tcPr>
                </a:tc>
                <a:extLst>
                  <a:ext uri="{0D108BD9-81ED-4DB2-BD59-A6C34878D82A}">
                    <a16:rowId xmlns:a16="http://schemas.microsoft.com/office/drawing/2014/main" val="10004"/>
                  </a:ext>
                </a:extLst>
              </a:tr>
              <a:tr h="355527">
                <a:tc>
                  <a:txBody>
                    <a:bodyPr/>
                    <a:lstStyle/>
                    <a:p>
                      <a:pPr algn="l">
                        <a:lnSpc>
                          <a:spcPct val="100000"/>
                        </a:lnSpc>
                        <a:spcAft>
                          <a:spcPts val="0"/>
                        </a:spcAft>
                      </a:pPr>
                      <a:r>
                        <a:rPr lang="en-US" sz="2000" b="0" kern="0" dirty="0">
                          <a:solidFill>
                            <a:schemeClr val="tx1"/>
                          </a:solidFill>
                          <a:effectLst/>
                        </a:rPr>
                        <a:t>Library/Preferences</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C3D69B"/>
                    </a:solidFill>
                  </a:tcPr>
                </a:tc>
                <a:tc>
                  <a:txBody>
                    <a:bodyPr/>
                    <a:lstStyle/>
                    <a:p>
                      <a:pPr algn="l">
                        <a:lnSpc>
                          <a:spcPct val="100000"/>
                        </a:lnSpc>
                        <a:spcAft>
                          <a:spcPts val="0"/>
                        </a:spcAft>
                      </a:pPr>
                      <a:r>
                        <a:rPr lang="zh-CN" sz="2000" kern="0" dirty="0">
                          <a:effectLst/>
                          <a:latin typeface="+mj-ea"/>
                          <a:ea typeface="+mj-ea"/>
                        </a:rPr>
                        <a:t>系统和用户设置</a:t>
                      </a:r>
                      <a:endParaRPr lang="zh-CN" sz="2000" kern="100" dirty="0">
                        <a:effectLst/>
                        <a:latin typeface="+mj-ea"/>
                        <a:ea typeface="+mj-ea"/>
                        <a:cs typeface="Times New Roman" panose="02020603050405020304" pitchFamily="18" charset="0"/>
                      </a:endParaRPr>
                    </a:p>
                  </a:txBody>
                  <a:tcPr marL="38769" marR="38769" marT="0" marB="0" anchor="ctr">
                    <a:solidFill>
                      <a:srgbClr val="C3D69B"/>
                    </a:solidFill>
                  </a:tcPr>
                </a:tc>
                <a:extLst>
                  <a:ext uri="{0D108BD9-81ED-4DB2-BD59-A6C34878D82A}">
                    <a16:rowId xmlns:a16="http://schemas.microsoft.com/office/drawing/2014/main" val="10005"/>
                  </a:ext>
                </a:extLst>
              </a:tr>
              <a:tr h="319165">
                <a:tc>
                  <a:txBody>
                    <a:bodyPr/>
                    <a:lstStyle/>
                    <a:p>
                      <a:pPr algn="l">
                        <a:lnSpc>
                          <a:spcPct val="100000"/>
                        </a:lnSpc>
                        <a:spcAft>
                          <a:spcPts val="0"/>
                        </a:spcAft>
                      </a:pPr>
                      <a:r>
                        <a:rPr lang="en-US" sz="2000" b="0" kern="0" dirty="0">
                          <a:solidFill>
                            <a:schemeClr val="tx1"/>
                          </a:solidFill>
                          <a:effectLst/>
                        </a:rPr>
                        <a:t>Library/</a:t>
                      </a:r>
                      <a:r>
                        <a:rPr lang="en-US" sz="2000" b="0" kern="0" dirty="0" err="1">
                          <a:solidFill>
                            <a:schemeClr val="tx1"/>
                          </a:solidFill>
                          <a:effectLst/>
                        </a:rPr>
                        <a:t>RemoteNotification</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C3D69B"/>
                    </a:solidFill>
                  </a:tcPr>
                </a:tc>
                <a:tc>
                  <a:txBody>
                    <a:bodyPr/>
                    <a:lstStyle/>
                    <a:p>
                      <a:pPr algn="l">
                        <a:lnSpc>
                          <a:spcPct val="100000"/>
                        </a:lnSpc>
                        <a:spcAft>
                          <a:spcPts val="0"/>
                        </a:spcAft>
                      </a:pPr>
                      <a:r>
                        <a:rPr lang="zh-CN" sz="2000" kern="0" dirty="0">
                          <a:effectLst/>
                          <a:latin typeface="+mj-ea"/>
                          <a:ea typeface="+mj-ea"/>
                        </a:rPr>
                        <a:t>具有推送功能的程序</a:t>
                      </a:r>
                      <a:endParaRPr lang="zh-CN" sz="2000" kern="100" dirty="0">
                        <a:effectLst/>
                        <a:latin typeface="+mj-ea"/>
                        <a:ea typeface="+mj-ea"/>
                        <a:cs typeface="Times New Roman" panose="02020603050405020304" pitchFamily="18" charset="0"/>
                      </a:endParaRPr>
                    </a:p>
                  </a:txBody>
                  <a:tcPr marL="38769" marR="38769" marT="0" marB="0" anchor="ctr">
                    <a:solidFill>
                      <a:srgbClr val="C3D69B"/>
                    </a:solidFill>
                  </a:tcPr>
                </a:tc>
                <a:extLst>
                  <a:ext uri="{0D108BD9-81ED-4DB2-BD59-A6C34878D82A}">
                    <a16:rowId xmlns:a16="http://schemas.microsoft.com/office/drawing/2014/main" val="10006"/>
                  </a:ext>
                </a:extLst>
              </a:tr>
              <a:tr h="319238">
                <a:tc>
                  <a:txBody>
                    <a:bodyPr/>
                    <a:lstStyle/>
                    <a:p>
                      <a:pPr algn="l">
                        <a:lnSpc>
                          <a:spcPct val="100000"/>
                        </a:lnSpc>
                        <a:spcAft>
                          <a:spcPts val="0"/>
                        </a:spcAft>
                      </a:pPr>
                      <a:r>
                        <a:rPr lang="en-US" sz="2000" b="0" kern="0" dirty="0">
                          <a:solidFill>
                            <a:schemeClr val="tx1"/>
                          </a:solidFill>
                          <a:effectLst/>
                        </a:rPr>
                        <a:t>Library/Safari</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C3D69B"/>
                    </a:solidFill>
                  </a:tcPr>
                </a:tc>
                <a:tc>
                  <a:txBody>
                    <a:bodyPr/>
                    <a:lstStyle/>
                    <a:p>
                      <a:pPr algn="l">
                        <a:lnSpc>
                          <a:spcPct val="100000"/>
                        </a:lnSpc>
                        <a:spcAft>
                          <a:spcPts val="0"/>
                        </a:spcAft>
                      </a:pPr>
                      <a:r>
                        <a:rPr lang="en-US" sz="2000" kern="0" dirty="0">
                          <a:effectLst/>
                          <a:latin typeface="+mj-ea"/>
                          <a:ea typeface="+mj-ea"/>
                        </a:rPr>
                        <a:t>Safari</a:t>
                      </a:r>
                      <a:r>
                        <a:rPr lang="zh-CN" sz="2000" kern="0" dirty="0">
                          <a:effectLst/>
                          <a:latin typeface="+mj-ea"/>
                          <a:ea typeface="+mj-ea"/>
                        </a:rPr>
                        <a:t>浏览器使用记录</a:t>
                      </a:r>
                      <a:endParaRPr lang="zh-CN" sz="2000" kern="100" dirty="0">
                        <a:effectLst/>
                        <a:latin typeface="+mj-ea"/>
                        <a:ea typeface="+mj-ea"/>
                        <a:cs typeface="Times New Roman" panose="02020603050405020304" pitchFamily="18" charset="0"/>
                      </a:endParaRPr>
                    </a:p>
                  </a:txBody>
                  <a:tcPr marL="38769" marR="38769" marT="0" marB="0" anchor="ctr">
                    <a:solidFill>
                      <a:srgbClr val="C3D69B"/>
                    </a:solidFill>
                  </a:tcPr>
                </a:tc>
                <a:extLst>
                  <a:ext uri="{0D108BD9-81ED-4DB2-BD59-A6C34878D82A}">
                    <a16:rowId xmlns:a16="http://schemas.microsoft.com/office/drawing/2014/main" val="10007"/>
                  </a:ext>
                </a:extLst>
              </a:tr>
              <a:tr h="355527">
                <a:tc>
                  <a:txBody>
                    <a:bodyPr/>
                    <a:lstStyle/>
                    <a:p>
                      <a:pPr algn="l">
                        <a:lnSpc>
                          <a:spcPct val="100000"/>
                        </a:lnSpc>
                        <a:spcAft>
                          <a:spcPts val="0"/>
                        </a:spcAft>
                      </a:pPr>
                      <a:r>
                        <a:rPr lang="en-US" sz="2000" b="0" kern="0" dirty="0">
                          <a:solidFill>
                            <a:schemeClr val="tx1"/>
                          </a:solidFill>
                          <a:effectLst/>
                        </a:rPr>
                        <a:t>Library/</a:t>
                      </a:r>
                      <a:r>
                        <a:rPr lang="en-US" sz="2000" b="0" kern="0" dirty="0" err="1">
                          <a:solidFill>
                            <a:schemeClr val="tx1"/>
                          </a:solidFill>
                          <a:effectLst/>
                        </a:rPr>
                        <a:t>SafeHarbor</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C3D69B"/>
                    </a:solidFill>
                  </a:tcPr>
                </a:tc>
                <a:tc>
                  <a:txBody>
                    <a:bodyPr/>
                    <a:lstStyle/>
                    <a:p>
                      <a:pPr algn="l">
                        <a:lnSpc>
                          <a:spcPct val="100000"/>
                        </a:lnSpc>
                        <a:spcAft>
                          <a:spcPts val="0"/>
                        </a:spcAft>
                      </a:pPr>
                      <a:r>
                        <a:rPr lang="zh-CN" sz="2000" kern="0" dirty="0">
                          <a:effectLst/>
                          <a:latin typeface="+mj-ea"/>
                          <a:ea typeface="+mj-ea"/>
                        </a:rPr>
                        <a:t>应用程序数据存储位置</a:t>
                      </a:r>
                      <a:endParaRPr lang="zh-CN" sz="2000" kern="100" dirty="0">
                        <a:effectLst/>
                        <a:latin typeface="+mj-ea"/>
                        <a:ea typeface="+mj-ea"/>
                        <a:cs typeface="Times New Roman" panose="02020603050405020304" pitchFamily="18" charset="0"/>
                      </a:endParaRPr>
                    </a:p>
                  </a:txBody>
                  <a:tcPr marL="38769" marR="38769" marT="0" marB="0" anchor="ctr">
                    <a:solidFill>
                      <a:srgbClr val="C3D69B"/>
                    </a:solidFill>
                  </a:tcPr>
                </a:tc>
                <a:extLst>
                  <a:ext uri="{0D108BD9-81ED-4DB2-BD59-A6C34878D82A}">
                    <a16:rowId xmlns:a16="http://schemas.microsoft.com/office/drawing/2014/main" val="10008"/>
                  </a:ext>
                </a:extLst>
              </a:tr>
              <a:tr h="319238">
                <a:tc>
                  <a:txBody>
                    <a:bodyPr/>
                    <a:lstStyle/>
                    <a:p>
                      <a:pPr algn="l">
                        <a:lnSpc>
                          <a:spcPct val="100000"/>
                        </a:lnSpc>
                        <a:spcAft>
                          <a:spcPts val="0"/>
                        </a:spcAft>
                      </a:pPr>
                      <a:r>
                        <a:rPr lang="en-US" sz="2000" b="0" kern="0" dirty="0">
                          <a:solidFill>
                            <a:schemeClr val="tx1"/>
                          </a:solidFill>
                          <a:effectLst/>
                        </a:rPr>
                        <a:t>Library/SMS</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C3D69B"/>
                    </a:solidFill>
                  </a:tcPr>
                </a:tc>
                <a:tc>
                  <a:txBody>
                    <a:bodyPr/>
                    <a:lstStyle/>
                    <a:p>
                      <a:pPr algn="l">
                        <a:lnSpc>
                          <a:spcPct val="100000"/>
                        </a:lnSpc>
                        <a:spcAft>
                          <a:spcPts val="0"/>
                        </a:spcAft>
                      </a:pPr>
                      <a:r>
                        <a:rPr lang="zh-CN" sz="2000" kern="0" dirty="0">
                          <a:effectLst/>
                          <a:latin typeface="+mj-ea"/>
                          <a:ea typeface="+mj-ea"/>
                        </a:rPr>
                        <a:t>短信和彩信</a:t>
                      </a:r>
                      <a:endParaRPr lang="zh-CN" sz="2000" kern="100" dirty="0">
                        <a:effectLst/>
                        <a:latin typeface="+mj-ea"/>
                        <a:ea typeface="+mj-ea"/>
                        <a:cs typeface="Times New Roman" panose="02020603050405020304" pitchFamily="18" charset="0"/>
                      </a:endParaRPr>
                    </a:p>
                  </a:txBody>
                  <a:tcPr marL="38769" marR="38769" marT="0" marB="0" anchor="ctr">
                    <a:solidFill>
                      <a:srgbClr val="C3D69B"/>
                    </a:solidFill>
                  </a:tcPr>
                </a:tc>
                <a:extLst>
                  <a:ext uri="{0D108BD9-81ED-4DB2-BD59-A6C34878D82A}">
                    <a16:rowId xmlns:a16="http://schemas.microsoft.com/office/drawing/2014/main" val="10009"/>
                  </a:ext>
                </a:extLst>
              </a:tr>
              <a:tr h="355527">
                <a:tc>
                  <a:txBody>
                    <a:bodyPr/>
                    <a:lstStyle/>
                    <a:p>
                      <a:pPr algn="l">
                        <a:lnSpc>
                          <a:spcPct val="100000"/>
                        </a:lnSpc>
                        <a:spcAft>
                          <a:spcPts val="0"/>
                        </a:spcAft>
                      </a:pPr>
                      <a:r>
                        <a:rPr lang="en-US" sz="2000" b="0" kern="0" dirty="0">
                          <a:solidFill>
                            <a:schemeClr val="tx1"/>
                          </a:solidFill>
                          <a:effectLst/>
                        </a:rPr>
                        <a:t>Library/Voicemail</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C3D69B"/>
                    </a:solidFill>
                  </a:tcPr>
                </a:tc>
                <a:tc>
                  <a:txBody>
                    <a:bodyPr/>
                    <a:lstStyle/>
                    <a:p>
                      <a:pPr algn="l">
                        <a:lnSpc>
                          <a:spcPct val="100000"/>
                        </a:lnSpc>
                        <a:spcAft>
                          <a:spcPts val="0"/>
                        </a:spcAft>
                      </a:pPr>
                      <a:r>
                        <a:rPr lang="zh-CN" sz="2000" kern="0" dirty="0">
                          <a:effectLst/>
                          <a:latin typeface="+mj-ea"/>
                          <a:ea typeface="+mj-ea"/>
                        </a:rPr>
                        <a:t>语音留言信息（</a:t>
                      </a:r>
                      <a:r>
                        <a:rPr lang="en-US" sz="2000" kern="0" dirty="0" err="1">
                          <a:effectLst/>
                          <a:latin typeface="+mj-ea"/>
                          <a:ea typeface="+mj-ea"/>
                        </a:rPr>
                        <a:t>amr</a:t>
                      </a:r>
                      <a:r>
                        <a:rPr lang="zh-CN" sz="2000" kern="0" dirty="0">
                          <a:effectLst/>
                          <a:latin typeface="+mj-ea"/>
                          <a:ea typeface="+mj-ea"/>
                        </a:rPr>
                        <a:t>文件）</a:t>
                      </a:r>
                      <a:endParaRPr lang="zh-CN" sz="2000" kern="100" dirty="0">
                        <a:effectLst/>
                        <a:latin typeface="+mj-ea"/>
                        <a:ea typeface="+mj-ea"/>
                        <a:cs typeface="Times New Roman" panose="02020603050405020304" pitchFamily="18" charset="0"/>
                      </a:endParaRPr>
                    </a:p>
                  </a:txBody>
                  <a:tcPr marL="38769" marR="38769" marT="0" marB="0" anchor="ctr">
                    <a:solidFill>
                      <a:srgbClr val="C3D69B"/>
                    </a:solidFill>
                  </a:tcPr>
                </a:tc>
                <a:extLst>
                  <a:ext uri="{0D108BD9-81ED-4DB2-BD59-A6C34878D82A}">
                    <a16:rowId xmlns:a16="http://schemas.microsoft.com/office/drawing/2014/main" val="10010"/>
                  </a:ext>
                </a:extLst>
              </a:tr>
              <a:tr h="319238">
                <a:tc>
                  <a:txBody>
                    <a:bodyPr/>
                    <a:lstStyle/>
                    <a:p>
                      <a:pPr algn="l">
                        <a:lnSpc>
                          <a:spcPct val="100000"/>
                        </a:lnSpc>
                        <a:spcAft>
                          <a:spcPts val="0"/>
                        </a:spcAft>
                      </a:pPr>
                      <a:r>
                        <a:rPr lang="en-US" sz="2000" b="0" kern="0" dirty="0">
                          <a:solidFill>
                            <a:schemeClr val="tx1"/>
                          </a:solidFill>
                          <a:effectLst/>
                        </a:rPr>
                        <a:t>Library/</a:t>
                      </a:r>
                      <a:r>
                        <a:rPr lang="en-US" sz="2000" b="0" kern="0" dirty="0" err="1">
                          <a:solidFill>
                            <a:schemeClr val="tx1"/>
                          </a:solidFill>
                          <a:effectLst/>
                        </a:rPr>
                        <a:t>WebKit</a:t>
                      </a:r>
                      <a:endParaRPr lang="zh-CN" sz="20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C3D69B"/>
                    </a:solidFill>
                  </a:tcPr>
                </a:tc>
                <a:tc>
                  <a:txBody>
                    <a:bodyPr/>
                    <a:lstStyle/>
                    <a:p>
                      <a:pPr algn="l">
                        <a:lnSpc>
                          <a:spcPct val="100000"/>
                        </a:lnSpc>
                        <a:spcAft>
                          <a:spcPts val="0"/>
                        </a:spcAft>
                      </a:pPr>
                      <a:r>
                        <a:rPr lang="en-US" sz="2000" kern="0" dirty="0">
                          <a:effectLst/>
                          <a:latin typeface="+mj-ea"/>
                          <a:ea typeface="+mj-ea"/>
                        </a:rPr>
                        <a:t>Gmail</a:t>
                      </a:r>
                      <a:r>
                        <a:rPr lang="zh-CN" sz="2000" kern="0" dirty="0">
                          <a:effectLst/>
                          <a:latin typeface="+mj-ea"/>
                          <a:ea typeface="+mj-ea"/>
                        </a:rPr>
                        <a:t>账户信息、缓存邮件</a:t>
                      </a:r>
                      <a:endParaRPr lang="zh-CN" sz="2000" kern="100" dirty="0">
                        <a:effectLst/>
                        <a:latin typeface="+mj-ea"/>
                        <a:ea typeface="+mj-ea"/>
                        <a:cs typeface="Times New Roman" panose="02020603050405020304" pitchFamily="18" charset="0"/>
                      </a:endParaRPr>
                    </a:p>
                  </a:txBody>
                  <a:tcPr marL="38769" marR="38769" marT="0" marB="0" anchor="ctr">
                    <a:solidFill>
                      <a:srgbClr val="C3D69B"/>
                    </a:solidFill>
                  </a:tcPr>
                </a:tc>
                <a:extLst>
                  <a:ext uri="{0D108BD9-81ED-4DB2-BD59-A6C34878D82A}">
                    <a16:rowId xmlns:a16="http://schemas.microsoft.com/office/drawing/2014/main" val="10011"/>
                  </a:ext>
                </a:extLst>
              </a:tr>
              <a:tr h="319238">
                <a:tc>
                  <a:txBody>
                    <a:bodyPr/>
                    <a:lstStyle/>
                    <a:p>
                      <a:pPr algn="l">
                        <a:lnSpc>
                          <a:spcPct val="100000"/>
                        </a:lnSpc>
                        <a:spcAft>
                          <a:spcPts val="0"/>
                        </a:spcAft>
                      </a:pPr>
                      <a:r>
                        <a:rPr lang="en-US" sz="2000" b="0" kern="0" dirty="0">
                          <a:solidFill>
                            <a:schemeClr val="bg1"/>
                          </a:solidFill>
                          <a:effectLst/>
                        </a:rPr>
                        <a:t>Media/DCIM</a:t>
                      </a:r>
                      <a:endParaRPr lang="zh-CN" sz="2000" b="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660066"/>
                    </a:solidFill>
                  </a:tcPr>
                </a:tc>
                <a:tc>
                  <a:txBody>
                    <a:bodyPr/>
                    <a:lstStyle/>
                    <a:p>
                      <a:pPr algn="l">
                        <a:lnSpc>
                          <a:spcPct val="100000"/>
                        </a:lnSpc>
                        <a:spcAft>
                          <a:spcPts val="0"/>
                        </a:spcAft>
                      </a:pPr>
                      <a:r>
                        <a:rPr lang="zh-CN" sz="2000" kern="0" dirty="0">
                          <a:solidFill>
                            <a:schemeClr val="bg1"/>
                          </a:solidFill>
                          <a:effectLst/>
                          <a:latin typeface="+mj-ea"/>
                          <a:ea typeface="+mj-ea"/>
                        </a:rPr>
                        <a:t>相册中的照片</a:t>
                      </a:r>
                      <a:endParaRPr lang="zh-CN" sz="2000" kern="100" dirty="0">
                        <a:solidFill>
                          <a:schemeClr val="bg1"/>
                        </a:solidFill>
                        <a:effectLst/>
                        <a:latin typeface="+mj-ea"/>
                        <a:ea typeface="+mj-ea"/>
                        <a:cs typeface="Times New Roman" panose="02020603050405020304" pitchFamily="18" charset="0"/>
                      </a:endParaRPr>
                    </a:p>
                  </a:txBody>
                  <a:tcPr marL="38769" marR="38769" marT="0" marB="0" anchor="ctr">
                    <a:solidFill>
                      <a:srgbClr val="660066"/>
                    </a:solidFill>
                  </a:tcPr>
                </a:tc>
                <a:extLst>
                  <a:ext uri="{0D108BD9-81ED-4DB2-BD59-A6C34878D82A}">
                    <a16:rowId xmlns:a16="http://schemas.microsoft.com/office/drawing/2014/main" val="10012"/>
                  </a:ext>
                </a:extLst>
              </a:tr>
              <a:tr h="355527">
                <a:tc>
                  <a:txBody>
                    <a:bodyPr/>
                    <a:lstStyle/>
                    <a:p>
                      <a:pPr algn="l">
                        <a:lnSpc>
                          <a:spcPct val="100000"/>
                        </a:lnSpc>
                        <a:spcAft>
                          <a:spcPts val="0"/>
                        </a:spcAft>
                      </a:pPr>
                      <a:r>
                        <a:rPr lang="en-US" sz="2000" b="0" kern="0" dirty="0">
                          <a:solidFill>
                            <a:schemeClr val="bg1"/>
                          </a:solidFill>
                          <a:effectLst/>
                        </a:rPr>
                        <a:t>Media/</a:t>
                      </a:r>
                      <a:r>
                        <a:rPr lang="en-US" sz="2000" b="0" kern="0" dirty="0" err="1">
                          <a:solidFill>
                            <a:schemeClr val="bg1"/>
                          </a:solidFill>
                          <a:effectLst/>
                        </a:rPr>
                        <a:t>PhotoData</a:t>
                      </a:r>
                      <a:endParaRPr lang="zh-CN" sz="2000" b="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660066"/>
                    </a:solidFill>
                  </a:tcPr>
                </a:tc>
                <a:tc>
                  <a:txBody>
                    <a:bodyPr/>
                    <a:lstStyle/>
                    <a:p>
                      <a:pPr algn="l">
                        <a:lnSpc>
                          <a:spcPct val="100000"/>
                        </a:lnSpc>
                        <a:spcAft>
                          <a:spcPts val="0"/>
                        </a:spcAft>
                      </a:pPr>
                      <a:r>
                        <a:rPr lang="zh-CN" sz="2000" kern="0" dirty="0">
                          <a:solidFill>
                            <a:schemeClr val="bg1"/>
                          </a:solidFill>
                          <a:effectLst/>
                          <a:latin typeface="+mj-ea"/>
                          <a:ea typeface="+mj-ea"/>
                        </a:rPr>
                        <a:t>其他的图片信息和缩略图</a:t>
                      </a:r>
                      <a:endParaRPr lang="zh-CN" sz="2000" kern="100" dirty="0">
                        <a:solidFill>
                          <a:schemeClr val="bg1"/>
                        </a:solidFill>
                        <a:effectLst/>
                        <a:latin typeface="+mj-ea"/>
                        <a:ea typeface="+mj-ea"/>
                        <a:cs typeface="Times New Roman" panose="02020603050405020304" pitchFamily="18" charset="0"/>
                      </a:endParaRPr>
                    </a:p>
                  </a:txBody>
                  <a:tcPr marL="38769" marR="38769" marT="0" marB="0" anchor="ctr">
                    <a:solidFill>
                      <a:srgbClr val="660066"/>
                    </a:solidFill>
                  </a:tcPr>
                </a:tc>
                <a:extLst>
                  <a:ext uri="{0D108BD9-81ED-4DB2-BD59-A6C34878D82A}">
                    <a16:rowId xmlns:a16="http://schemas.microsoft.com/office/drawing/2014/main" val="10013"/>
                  </a:ext>
                </a:extLst>
              </a:tr>
              <a:tr h="319165">
                <a:tc>
                  <a:txBody>
                    <a:bodyPr/>
                    <a:lstStyle/>
                    <a:p>
                      <a:pPr algn="l">
                        <a:lnSpc>
                          <a:spcPct val="100000"/>
                        </a:lnSpc>
                        <a:spcAft>
                          <a:spcPts val="0"/>
                        </a:spcAft>
                      </a:pPr>
                      <a:r>
                        <a:rPr lang="en-US" sz="2000" b="0" kern="0" dirty="0">
                          <a:solidFill>
                            <a:schemeClr val="bg1"/>
                          </a:solidFill>
                          <a:effectLst/>
                        </a:rPr>
                        <a:t>Media /</a:t>
                      </a:r>
                      <a:r>
                        <a:rPr lang="en-US" sz="2000" b="0" kern="0" dirty="0" err="1">
                          <a:solidFill>
                            <a:schemeClr val="bg1"/>
                          </a:solidFill>
                          <a:effectLst/>
                        </a:rPr>
                        <a:t>iTunes_Control</a:t>
                      </a:r>
                      <a:endParaRPr lang="zh-CN" sz="2000" b="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38769" marR="38769" marT="0" marB="0" anchor="ctr">
                    <a:solidFill>
                      <a:srgbClr val="660066"/>
                    </a:solidFill>
                  </a:tcPr>
                </a:tc>
                <a:tc>
                  <a:txBody>
                    <a:bodyPr/>
                    <a:lstStyle/>
                    <a:p>
                      <a:pPr algn="l">
                        <a:lnSpc>
                          <a:spcPct val="100000"/>
                        </a:lnSpc>
                        <a:spcAft>
                          <a:spcPts val="0"/>
                        </a:spcAft>
                      </a:pPr>
                      <a:r>
                        <a:rPr lang="en-US" sz="2000" kern="0" dirty="0">
                          <a:solidFill>
                            <a:schemeClr val="bg1"/>
                          </a:solidFill>
                          <a:effectLst/>
                          <a:latin typeface="+mj-ea"/>
                          <a:ea typeface="+mj-ea"/>
                        </a:rPr>
                        <a:t>iTunes</a:t>
                      </a:r>
                      <a:r>
                        <a:rPr lang="zh-CN" sz="2000" kern="0" dirty="0">
                          <a:solidFill>
                            <a:schemeClr val="bg1"/>
                          </a:solidFill>
                          <a:effectLst/>
                          <a:latin typeface="+mj-ea"/>
                          <a:ea typeface="+mj-ea"/>
                        </a:rPr>
                        <a:t>同步的音乐和视频</a:t>
                      </a:r>
                      <a:endParaRPr lang="zh-CN" sz="2000" kern="100" dirty="0">
                        <a:solidFill>
                          <a:schemeClr val="bg1"/>
                        </a:solidFill>
                        <a:effectLst/>
                        <a:latin typeface="+mj-ea"/>
                        <a:ea typeface="+mj-ea"/>
                        <a:cs typeface="Times New Roman" panose="02020603050405020304" pitchFamily="18" charset="0"/>
                      </a:endParaRPr>
                    </a:p>
                  </a:txBody>
                  <a:tcPr marL="38769" marR="38769" marT="0" marB="0" anchor="ctr">
                    <a:solidFill>
                      <a:srgbClr val="660066"/>
                    </a:solidFill>
                  </a:tcPr>
                </a:tc>
                <a:extLst>
                  <a:ext uri="{0D108BD9-81ED-4DB2-BD59-A6C34878D82A}">
                    <a16:rowId xmlns:a16="http://schemas.microsoft.com/office/drawing/2014/main" val="10014"/>
                  </a:ext>
                </a:extLst>
              </a:tr>
              <a:tr h="375632">
                <a:tc>
                  <a:txBody>
                    <a:bodyPr/>
                    <a:lstStyle/>
                    <a:p>
                      <a:pPr algn="l">
                        <a:lnSpc>
                          <a:spcPct val="100000"/>
                        </a:lnSpc>
                        <a:spcAft>
                          <a:spcPts val="0"/>
                        </a:spcAft>
                      </a:pPr>
                      <a:r>
                        <a:rPr lang="en-US" sz="2000" b="0" kern="0" dirty="0">
                          <a:solidFill>
                            <a:schemeClr val="bg1"/>
                          </a:solidFill>
                          <a:effectLst/>
                          <a:latin typeface="Arial"/>
                          <a:ea typeface="+mj-ea"/>
                          <a:cs typeface="Arial"/>
                        </a:rPr>
                        <a:t>Media/Books</a:t>
                      </a:r>
                      <a:endParaRPr lang="zh-CN" sz="2000" b="0" kern="100" dirty="0">
                        <a:solidFill>
                          <a:schemeClr val="bg1"/>
                        </a:solidFill>
                        <a:effectLst/>
                        <a:latin typeface="Arial"/>
                        <a:ea typeface="+mj-ea"/>
                        <a:cs typeface="Arial"/>
                      </a:endParaRPr>
                    </a:p>
                  </a:txBody>
                  <a:tcPr marL="38769" marR="38769" marT="0" marB="0" anchor="ctr">
                    <a:solidFill>
                      <a:srgbClr val="660066"/>
                    </a:solidFill>
                  </a:tcPr>
                </a:tc>
                <a:tc>
                  <a:txBody>
                    <a:bodyPr/>
                    <a:lstStyle/>
                    <a:p>
                      <a:pPr algn="l">
                        <a:lnSpc>
                          <a:spcPct val="100000"/>
                        </a:lnSpc>
                        <a:spcAft>
                          <a:spcPts val="0"/>
                        </a:spcAft>
                      </a:pPr>
                      <a:r>
                        <a:rPr lang="en-US" sz="2000" kern="0" dirty="0" err="1">
                          <a:solidFill>
                            <a:schemeClr val="bg1"/>
                          </a:solidFill>
                          <a:effectLst/>
                          <a:latin typeface="+mj-ea"/>
                          <a:ea typeface="+mj-ea"/>
                        </a:rPr>
                        <a:t>iBooks</a:t>
                      </a:r>
                      <a:r>
                        <a:rPr lang="zh-CN" sz="2000" kern="0" dirty="0">
                          <a:solidFill>
                            <a:schemeClr val="bg1"/>
                          </a:solidFill>
                          <a:effectLst/>
                          <a:latin typeface="+mj-ea"/>
                          <a:ea typeface="+mj-ea"/>
                        </a:rPr>
                        <a:t>同步的书籍、</a:t>
                      </a:r>
                      <a:r>
                        <a:rPr lang="en-US" sz="2000" kern="0" dirty="0">
                          <a:solidFill>
                            <a:schemeClr val="bg1"/>
                          </a:solidFill>
                          <a:effectLst/>
                          <a:latin typeface="+mj-ea"/>
                          <a:ea typeface="+mj-ea"/>
                        </a:rPr>
                        <a:t>PDF</a:t>
                      </a:r>
                      <a:endParaRPr lang="zh-CN" sz="2000" kern="100" dirty="0">
                        <a:solidFill>
                          <a:schemeClr val="bg1"/>
                        </a:solidFill>
                        <a:effectLst/>
                        <a:latin typeface="+mj-ea"/>
                        <a:ea typeface="+mj-ea"/>
                        <a:cs typeface="Times New Roman" panose="02020603050405020304" pitchFamily="18" charset="0"/>
                      </a:endParaRPr>
                    </a:p>
                  </a:txBody>
                  <a:tcPr marL="38769" marR="38769" marT="0" marB="0" anchor="ctr">
                    <a:solidFill>
                      <a:srgbClr val="660066"/>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8519765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数据存储</a:t>
            </a:r>
          </a:p>
        </p:txBody>
      </p:sp>
      <p:sp>
        <p:nvSpPr>
          <p:cNvPr id="3" name="内容占位符 2"/>
          <p:cNvSpPr>
            <a:spLocks noGrp="1"/>
          </p:cNvSpPr>
          <p:nvPr>
            <p:ph idx="1"/>
          </p:nvPr>
        </p:nvSpPr>
        <p:spPr>
          <a:xfrm>
            <a:off x="523953" y="1587051"/>
            <a:ext cx="11144094" cy="4525963"/>
          </a:xfrm>
        </p:spPr>
        <p:txBody>
          <a:bodyPr>
            <a:normAutofit fontScale="92500" lnSpcReduction="10000"/>
          </a:bodyPr>
          <a:lstStyle/>
          <a:p>
            <a:pPr marL="544050" indent="-544050">
              <a:buFont typeface="Wingdings" panose="05000000000000000000" pitchFamily="2" charset="2"/>
              <a:buChar char="Ø"/>
            </a:pPr>
            <a:r>
              <a:rPr lang="zh-CN" altLang="en-US" sz="3299" dirty="0">
                <a:latin typeface="+mj-ea"/>
                <a:ea typeface="+mj-ea"/>
              </a:rPr>
              <a:t>基本信息</a:t>
            </a:r>
            <a:endParaRPr lang="en-US" altLang="zh-CN" sz="3299" dirty="0">
              <a:latin typeface="+mj-ea"/>
              <a:ea typeface="+mj-ea"/>
            </a:endParaRPr>
          </a:p>
          <a:p>
            <a:pPr>
              <a:buFont typeface="Arial" panose="020B0604020202020204" pitchFamily="34" charset="0"/>
              <a:buChar char="•"/>
            </a:pPr>
            <a:r>
              <a:rPr lang="en-US" altLang="zh-CN" sz="2899" dirty="0">
                <a:latin typeface="+mj-ea"/>
                <a:ea typeface="+mj-ea"/>
              </a:rPr>
              <a:t>private/</a:t>
            </a:r>
            <a:r>
              <a:rPr lang="en-US" altLang="zh-CN" sz="2899" dirty="0" err="1">
                <a:latin typeface="+mj-ea"/>
                <a:ea typeface="+mj-ea"/>
              </a:rPr>
              <a:t>var</a:t>
            </a:r>
            <a:r>
              <a:rPr lang="en-US" altLang="zh-CN" sz="2899" dirty="0">
                <a:latin typeface="+mj-ea"/>
                <a:ea typeface="+mj-ea"/>
              </a:rPr>
              <a:t>/mobile/</a:t>
            </a:r>
            <a:r>
              <a:rPr lang="en-US" altLang="zh-CN" sz="2899" dirty="0" err="1">
                <a:latin typeface="+mj-ea"/>
                <a:ea typeface="+mj-ea"/>
              </a:rPr>
              <a:t>liberary</a:t>
            </a:r>
            <a:endParaRPr lang="en-US" altLang="zh-CN" sz="2899" dirty="0">
              <a:latin typeface="+mj-ea"/>
              <a:ea typeface="+mj-ea"/>
            </a:endParaRPr>
          </a:p>
          <a:p>
            <a:pPr lvl="2">
              <a:buFont typeface="Wingdings" panose="05000000000000000000" pitchFamily="2" charset="2"/>
              <a:buChar char="ü"/>
            </a:pPr>
            <a:r>
              <a:rPr lang="en-US" altLang="zh-CN" sz="2899" dirty="0" err="1">
                <a:latin typeface="+mj-ea"/>
                <a:ea typeface="+mj-ea"/>
              </a:rPr>
              <a:t>Sms.db</a:t>
            </a:r>
            <a:endParaRPr lang="en-US" altLang="zh-CN" sz="2899" dirty="0">
              <a:latin typeface="+mj-ea"/>
              <a:ea typeface="+mj-ea"/>
            </a:endParaRPr>
          </a:p>
          <a:p>
            <a:pPr lvl="2">
              <a:buFont typeface="Wingdings" panose="05000000000000000000" pitchFamily="2" charset="2"/>
              <a:buChar char="ü"/>
            </a:pPr>
            <a:r>
              <a:rPr lang="en-US" altLang="zh-CN" sz="2899" dirty="0" err="1">
                <a:latin typeface="+mj-ea"/>
                <a:ea typeface="+mj-ea"/>
              </a:rPr>
              <a:t>Callhistory</a:t>
            </a:r>
            <a:endParaRPr lang="en-US" altLang="zh-CN" sz="2899" dirty="0">
              <a:latin typeface="+mj-ea"/>
              <a:ea typeface="+mj-ea"/>
            </a:endParaRPr>
          </a:p>
          <a:p>
            <a:pPr lvl="2">
              <a:buFont typeface="Wingdings" panose="05000000000000000000" pitchFamily="2" charset="2"/>
              <a:buChar char="ü"/>
            </a:pPr>
            <a:r>
              <a:rPr lang="en-US" altLang="zh-CN" sz="2899" dirty="0" err="1">
                <a:latin typeface="+mj-ea"/>
                <a:ea typeface="+mj-ea"/>
              </a:rPr>
              <a:t>Addressbook</a:t>
            </a:r>
            <a:endParaRPr lang="en-US" altLang="zh-CN" sz="2899" dirty="0">
              <a:latin typeface="+mj-ea"/>
              <a:ea typeface="+mj-ea"/>
            </a:endParaRPr>
          </a:p>
          <a:p>
            <a:pPr lvl="2">
              <a:buFont typeface="Wingdings" panose="05000000000000000000" pitchFamily="2" charset="2"/>
              <a:buChar char="ü"/>
            </a:pPr>
            <a:r>
              <a:rPr lang="en-US" altLang="zh-CN" sz="2899" dirty="0">
                <a:latin typeface="+mj-ea"/>
                <a:ea typeface="+mj-ea"/>
              </a:rPr>
              <a:t>Calendar</a:t>
            </a:r>
          </a:p>
          <a:p>
            <a:pPr lvl="2">
              <a:buFont typeface="Wingdings" panose="05000000000000000000" pitchFamily="2" charset="2"/>
              <a:buChar char="ü"/>
            </a:pPr>
            <a:r>
              <a:rPr lang="en-US" altLang="zh-CN" sz="2899" dirty="0">
                <a:latin typeface="+mj-ea"/>
                <a:ea typeface="+mj-ea"/>
              </a:rPr>
              <a:t>Mail</a:t>
            </a:r>
          </a:p>
          <a:p>
            <a:pPr marL="1088101" lvl="2" indent="0">
              <a:buNone/>
            </a:pPr>
            <a:endParaRPr lang="en-US" altLang="zh-CN" sz="2400" dirty="0">
              <a:latin typeface="+mj-ea"/>
              <a:ea typeface="+mj-ea"/>
            </a:endParaRPr>
          </a:p>
          <a:p>
            <a:pPr marL="408038" lvl="2" indent="-408038">
              <a:buFont typeface="Wingdings" pitchFamily="2" charset="2"/>
              <a:buChar char="Ø"/>
            </a:pPr>
            <a:r>
              <a:rPr lang="zh-CN" altLang="en-US" sz="3299" b="1" dirty="0">
                <a:latin typeface="+mj-ea"/>
                <a:ea typeface="+mj-ea"/>
              </a:rPr>
              <a:t>媒体信息</a:t>
            </a:r>
            <a:endParaRPr lang="en-US" altLang="zh-CN" sz="3299" b="1" dirty="0">
              <a:latin typeface="+mj-ea"/>
              <a:ea typeface="+mj-ea"/>
            </a:endParaRPr>
          </a:p>
          <a:p>
            <a:pPr>
              <a:buFont typeface="Arial" panose="020B0604020202020204" pitchFamily="34" charset="0"/>
              <a:buChar char="•"/>
            </a:pPr>
            <a:r>
              <a:rPr lang="en-US" altLang="zh-CN" sz="2899" dirty="0">
                <a:latin typeface="+mj-ea"/>
                <a:ea typeface="+mj-ea"/>
              </a:rPr>
              <a:t>private/</a:t>
            </a:r>
            <a:r>
              <a:rPr lang="en-US" altLang="zh-CN" sz="2899" dirty="0" err="1">
                <a:latin typeface="+mj-ea"/>
                <a:ea typeface="+mj-ea"/>
              </a:rPr>
              <a:t>var</a:t>
            </a:r>
            <a:r>
              <a:rPr lang="en-US" altLang="zh-CN" sz="2899" dirty="0">
                <a:latin typeface="+mj-ea"/>
                <a:ea typeface="+mj-ea"/>
              </a:rPr>
              <a:t>/mobile/media</a:t>
            </a:r>
          </a:p>
          <a:p>
            <a:endParaRPr lang="en-US" altLang="zh-CN" dirty="0">
              <a:solidFill>
                <a:schemeClr val="bg1"/>
              </a:solidFill>
              <a:latin typeface="+mj-ea"/>
              <a:ea typeface="+mj-ea"/>
            </a:endParaRPr>
          </a:p>
          <a:p>
            <a:pPr lvl="1">
              <a:buNone/>
            </a:pPr>
            <a:endParaRPr lang="en-US" altLang="zh-CN" dirty="0">
              <a:solidFill>
                <a:schemeClr val="bg1"/>
              </a:solidFill>
              <a:latin typeface="+mj-ea"/>
              <a:ea typeface="+mj-ea"/>
            </a:endParaRPr>
          </a:p>
          <a:p>
            <a:pPr>
              <a:buFont typeface="Wingdings" pitchFamily="2" charset="2"/>
              <a:buChar char="Ø"/>
            </a:pPr>
            <a:endParaRPr lang="zh-CN" altLang="en-US" dirty="0">
              <a:solidFill>
                <a:schemeClr val="bg1"/>
              </a:solidFill>
              <a:latin typeface="+mj-ea"/>
              <a:ea typeface="+mj-ea"/>
            </a:endParaRPr>
          </a:p>
          <a:p>
            <a:pPr lvl="1"/>
            <a:endParaRPr lang="en-US" altLang="zh-CN" dirty="0">
              <a:solidFill>
                <a:schemeClr val="bg1"/>
              </a:solidFill>
              <a:latin typeface="+mj-ea"/>
              <a:ea typeface="+mj-ea"/>
            </a:endParaRPr>
          </a:p>
        </p:txBody>
      </p:sp>
    </p:spTree>
    <p:extLst>
      <p:ext uri="{BB962C8B-B14F-4D97-AF65-F5344CB8AC3E}">
        <p14:creationId xmlns:p14="http://schemas.microsoft.com/office/powerpoint/2010/main" val="17725745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文件存储</a:t>
            </a:r>
          </a:p>
        </p:txBody>
      </p:sp>
      <p:sp>
        <p:nvSpPr>
          <p:cNvPr id="3" name="内容占位符 2"/>
          <p:cNvSpPr>
            <a:spLocks noGrp="1"/>
          </p:cNvSpPr>
          <p:nvPr>
            <p:ph idx="1"/>
          </p:nvPr>
        </p:nvSpPr>
        <p:spPr>
          <a:xfrm>
            <a:off x="381166" y="1166019"/>
            <a:ext cx="11144094" cy="4525963"/>
          </a:xfrm>
        </p:spPr>
        <p:txBody>
          <a:bodyPr>
            <a:normAutofit/>
          </a:bodyPr>
          <a:lstStyle/>
          <a:p>
            <a:pPr>
              <a:buFont typeface="Wingdings" panose="05000000000000000000" pitchFamily="2" charset="2"/>
              <a:buChar char="Ø"/>
            </a:pPr>
            <a:r>
              <a:rPr lang="zh-CN" altLang="en-US" sz="3299" dirty="0">
                <a:latin typeface="+mj-ea"/>
                <a:ea typeface="+mj-ea"/>
              </a:rPr>
              <a:t>应用程序</a:t>
            </a:r>
            <a:endParaRPr lang="en-US" altLang="zh-CN" sz="3299" dirty="0">
              <a:latin typeface="+mj-ea"/>
              <a:ea typeface="+mj-ea"/>
            </a:endParaRPr>
          </a:p>
          <a:p>
            <a:pPr>
              <a:buFont typeface="Arial" panose="020B0604020202020204" pitchFamily="34" charset="0"/>
              <a:buChar char="•"/>
            </a:pPr>
            <a:r>
              <a:rPr lang="en-US" altLang="zh-CN" sz="3299" dirty="0">
                <a:latin typeface="+mj-ea"/>
                <a:ea typeface="+mj-ea"/>
              </a:rPr>
              <a:t>private/</a:t>
            </a:r>
            <a:r>
              <a:rPr lang="en-US" altLang="zh-CN" sz="3299" dirty="0" err="1">
                <a:latin typeface="+mj-ea"/>
                <a:ea typeface="+mj-ea"/>
              </a:rPr>
              <a:t>var</a:t>
            </a:r>
            <a:r>
              <a:rPr lang="en-US" altLang="zh-CN" sz="3299" dirty="0">
                <a:latin typeface="+mj-ea"/>
                <a:ea typeface="+mj-ea"/>
              </a:rPr>
              <a:t>/mobile/application</a:t>
            </a:r>
          </a:p>
          <a:p>
            <a:pPr>
              <a:buFont typeface="Arial" panose="020B0604020202020204" pitchFamily="34" charset="0"/>
              <a:buChar char="•"/>
            </a:pPr>
            <a:endParaRPr lang="en-US" altLang="zh-CN" sz="3299" dirty="0">
              <a:latin typeface="+mj-ea"/>
              <a:ea typeface="+mj-ea"/>
            </a:endParaRPr>
          </a:p>
          <a:p>
            <a:pPr>
              <a:buFont typeface="Arial" panose="020B0604020202020204" pitchFamily="34" charset="0"/>
              <a:buChar char="•"/>
            </a:pPr>
            <a:endParaRPr lang="en-US" altLang="zh-CN" sz="3299" dirty="0">
              <a:latin typeface="+mj-ea"/>
              <a:ea typeface="+mj-ea"/>
            </a:endParaRPr>
          </a:p>
          <a:p>
            <a:pPr>
              <a:buFont typeface="Arial" panose="020B0604020202020204" pitchFamily="34" charset="0"/>
              <a:buChar char="•"/>
            </a:pPr>
            <a:endParaRPr lang="en-US" altLang="zh-CN" sz="3299" dirty="0">
              <a:latin typeface="+mj-ea"/>
              <a:ea typeface="+mj-ea"/>
            </a:endParaRPr>
          </a:p>
          <a:p>
            <a:pPr marL="0" indent="0"/>
            <a:endParaRPr lang="en-US" altLang="zh-CN" sz="3299" dirty="0">
              <a:latin typeface="+mj-ea"/>
              <a:ea typeface="+mj-ea"/>
            </a:endParaRPr>
          </a:p>
          <a:p>
            <a:pPr>
              <a:buFont typeface="Arial" panose="020B0604020202020204" pitchFamily="34" charset="0"/>
              <a:buChar char="•"/>
            </a:pPr>
            <a:r>
              <a:rPr lang="zh-CN" altLang="en-US" sz="2899" dirty="0">
                <a:latin typeface="+mj-ea"/>
                <a:ea typeface="+mj-ea"/>
              </a:rPr>
              <a:t>以上</a:t>
            </a:r>
            <a:r>
              <a:rPr lang="en-US" altLang="zh-CN" sz="2899" dirty="0" err="1">
                <a:latin typeface="+mj-ea"/>
                <a:ea typeface="+mj-ea"/>
              </a:rPr>
              <a:t>appID</a:t>
            </a:r>
            <a:r>
              <a:rPr lang="zh-CN" altLang="en-US" sz="2899" dirty="0">
                <a:latin typeface="+mj-ea"/>
                <a:ea typeface="+mj-ea"/>
              </a:rPr>
              <a:t>在所有手机中均一致</a:t>
            </a:r>
            <a:endParaRPr lang="en-US" altLang="zh-CN" sz="2899" dirty="0">
              <a:latin typeface="+mj-ea"/>
              <a:ea typeface="+mj-ea"/>
            </a:endParaRPr>
          </a:p>
          <a:p>
            <a:pPr lvl="1">
              <a:buNone/>
            </a:pPr>
            <a:endParaRPr lang="en-US" altLang="zh-CN" dirty="0">
              <a:solidFill>
                <a:schemeClr val="bg1"/>
              </a:solidFill>
              <a:latin typeface="+mj-ea"/>
              <a:ea typeface="+mj-ea"/>
            </a:endParaRPr>
          </a:p>
          <a:p>
            <a:pPr>
              <a:buFont typeface="Wingdings" pitchFamily="2" charset="2"/>
              <a:buChar char="Ø"/>
            </a:pPr>
            <a:endParaRPr lang="zh-CN" altLang="en-US" dirty="0">
              <a:solidFill>
                <a:schemeClr val="bg1"/>
              </a:solidFill>
              <a:latin typeface="+mj-ea"/>
              <a:ea typeface="+mj-ea"/>
            </a:endParaRPr>
          </a:p>
          <a:p>
            <a:pPr lvl="1"/>
            <a:endParaRPr lang="en-US" altLang="zh-CN" dirty="0">
              <a:solidFill>
                <a:schemeClr val="bg1"/>
              </a:solidFill>
              <a:latin typeface="+mj-ea"/>
              <a:ea typeface="+mj-ea"/>
            </a:endParaRPr>
          </a:p>
        </p:txBody>
      </p:sp>
      <p:pic>
        <p:nvPicPr>
          <p:cNvPr id="2051" name="Picture 3"/>
          <p:cNvPicPr>
            <a:picLocks noChangeAspect="1" noChangeArrowheads="1"/>
          </p:cNvPicPr>
          <p:nvPr/>
        </p:nvPicPr>
        <p:blipFill>
          <a:blip r:embed="rId2"/>
          <a:srcRect/>
          <a:stretch>
            <a:fillRect/>
          </a:stretch>
        </p:blipFill>
        <p:spPr bwMode="auto">
          <a:xfrm>
            <a:off x="1148333" y="2205147"/>
            <a:ext cx="10566248" cy="244770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2052" name="Ink 4"/>
              <p14:cNvContentPartPr>
                <a14:cpLocks xmlns:a14="http://schemas.microsoft.com/office/drawing/2010/main" noRot="1" noChangeAspect="1" noEditPoints="1" noChangeArrowheads="1" noChangeShapeType="1"/>
              </p14:cNvContentPartPr>
              <p14:nvPr/>
            </p14:nvContentPartPr>
            <p14:xfrm>
              <a:off x="77120561" y="17360901"/>
              <a:ext cx="0" cy="0"/>
            </p14:xfrm>
          </p:contentPart>
        </mc:Choice>
        <mc:Fallback xmlns="">
          <p:pic>
            <p:nvPicPr>
              <p:cNvPr id="2052" name="Ink 4"/>
              <p:cNvPicPr>
                <a:picLocks noRot="1" noChangeAspect="1" noEditPoints="1" noChangeArrowheads="1" noChangeShapeType="1"/>
              </p:cNvPicPr>
              <p:nvPr/>
            </p:nvPicPr>
            <p:blipFill>
              <a:blip r:embed="rId4"/>
              <a:stretch>
                <a:fillRect/>
              </a:stretch>
            </p:blipFill>
            <p:spPr>
              <a:xfrm>
                <a:off x="77120561" y="17360901"/>
                <a:ext cx="0" cy="0"/>
              </a:xfrm>
              <a:prstGeom prst="rect">
                <a:avLst/>
              </a:prstGeom>
            </p:spPr>
          </p:pic>
        </mc:Fallback>
      </mc:AlternateContent>
    </p:spTree>
    <p:extLst>
      <p:ext uri="{BB962C8B-B14F-4D97-AF65-F5344CB8AC3E}">
        <p14:creationId xmlns:p14="http://schemas.microsoft.com/office/powerpoint/2010/main" val="2130603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数据文件结构</a:t>
            </a:r>
          </a:p>
        </p:txBody>
      </p:sp>
      <p:sp>
        <p:nvSpPr>
          <p:cNvPr id="3" name="内容占位符 2"/>
          <p:cNvSpPr>
            <a:spLocks noGrp="1"/>
          </p:cNvSpPr>
          <p:nvPr>
            <p:ph idx="1"/>
          </p:nvPr>
        </p:nvSpPr>
        <p:spPr>
          <a:xfrm>
            <a:off x="408684" y="1197269"/>
            <a:ext cx="4235626" cy="1756807"/>
          </a:xfrm>
        </p:spPr>
        <p:txBody>
          <a:bodyPr>
            <a:normAutofit/>
          </a:bodyPr>
          <a:lstStyle/>
          <a:p>
            <a:pPr>
              <a:buFont typeface="Wingdings" pitchFamily="2" charset="2"/>
              <a:buChar char="Ø"/>
            </a:pPr>
            <a:r>
              <a:rPr lang="en-US" altLang="zh-CN" sz="3599" dirty="0" err="1">
                <a:latin typeface="+mj-ea"/>
                <a:ea typeface="+mj-ea"/>
              </a:rPr>
              <a:t>plist</a:t>
            </a:r>
            <a:r>
              <a:rPr lang="zh-CN" altLang="en-US" sz="3599" dirty="0">
                <a:latin typeface="+mj-ea"/>
                <a:ea typeface="+mj-ea"/>
              </a:rPr>
              <a:t>：</a:t>
            </a:r>
            <a:endParaRPr lang="en-US" altLang="zh-CN" sz="3599" dirty="0">
              <a:latin typeface="+mj-ea"/>
              <a:ea typeface="+mj-ea"/>
            </a:endParaRPr>
          </a:p>
          <a:p>
            <a:pPr lvl="1"/>
            <a:r>
              <a:rPr lang="en-US" altLang="zh-CN" sz="2799" dirty="0">
                <a:latin typeface="+mj-ea"/>
                <a:ea typeface="+mj-ea"/>
              </a:rPr>
              <a:t>XML</a:t>
            </a:r>
            <a:r>
              <a:rPr lang="zh-CN" altLang="en-US" sz="2799" dirty="0">
                <a:latin typeface="+mj-ea"/>
                <a:ea typeface="+mj-ea"/>
              </a:rPr>
              <a:t>格式</a:t>
            </a:r>
            <a:endParaRPr lang="en-US" altLang="zh-CN" sz="2799" dirty="0">
              <a:latin typeface="+mj-ea"/>
              <a:ea typeface="+mj-ea"/>
            </a:endParaRPr>
          </a:p>
          <a:p>
            <a:pPr lvl="1"/>
            <a:r>
              <a:rPr lang="en-US" altLang="zh-CN" sz="2799" dirty="0">
                <a:latin typeface="+mj-ea"/>
                <a:ea typeface="+mj-ea"/>
              </a:rPr>
              <a:t>Binary</a:t>
            </a:r>
            <a:r>
              <a:rPr lang="zh-CN" altLang="en-US" sz="2799" dirty="0">
                <a:latin typeface="+mj-ea"/>
                <a:ea typeface="+mj-ea"/>
              </a:rPr>
              <a:t>格式</a:t>
            </a:r>
            <a:endParaRPr lang="en-US" altLang="zh-CN" sz="2799" dirty="0">
              <a:latin typeface="+mj-ea"/>
              <a:ea typeface="+mj-ea"/>
            </a:endParaRPr>
          </a:p>
        </p:txBody>
      </p:sp>
      <p:pic>
        <p:nvPicPr>
          <p:cNvPr id="5122" name="Picture 2"/>
          <p:cNvPicPr>
            <a:picLocks noChangeAspect="1" noChangeArrowheads="1"/>
          </p:cNvPicPr>
          <p:nvPr/>
        </p:nvPicPr>
        <p:blipFill>
          <a:blip r:embed="rId3"/>
          <a:srcRect/>
          <a:stretch>
            <a:fillRect/>
          </a:stretch>
        </p:blipFill>
        <p:spPr bwMode="auto">
          <a:xfrm>
            <a:off x="4944139" y="1197269"/>
            <a:ext cx="4175701" cy="8953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4944139" y="2205148"/>
            <a:ext cx="6904504" cy="1333500"/>
          </a:xfrm>
          <a:prstGeom prst="rect">
            <a:avLst/>
          </a:prstGeom>
          <a:noFill/>
          <a:ln w="9525">
            <a:noFill/>
            <a:miter lim="800000"/>
            <a:headEnd/>
            <a:tailEnd/>
          </a:ln>
          <a:effectLst/>
        </p:spPr>
      </p:pic>
      <p:sp>
        <p:nvSpPr>
          <p:cNvPr id="6" name="内容占位符 2"/>
          <p:cNvSpPr txBox="1">
            <a:spLocks/>
          </p:cNvSpPr>
          <p:nvPr/>
        </p:nvSpPr>
        <p:spPr>
          <a:xfrm>
            <a:off x="552667" y="3543968"/>
            <a:ext cx="4235626" cy="1756807"/>
          </a:xfrm>
          <a:prstGeom prst="rect">
            <a:avLst/>
          </a:prstGeom>
        </p:spPr>
        <p:txBody>
          <a:bodyPr vert="horz" lIns="121871" tIns="60935" rIns="121871" bIns="60935" rtlCol="0">
            <a:normAutofit/>
          </a:bodyPr>
          <a:lstStyle>
            <a:lvl1pPr marL="457120" indent="-457120" algn="l" defTabSz="1218987"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buFont typeface="Wingdings" pitchFamily="2" charset="2"/>
              <a:buChar char="Ø"/>
            </a:pPr>
            <a:r>
              <a:rPr lang="zh-CN" altLang="en-US" sz="3299" dirty="0">
                <a:solidFill>
                  <a:prstClr val="white"/>
                </a:solidFill>
                <a:latin typeface="微软雅黑" panose="020B0503020204020204" pitchFamily="34" charset="-122"/>
                <a:ea typeface="微软雅黑" panose="020B0503020204020204" pitchFamily="34" charset="-122"/>
              </a:rPr>
              <a:t>浏览工具：</a:t>
            </a:r>
            <a:endParaRPr lang="en-US" altLang="zh-CN" sz="3299" dirty="0">
              <a:solidFill>
                <a:prstClr val="white"/>
              </a:solidFill>
              <a:latin typeface="微软雅黑" panose="020B0503020204020204" pitchFamily="34" charset="-122"/>
              <a:ea typeface="微软雅黑" panose="020B0503020204020204" pitchFamily="34" charset="-122"/>
            </a:endParaRPr>
          </a:p>
          <a:p>
            <a:pPr lvl="1">
              <a:buFont typeface="Symbol" charset="2"/>
              <a:buChar char="-"/>
            </a:pPr>
            <a:r>
              <a:rPr lang="en-US" altLang="zh-CN" sz="2799" dirty="0" err="1">
                <a:solidFill>
                  <a:prstClr val="white"/>
                </a:solidFill>
                <a:latin typeface="微软雅黑" panose="020B0503020204020204" pitchFamily="34" charset="-122"/>
              </a:rPr>
              <a:t>PlistEdit</a:t>
            </a:r>
            <a:r>
              <a:rPr lang="zh-CN" altLang="en-US" sz="2799" dirty="0">
                <a:solidFill>
                  <a:prstClr val="white"/>
                </a:solidFill>
                <a:latin typeface="微软雅黑" panose="020B0503020204020204" pitchFamily="34" charset="-122"/>
              </a:rPr>
              <a:t> </a:t>
            </a:r>
            <a:r>
              <a:rPr lang="en-US" altLang="zh-CN" sz="2799" dirty="0">
                <a:solidFill>
                  <a:prstClr val="white"/>
                </a:solidFill>
                <a:latin typeface="微软雅黑" panose="020B0503020204020204" pitchFamily="34" charset="-122"/>
              </a:rPr>
              <a:t>Pro</a:t>
            </a:r>
            <a:endParaRPr lang="en-US" altLang="zh-CN" sz="2799" dirty="0">
              <a:solidFill>
                <a:prstClr val="white"/>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5"/>
          <a:srcRect b="47070"/>
          <a:stretch/>
        </p:blipFill>
        <p:spPr>
          <a:xfrm>
            <a:off x="4944139" y="3644974"/>
            <a:ext cx="4853080" cy="2759899"/>
          </a:xfrm>
          <a:prstGeom prst="rect">
            <a:avLst/>
          </a:prstGeom>
        </p:spPr>
      </p:pic>
    </p:spTree>
    <p:extLst>
      <p:ext uri="{BB962C8B-B14F-4D97-AF65-F5344CB8AC3E}">
        <p14:creationId xmlns:p14="http://schemas.microsoft.com/office/powerpoint/2010/main" val="19557046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数据文件结构</a:t>
            </a:r>
          </a:p>
        </p:txBody>
      </p:sp>
      <p:sp>
        <p:nvSpPr>
          <p:cNvPr id="3" name="内容占位符 2"/>
          <p:cNvSpPr>
            <a:spLocks noGrp="1"/>
          </p:cNvSpPr>
          <p:nvPr>
            <p:ph idx="1"/>
          </p:nvPr>
        </p:nvSpPr>
        <p:spPr>
          <a:xfrm>
            <a:off x="613012" y="1600201"/>
            <a:ext cx="4835066" cy="4420487"/>
          </a:xfrm>
        </p:spPr>
        <p:txBody>
          <a:bodyPr>
            <a:normAutofit fontScale="92500" lnSpcReduction="10000"/>
          </a:bodyPr>
          <a:lstStyle/>
          <a:p>
            <a:pPr>
              <a:buFont typeface="Wingdings" pitchFamily="2" charset="2"/>
              <a:buChar char="Ø"/>
            </a:pPr>
            <a:r>
              <a:rPr lang="en-US" altLang="zh-CN" sz="3299" dirty="0">
                <a:latin typeface="+mj-ea"/>
                <a:ea typeface="+mj-ea"/>
              </a:rPr>
              <a:t>SQLite </a:t>
            </a:r>
            <a:r>
              <a:rPr lang="zh-CN" altLang="en-US" sz="3299" dirty="0">
                <a:latin typeface="+mj-ea"/>
                <a:ea typeface="+mj-ea"/>
              </a:rPr>
              <a:t>结构的记录：</a:t>
            </a:r>
            <a:endParaRPr lang="en-US" altLang="zh-CN" sz="3299" dirty="0">
              <a:latin typeface="+mj-ea"/>
              <a:ea typeface="+mj-ea"/>
            </a:endParaRPr>
          </a:p>
          <a:p>
            <a:pPr lvl="1"/>
            <a:r>
              <a:rPr lang="en-US" altLang="zh-CN" sz="2899" dirty="0">
                <a:latin typeface="+mj-ea"/>
                <a:ea typeface="+mj-ea"/>
              </a:rPr>
              <a:t>Address Book</a:t>
            </a:r>
          </a:p>
          <a:p>
            <a:pPr lvl="1"/>
            <a:r>
              <a:rPr lang="en-US" altLang="zh-CN" sz="2899" dirty="0">
                <a:latin typeface="+mj-ea"/>
                <a:ea typeface="+mj-ea"/>
              </a:rPr>
              <a:t>Calendar</a:t>
            </a:r>
          </a:p>
          <a:p>
            <a:pPr lvl="1"/>
            <a:r>
              <a:rPr lang="en-US" altLang="zh-CN" sz="2899" dirty="0">
                <a:latin typeface="+mj-ea"/>
                <a:ea typeface="+mj-ea"/>
              </a:rPr>
              <a:t>Notes</a:t>
            </a:r>
          </a:p>
          <a:p>
            <a:pPr lvl="1"/>
            <a:r>
              <a:rPr lang="en-US" altLang="zh-CN" sz="2899" dirty="0">
                <a:latin typeface="+mj-ea"/>
                <a:ea typeface="+mj-ea"/>
              </a:rPr>
              <a:t>Text Messages</a:t>
            </a:r>
          </a:p>
          <a:p>
            <a:pPr lvl="1"/>
            <a:r>
              <a:rPr lang="en-US" altLang="zh-CN" sz="2899" dirty="0">
                <a:latin typeface="+mj-ea"/>
                <a:ea typeface="+mj-ea"/>
              </a:rPr>
              <a:t>Photos</a:t>
            </a:r>
          </a:p>
          <a:p>
            <a:pPr lvl="1"/>
            <a:r>
              <a:rPr lang="en-US" altLang="zh-CN" sz="2899" dirty="0">
                <a:latin typeface="+mj-ea"/>
                <a:ea typeface="+mj-ea"/>
              </a:rPr>
              <a:t>mails</a:t>
            </a:r>
          </a:p>
          <a:p>
            <a:pPr lvl="1"/>
            <a:r>
              <a:rPr lang="en-US" altLang="zh-CN" sz="2899" b="1" u="sng" dirty="0">
                <a:latin typeface="+mj-ea"/>
                <a:ea typeface="+mj-ea"/>
              </a:rPr>
              <a:t>QQ</a:t>
            </a:r>
          </a:p>
          <a:p>
            <a:pPr lvl="1"/>
            <a:r>
              <a:rPr lang="zh-CN" altLang="en-US" sz="2899" b="1" u="sng" dirty="0">
                <a:latin typeface="+mj-ea"/>
                <a:ea typeface="+mj-ea"/>
              </a:rPr>
              <a:t>微信</a:t>
            </a:r>
            <a:endParaRPr lang="en-US" altLang="zh-CN" sz="2899" b="1" u="sng" dirty="0">
              <a:latin typeface="+mj-ea"/>
              <a:ea typeface="+mj-ea"/>
            </a:endParaRPr>
          </a:p>
          <a:p>
            <a:pPr lvl="1"/>
            <a:r>
              <a:rPr lang="en-US" altLang="zh-CN" sz="2899" b="1" u="sng" dirty="0">
                <a:latin typeface="+mj-ea"/>
                <a:ea typeface="+mj-ea"/>
              </a:rPr>
              <a:t>……</a:t>
            </a:r>
          </a:p>
        </p:txBody>
      </p:sp>
      <p:pic>
        <p:nvPicPr>
          <p:cNvPr id="5" name="Picture 3"/>
          <p:cNvPicPr>
            <a:picLocks noChangeAspect="1" noChangeArrowheads="1"/>
          </p:cNvPicPr>
          <p:nvPr/>
        </p:nvPicPr>
        <p:blipFill>
          <a:blip r:embed="rId2"/>
          <a:srcRect/>
          <a:stretch>
            <a:fillRect/>
          </a:stretch>
        </p:blipFill>
        <p:spPr bwMode="auto">
          <a:xfrm>
            <a:off x="6887906" y="1423713"/>
            <a:ext cx="4645309" cy="904876"/>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6887905" y="2520226"/>
            <a:ext cx="4036089" cy="962025"/>
          </a:xfrm>
          <a:prstGeom prst="rect">
            <a:avLst/>
          </a:prstGeom>
          <a:noFill/>
          <a:ln w="9525">
            <a:noFill/>
            <a:miter lim="800000"/>
            <a:headEnd/>
            <a:tailEnd/>
          </a:ln>
          <a:effectLst/>
        </p:spPr>
      </p:pic>
      <p:pic>
        <p:nvPicPr>
          <p:cNvPr id="7" name="Picture 3"/>
          <p:cNvPicPr>
            <a:picLocks noChangeAspect="1" noChangeArrowheads="1"/>
          </p:cNvPicPr>
          <p:nvPr/>
        </p:nvPicPr>
        <p:blipFill>
          <a:blip r:embed="rId4"/>
          <a:srcRect/>
          <a:stretch>
            <a:fillRect/>
          </a:stretch>
        </p:blipFill>
        <p:spPr bwMode="auto">
          <a:xfrm>
            <a:off x="6887906" y="3673888"/>
            <a:ext cx="4124933" cy="2305050"/>
          </a:xfrm>
          <a:prstGeom prst="rect">
            <a:avLst/>
          </a:prstGeom>
          <a:noFill/>
          <a:ln w="9525">
            <a:noFill/>
            <a:miter lim="800000"/>
            <a:headEnd/>
            <a:tailEnd/>
          </a:ln>
          <a:effectLst/>
        </p:spPr>
      </p:pic>
    </p:spTree>
    <p:extLst>
      <p:ext uri="{BB962C8B-B14F-4D97-AF65-F5344CB8AC3E}">
        <p14:creationId xmlns:p14="http://schemas.microsoft.com/office/powerpoint/2010/main" val="29866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未</a:t>
            </a:r>
            <a:r>
              <a:rPr lang="en-US" altLang="zh-CN" dirty="0">
                <a:latin typeface="+mj-ea"/>
                <a:ea typeface="+mj-ea"/>
              </a:rPr>
              <a:t>root/</a:t>
            </a:r>
            <a:r>
              <a:rPr lang="zh-CN" altLang="en-US" dirty="0">
                <a:latin typeface="+mj-ea"/>
                <a:ea typeface="+mj-ea"/>
              </a:rPr>
              <a:t>无法</a:t>
            </a:r>
            <a:r>
              <a:rPr lang="en-US" altLang="zh-CN" dirty="0">
                <a:latin typeface="+mj-ea"/>
                <a:ea typeface="+mj-ea"/>
              </a:rPr>
              <a:t>root</a:t>
            </a:r>
            <a:endParaRPr lang="zh-CN" altLang="en-US" dirty="0">
              <a:latin typeface="+mj-ea"/>
              <a:ea typeface="+mj-ea"/>
            </a:endParaRPr>
          </a:p>
        </p:txBody>
      </p:sp>
      <p:sp>
        <p:nvSpPr>
          <p:cNvPr id="3" name="内容占位符 2"/>
          <p:cNvSpPr>
            <a:spLocks noGrp="1"/>
          </p:cNvSpPr>
          <p:nvPr>
            <p:ph idx="1"/>
          </p:nvPr>
        </p:nvSpPr>
        <p:spPr>
          <a:xfrm>
            <a:off x="613012" y="1600201"/>
            <a:ext cx="10965976" cy="1684784"/>
          </a:xfrm>
        </p:spPr>
        <p:txBody>
          <a:bodyPr>
            <a:normAutofit/>
          </a:bodyPr>
          <a:lstStyle/>
          <a:p>
            <a:pPr>
              <a:buFont typeface="Wingdings" pitchFamily="2" charset="2"/>
              <a:buChar char="Ø"/>
            </a:pPr>
            <a:r>
              <a:rPr lang="zh-CN" altLang="en-US" sz="3299" dirty="0">
                <a:latin typeface="+mj-ea"/>
                <a:ea typeface="+mj-ea"/>
              </a:rPr>
              <a:t>未</a:t>
            </a:r>
            <a:r>
              <a:rPr lang="en-US" altLang="zh-CN" sz="3299" dirty="0">
                <a:latin typeface="+mj-ea"/>
                <a:ea typeface="+mj-ea"/>
              </a:rPr>
              <a:t>root</a:t>
            </a:r>
            <a:r>
              <a:rPr lang="zh-CN" altLang="en-US" sz="3299" dirty="0">
                <a:latin typeface="+mj-ea"/>
                <a:ea typeface="+mj-ea"/>
              </a:rPr>
              <a:t>的手机获取的限制：</a:t>
            </a:r>
            <a:endParaRPr lang="en-US" altLang="zh-CN" sz="3299" dirty="0">
              <a:latin typeface="+mj-ea"/>
              <a:ea typeface="+mj-ea"/>
            </a:endParaRPr>
          </a:p>
          <a:p>
            <a:pPr>
              <a:buFont typeface="Arial" panose="020B0604020202020204" pitchFamily="34" charset="0"/>
              <a:buChar char="•"/>
            </a:pPr>
            <a:r>
              <a:rPr lang="zh-CN" altLang="en-US" sz="2899" dirty="0">
                <a:latin typeface="+mj-ea"/>
                <a:ea typeface="+mj-ea"/>
              </a:rPr>
              <a:t>无法进行删除数据的恢复</a:t>
            </a:r>
            <a:endParaRPr lang="en-US" altLang="zh-CN" sz="2899" dirty="0">
              <a:latin typeface="+mj-ea"/>
              <a:ea typeface="+mj-ea"/>
            </a:endParaRPr>
          </a:p>
          <a:p>
            <a:pPr>
              <a:buFont typeface="Arial" panose="020B0604020202020204" pitchFamily="34" charset="0"/>
              <a:buChar char="•"/>
            </a:pPr>
            <a:r>
              <a:rPr lang="zh-CN" altLang="en-US" sz="2899" dirty="0">
                <a:latin typeface="+mj-ea"/>
                <a:ea typeface="+mj-ea"/>
              </a:rPr>
              <a:t>无法提取大部分应用程序的记录</a:t>
            </a:r>
            <a:endParaRPr lang="en-US" altLang="zh-CN" sz="2899" dirty="0">
              <a:latin typeface="+mj-ea"/>
              <a:ea typeface="+mj-ea"/>
            </a:endParaRPr>
          </a:p>
        </p:txBody>
      </p:sp>
      <p:sp>
        <p:nvSpPr>
          <p:cNvPr id="6" name="内容占位符 2"/>
          <p:cNvSpPr txBox="1">
            <a:spLocks/>
          </p:cNvSpPr>
          <p:nvPr/>
        </p:nvSpPr>
        <p:spPr>
          <a:xfrm>
            <a:off x="722747" y="3645024"/>
            <a:ext cx="10965976" cy="1684784"/>
          </a:xfrm>
          <a:prstGeom prst="rect">
            <a:avLst/>
          </a:prstGeom>
        </p:spPr>
        <p:txBody>
          <a:bodyPr vert="horz" lIns="108807" tIns="54403" rIns="108807" bIns="54403" rtlCol="0">
            <a:normAutofit/>
          </a:bodyPr>
          <a:lstStyle>
            <a:lvl1pPr marL="342900" indent="-342900" algn="l" defTabSz="914400" rtl="0" eaLnBrk="1" latinLnBrk="0" hangingPunct="1">
              <a:spcBef>
                <a:spcPct val="20000"/>
              </a:spcBef>
              <a:buFont typeface="Wingdings" pitchFamily="2" charset="2"/>
              <a:buChar char="Ø"/>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3299" b="1" dirty="0">
                <a:solidFill>
                  <a:srgbClr val="FFFF00"/>
                </a:solidFill>
                <a:latin typeface="微软雅黑" panose="020B0503020204020204" pitchFamily="34" charset="-122"/>
                <a:ea typeface="微软雅黑" panose="020B0503020204020204" pitchFamily="34" charset="-122"/>
              </a:rPr>
              <a:t>无法</a:t>
            </a:r>
            <a:r>
              <a:rPr lang="en-US" altLang="zh-CN" sz="3299" b="1" dirty="0">
                <a:solidFill>
                  <a:srgbClr val="FFFF00"/>
                </a:solidFill>
                <a:latin typeface="微软雅黑" panose="020B0503020204020204" pitchFamily="34" charset="-122"/>
                <a:ea typeface="微软雅黑" panose="020B0503020204020204" pitchFamily="34" charset="-122"/>
              </a:rPr>
              <a:t>root</a:t>
            </a:r>
            <a:r>
              <a:rPr lang="zh-CN" altLang="en-US" sz="3299" b="1" dirty="0">
                <a:solidFill>
                  <a:srgbClr val="FFFF00"/>
                </a:solidFill>
                <a:latin typeface="微软雅黑" panose="020B0503020204020204" pitchFamily="34" charset="-122"/>
                <a:ea typeface="微软雅黑" panose="020B0503020204020204" pitchFamily="34" charset="-122"/>
              </a:rPr>
              <a:t>的手机：</a:t>
            </a:r>
            <a:endParaRPr lang="en-US" altLang="zh-CN" sz="3299" b="1" dirty="0">
              <a:solidFill>
                <a:srgbClr val="FFFF00"/>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sz="2899" dirty="0">
                <a:solidFill>
                  <a:srgbClr val="FFFF00"/>
                </a:solidFill>
                <a:latin typeface="微软雅黑" panose="020B0503020204020204" pitchFamily="34" charset="-122"/>
                <a:ea typeface="微软雅黑" panose="020B0503020204020204" pitchFamily="34" charset="-122"/>
              </a:rPr>
              <a:t>4.0</a:t>
            </a:r>
            <a:r>
              <a:rPr lang="zh-CN" altLang="en-US" sz="2899" dirty="0">
                <a:solidFill>
                  <a:srgbClr val="FFFF00"/>
                </a:solidFill>
                <a:latin typeface="微软雅黑" panose="020B0503020204020204" pitchFamily="34" charset="-122"/>
                <a:ea typeface="微软雅黑" panose="020B0503020204020204" pitchFamily="34" charset="-122"/>
              </a:rPr>
              <a:t>以上可以备份后解析</a:t>
            </a:r>
            <a:endParaRPr lang="en-US" altLang="zh-CN" sz="2899" dirty="0">
              <a:solidFill>
                <a:srgbClr val="FFFF00"/>
              </a:solidFill>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2899" dirty="0">
                <a:solidFill>
                  <a:srgbClr val="FFFF00"/>
                </a:solidFill>
                <a:latin typeface="微软雅黑" panose="020B0503020204020204" pitchFamily="34" charset="-122"/>
                <a:ea typeface="微软雅黑" panose="020B0503020204020204" pitchFamily="34" charset="-122"/>
              </a:rPr>
              <a:t>其他特殊情况</a:t>
            </a:r>
            <a:endParaRPr lang="en-US" altLang="zh-CN" sz="2899"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42691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6010" y="0"/>
            <a:ext cx="10515600" cy="1325563"/>
          </a:xfrm>
        </p:spPr>
        <p:txBody>
          <a:bodyPr/>
          <a:lstStyle/>
          <a:p>
            <a:r>
              <a:rPr kumimoji="1" lang="zh-CN" altLang="en-US" dirty="0"/>
              <a:t>数据文件结构</a:t>
            </a:r>
          </a:p>
        </p:txBody>
      </p:sp>
      <p:sp>
        <p:nvSpPr>
          <p:cNvPr id="3" name="内容占位符 2"/>
          <p:cNvSpPr>
            <a:spLocks noGrp="1"/>
          </p:cNvSpPr>
          <p:nvPr>
            <p:ph idx="1"/>
          </p:nvPr>
        </p:nvSpPr>
        <p:spPr>
          <a:xfrm>
            <a:off x="1100390" y="1100629"/>
            <a:ext cx="10021683" cy="1382164"/>
          </a:xfrm>
        </p:spPr>
        <p:txBody>
          <a:bodyPr>
            <a:normAutofit/>
          </a:bodyPr>
          <a:lstStyle/>
          <a:p>
            <a:pPr>
              <a:buFont typeface="Wingdings" charset="2"/>
              <a:buChar char="Ø"/>
            </a:pPr>
            <a:r>
              <a:rPr kumimoji="1" lang="zh-CN" altLang="en-US" sz="2400" dirty="0">
                <a:latin typeface="+mj-ea"/>
                <a:ea typeface="+mj-ea"/>
              </a:rPr>
              <a:t>使用</a:t>
            </a:r>
            <a:r>
              <a:rPr kumimoji="1" lang="en-US" altLang="zh-CN" sz="2400" dirty="0">
                <a:latin typeface="+mj-ea"/>
                <a:ea typeface="+mj-ea"/>
              </a:rPr>
              <a:t>SQLite</a:t>
            </a:r>
            <a:r>
              <a:rPr kumimoji="1" lang="zh-CN" altLang="en-US" sz="2400" dirty="0">
                <a:latin typeface="+mj-ea"/>
                <a:ea typeface="+mj-ea"/>
              </a:rPr>
              <a:t>浏览工具进行查看：</a:t>
            </a:r>
            <a:endParaRPr kumimoji="1" lang="en-US" altLang="zh-CN" sz="2400" dirty="0">
              <a:latin typeface="+mj-ea"/>
              <a:ea typeface="+mj-ea"/>
            </a:endParaRPr>
          </a:p>
          <a:p>
            <a:pPr>
              <a:buFont typeface="Arial"/>
              <a:buChar char="•"/>
            </a:pPr>
            <a:r>
              <a:rPr kumimoji="1" lang="en-US" altLang="zh-CN" sz="2400" dirty="0">
                <a:latin typeface="+mj-ea"/>
                <a:ea typeface="+mj-ea"/>
              </a:rPr>
              <a:t>SQLite Database Browser</a:t>
            </a:r>
          </a:p>
          <a:p>
            <a:pPr>
              <a:buFont typeface="Arial"/>
              <a:buChar char="•"/>
            </a:pPr>
            <a:r>
              <a:rPr kumimoji="1" lang="en-US" altLang="zh-CN" sz="2400" dirty="0">
                <a:latin typeface="+mj-ea"/>
                <a:ea typeface="+mj-ea"/>
              </a:rPr>
              <a:t>SQLite</a:t>
            </a:r>
            <a:r>
              <a:rPr kumimoji="1" lang="zh-CN" altLang="en-US" sz="2400" dirty="0">
                <a:latin typeface="+mj-ea"/>
                <a:ea typeface="+mj-ea"/>
              </a:rPr>
              <a:t> </a:t>
            </a:r>
            <a:r>
              <a:rPr kumimoji="1" lang="en-US" altLang="zh-CN" sz="2400" dirty="0">
                <a:latin typeface="+mj-ea"/>
                <a:ea typeface="+mj-ea"/>
              </a:rPr>
              <a:t>Expert Personal</a:t>
            </a:r>
          </a:p>
        </p:txBody>
      </p:sp>
      <p:pic>
        <p:nvPicPr>
          <p:cNvPr id="4" name="图片 3"/>
          <p:cNvPicPr>
            <a:picLocks noChangeAspect="1"/>
          </p:cNvPicPr>
          <p:nvPr/>
        </p:nvPicPr>
        <p:blipFill>
          <a:blip r:embed="rId2"/>
          <a:stretch>
            <a:fillRect/>
          </a:stretch>
        </p:blipFill>
        <p:spPr>
          <a:xfrm>
            <a:off x="1272581" y="2421121"/>
            <a:ext cx="8150280" cy="4113826"/>
          </a:xfrm>
          <a:prstGeom prst="rect">
            <a:avLst/>
          </a:prstGeom>
        </p:spPr>
      </p:pic>
    </p:spTree>
    <p:extLst>
      <p:ext uri="{BB962C8B-B14F-4D97-AF65-F5344CB8AC3E}">
        <p14:creationId xmlns:p14="http://schemas.microsoft.com/office/powerpoint/2010/main" val="35496960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数据文件结构</a:t>
            </a:r>
          </a:p>
        </p:txBody>
      </p:sp>
      <p:sp>
        <p:nvSpPr>
          <p:cNvPr id="3" name="内容占位符 2"/>
          <p:cNvSpPr>
            <a:spLocks noGrp="1"/>
          </p:cNvSpPr>
          <p:nvPr>
            <p:ph idx="1"/>
          </p:nvPr>
        </p:nvSpPr>
        <p:spPr>
          <a:xfrm>
            <a:off x="613012" y="1268760"/>
            <a:ext cx="10965976" cy="5184577"/>
          </a:xfrm>
        </p:spPr>
        <p:txBody>
          <a:bodyPr>
            <a:normAutofit fontScale="92500" lnSpcReduction="20000"/>
          </a:bodyPr>
          <a:lstStyle/>
          <a:p>
            <a:pPr marL="544050" indent="-544050">
              <a:buFont typeface="Wingdings" panose="05000000000000000000" pitchFamily="2" charset="2"/>
              <a:buChar char="Ø"/>
            </a:pPr>
            <a:r>
              <a:rPr lang="en-US" altLang="zh-CN" sz="3299" dirty="0">
                <a:latin typeface="+mj-ea"/>
                <a:ea typeface="+mj-ea"/>
              </a:rPr>
              <a:t>QQ</a:t>
            </a:r>
          </a:p>
          <a:p>
            <a:pPr>
              <a:buFont typeface="Arial" panose="020B0604020202020204" pitchFamily="34" charset="0"/>
              <a:buChar char="•"/>
            </a:pPr>
            <a:r>
              <a:rPr lang="en-US" altLang="zh-CN" sz="2899" dirty="0">
                <a:latin typeface="+mj-ea"/>
                <a:ea typeface="+mj-ea"/>
              </a:rPr>
              <a:t>private/</a:t>
            </a:r>
            <a:r>
              <a:rPr lang="en-US" altLang="zh-CN" sz="2899" dirty="0" err="1">
                <a:latin typeface="+mj-ea"/>
                <a:ea typeface="+mj-ea"/>
              </a:rPr>
              <a:t>var</a:t>
            </a:r>
            <a:r>
              <a:rPr lang="en-US" altLang="zh-CN" sz="2899" dirty="0">
                <a:latin typeface="+mj-ea"/>
                <a:ea typeface="+mj-ea"/>
              </a:rPr>
              <a:t>/mobile/application/</a:t>
            </a:r>
            <a:r>
              <a:rPr lang="en-US" altLang="zh-CN" sz="2899" dirty="0" err="1">
                <a:latin typeface="+mj-ea"/>
                <a:ea typeface="+mj-ea"/>
              </a:rPr>
              <a:t>com.tencent.mqq</a:t>
            </a:r>
            <a:r>
              <a:rPr lang="en-US" altLang="zh-CN" sz="2899" dirty="0">
                <a:latin typeface="+mj-ea"/>
                <a:ea typeface="+mj-ea"/>
              </a:rPr>
              <a:t>/Documents/contents/</a:t>
            </a:r>
            <a:r>
              <a:rPr lang="zh-CN" altLang="en-US" sz="2899" dirty="0">
                <a:latin typeface="+mj-ea"/>
                <a:ea typeface="+mj-ea"/>
              </a:rPr>
              <a:t>（</a:t>
            </a:r>
            <a:r>
              <a:rPr lang="en-US" altLang="zh-CN" sz="2899" dirty="0">
                <a:latin typeface="+mj-ea"/>
                <a:ea typeface="+mj-ea"/>
              </a:rPr>
              <a:t>QQ</a:t>
            </a:r>
            <a:r>
              <a:rPr lang="zh-CN" altLang="en-US" sz="2899" dirty="0">
                <a:latin typeface="+mj-ea"/>
                <a:ea typeface="+mj-ea"/>
              </a:rPr>
              <a:t>号）</a:t>
            </a:r>
            <a:r>
              <a:rPr lang="en-US" altLang="zh-CN" sz="2899" dirty="0">
                <a:latin typeface="+mj-ea"/>
                <a:ea typeface="+mj-ea"/>
              </a:rPr>
              <a:t>/</a:t>
            </a:r>
            <a:r>
              <a:rPr lang="en-US" altLang="zh-CN" sz="2899" dirty="0" err="1">
                <a:latin typeface="+mj-ea"/>
                <a:ea typeface="+mj-ea"/>
              </a:rPr>
              <a:t>QQ.db</a:t>
            </a:r>
            <a:endParaRPr lang="en-US" altLang="zh-CN" sz="2899" dirty="0">
              <a:latin typeface="+mj-ea"/>
              <a:ea typeface="+mj-ea"/>
            </a:endParaRPr>
          </a:p>
          <a:p>
            <a:pPr>
              <a:buFont typeface="Arial" panose="020B0604020202020204" pitchFamily="34" charset="0"/>
              <a:buChar char="•"/>
            </a:pPr>
            <a:endParaRPr lang="en-US" altLang="zh-CN" sz="3299" dirty="0">
              <a:latin typeface="+mj-ea"/>
              <a:ea typeface="+mj-ea"/>
            </a:endParaRPr>
          </a:p>
          <a:p>
            <a:pPr>
              <a:buFont typeface="Arial" panose="020B0604020202020204" pitchFamily="34" charset="0"/>
              <a:buChar char="•"/>
            </a:pPr>
            <a:endParaRPr lang="en-US" altLang="zh-CN" dirty="0">
              <a:latin typeface="+mj-ea"/>
              <a:ea typeface="+mj-ea"/>
            </a:endParaRPr>
          </a:p>
          <a:p>
            <a:pPr>
              <a:buFont typeface="Arial" panose="020B0604020202020204" pitchFamily="34" charset="0"/>
              <a:buChar char="•"/>
            </a:pPr>
            <a:endParaRPr lang="en-US" altLang="zh-CN" dirty="0">
              <a:latin typeface="+mj-ea"/>
              <a:ea typeface="+mj-ea"/>
            </a:endParaRPr>
          </a:p>
          <a:p>
            <a:pPr>
              <a:buFont typeface="Arial" panose="020B0604020202020204" pitchFamily="34" charset="0"/>
              <a:buChar char="•"/>
            </a:pPr>
            <a:endParaRPr lang="en-US" altLang="zh-CN" dirty="0">
              <a:latin typeface="+mj-ea"/>
              <a:ea typeface="+mj-ea"/>
            </a:endParaRPr>
          </a:p>
          <a:p>
            <a:pPr>
              <a:buFont typeface="Arial" panose="020B0604020202020204" pitchFamily="34" charset="0"/>
              <a:buChar char="•"/>
            </a:pPr>
            <a:endParaRPr lang="en-US" altLang="zh-CN" dirty="0">
              <a:latin typeface="+mj-ea"/>
              <a:ea typeface="+mj-ea"/>
            </a:endParaRPr>
          </a:p>
          <a:p>
            <a:pPr>
              <a:buFont typeface="Arial" panose="020B0604020202020204" pitchFamily="34" charset="0"/>
              <a:buChar char="•"/>
            </a:pPr>
            <a:endParaRPr lang="en-US" altLang="zh-CN" dirty="0">
              <a:latin typeface="+mj-ea"/>
              <a:ea typeface="+mj-ea"/>
            </a:endParaRPr>
          </a:p>
          <a:p>
            <a:pPr marL="544050" indent="-544050">
              <a:buFont typeface="Wingdings" panose="05000000000000000000" pitchFamily="2" charset="2"/>
              <a:buChar char="Ø"/>
            </a:pPr>
            <a:r>
              <a:rPr lang="zh-CN" altLang="en-US" sz="3299" dirty="0">
                <a:latin typeface="+mj-ea"/>
                <a:ea typeface="+mj-ea"/>
              </a:rPr>
              <a:t>微信</a:t>
            </a:r>
            <a:endParaRPr lang="en-US" altLang="zh-CN" sz="3299" dirty="0">
              <a:latin typeface="+mj-ea"/>
              <a:ea typeface="+mj-ea"/>
            </a:endParaRPr>
          </a:p>
          <a:p>
            <a:pPr>
              <a:buFont typeface="Arial" panose="020B0604020202020204" pitchFamily="34" charset="0"/>
              <a:buChar char="•"/>
            </a:pPr>
            <a:r>
              <a:rPr lang="en-US" altLang="zh-CN" sz="2899" dirty="0">
                <a:latin typeface="+mj-ea"/>
                <a:ea typeface="+mj-ea"/>
              </a:rPr>
              <a:t>private/</a:t>
            </a:r>
            <a:r>
              <a:rPr lang="en-US" altLang="zh-CN" sz="2899" dirty="0" err="1">
                <a:latin typeface="+mj-ea"/>
                <a:ea typeface="+mj-ea"/>
              </a:rPr>
              <a:t>var</a:t>
            </a:r>
            <a:r>
              <a:rPr lang="en-US" altLang="zh-CN" sz="2899" dirty="0">
                <a:latin typeface="+mj-ea"/>
                <a:ea typeface="+mj-ea"/>
              </a:rPr>
              <a:t>/mobile/application/</a:t>
            </a:r>
            <a:r>
              <a:rPr lang="en-US" altLang="zh-CN" sz="2899" dirty="0" err="1">
                <a:latin typeface="+mj-ea"/>
                <a:ea typeface="+mj-ea"/>
              </a:rPr>
              <a:t>com.tencent.xin</a:t>
            </a:r>
            <a:r>
              <a:rPr lang="en-US" altLang="zh-CN" sz="2899" dirty="0">
                <a:latin typeface="+mj-ea"/>
                <a:ea typeface="+mj-ea"/>
              </a:rPr>
              <a:t>/Documents/</a:t>
            </a:r>
            <a:r>
              <a:rPr lang="zh-CN" altLang="en-US" sz="2899" dirty="0">
                <a:latin typeface="+mj-ea"/>
                <a:ea typeface="+mj-ea"/>
              </a:rPr>
              <a:t>（</a:t>
            </a:r>
            <a:r>
              <a:rPr lang="en-US" altLang="zh-CN" sz="2899" dirty="0">
                <a:latin typeface="+mj-ea"/>
                <a:ea typeface="+mj-ea"/>
              </a:rPr>
              <a:t>id</a:t>
            </a:r>
            <a:r>
              <a:rPr lang="zh-CN" altLang="en-US" sz="2899" dirty="0">
                <a:latin typeface="+mj-ea"/>
                <a:ea typeface="+mj-ea"/>
              </a:rPr>
              <a:t>号）</a:t>
            </a:r>
            <a:r>
              <a:rPr lang="en-US" altLang="zh-CN" sz="2899" dirty="0">
                <a:latin typeface="+mj-ea"/>
                <a:ea typeface="+mj-ea"/>
              </a:rPr>
              <a:t>/DB/</a:t>
            </a:r>
            <a:r>
              <a:rPr lang="en-US" altLang="zh-CN" sz="2899" dirty="0" err="1">
                <a:latin typeface="+mj-ea"/>
                <a:ea typeface="+mj-ea"/>
              </a:rPr>
              <a:t>MM.sqlite</a:t>
            </a:r>
            <a:endParaRPr lang="zh-CN" altLang="en-US" sz="2899" dirty="0">
              <a:latin typeface="+mj-ea"/>
              <a:ea typeface="+mj-ea"/>
            </a:endParaRPr>
          </a:p>
          <a:p>
            <a:pPr>
              <a:buFont typeface="Arial" panose="020B0604020202020204" pitchFamily="34" charset="0"/>
              <a:buChar char="•"/>
            </a:pPr>
            <a:endParaRPr lang="zh-CN" altLang="en-US" dirty="0">
              <a:latin typeface="+mj-ea"/>
              <a:ea typeface="+mj-ea"/>
            </a:endParaRPr>
          </a:p>
        </p:txBody>
      </p:sp>
      <p:pic>
        <p:nvPicPr>
          <p:cNvPr id="5" name="图片 4"/>
          <p:cNvPicPr>
            <a:picLocks noChangeAspect="1"/>
          </p:cNvPicPr>
          <p:nvPr/>
        </p:nvPicPr>
        <p:blipFill>
          <a:blip r:embed="rId2"/>
          <a:stretch>
            <a:fillRect/>
          </a:stretch>
        </p:blipFill>
        <p:spPr>
          <a:xfrm>
            <a:off x="1200590" y="2349130"/>
            <a:ext cx="9595096" cy="2807862"/>
          </a:xfrm>
          <a:prstGeom prst="rect">
            <a:avLst/>
          </a:prstGeom>
        </p:spPr>
      </p:pic>
    </p:spTree>
    <p:extLst>
      <p:ext uri="{BB962C8B-B14F-4D97-AF65-F5344CB8AC3E}">
        <p14:creationId xmlns:p14="http://schemas.microsoft.com/office/powerpoint/2010/main" val="3782425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j-ea"/>
              </a:rPr>
              <a:t>位置</a:t>
            </a:r>
            <a:r>
              <a:rPr kumimoji="1" lang="zh-CN" altLang="en-US" dirty="0"/>
              <a:t>信息数据</a:t>
            </a:r>
          </a:p>
        </p:txBody>
      </p:sp>
      <p:sp>
        <p:nvSpPr>
          <p:cNvPr id="3" name="内容占位符 2"/>
          <p:cNvSpPr>
            <a:spLocks noGrp="1"/>
          </p:cNvSpPr>
          <p:nvPr>
            <p:ph idx="1"/>
          </p:nvPr>
        </p:nvSpPr>
        <p:spPr>
          <a:xfrm>
            <a:off x="696650" y="1197268"/>
            <a:ext cx="4235626" cy="3556993"/>
          </a:xfrm>
        </p:spPr>
        <p:txBody>
          <a:bodyPr>
            <a:normAutofit/>
          </a:bodyPr>
          <a:lstStyle/>
          <a:p>
            <a:r>
              <a:rPr kumimoji="1" lang="zh-CN" altLang="en-US" sz="3599" dirty="0"/>
              <a:t>定位服务</a:t>
            </a:r>
          </a:p>
        </p:txBody>
      </p:sp>
      <p:pic>
        <p:nvPicPr>
          <p:cNvPr id="5" name="图片 4"/>
          <p:cNvPicPr>
            <a:picLocks noChangeAspect="1"/>
          </p:cNvPicPr>
          <p:nvPr/>
        </p:nvPicPr>
        <p:blipFill>
          <a:blip r:embed="rId3"/>
          <a:stretch>
            <a:fillRect/>
          </a:stretch>
        </p:blipFill>
        <p:spPr>
          <a:xfrm>
            <a:off x="7463836" y="2061165"/>
            <a:ext cx="2663679" cy="3726317"/>
          </a:xfrm>
          <a:prstGeom prst="rect">
            <a:avLst/>
          </a:prstGeom>
        </p:spPr>
      </p:pic>
      <p:grpSp>
        <p:nvGrpSpPr>
          <p:cNvPr id="9" name="组 8"/>
          <p:cNvGrpSpPr/>
          <p:nvPr/>
        </p:nvGrpSpPr>
        <p:grpSpPr>
          <a:xfrm>
            <a:off x="768641" y="2061165"/>
            <a:ext cx="6551212" cy="3743549"/>
            <a:chOff x="909042" y="2925737"/>
            <a:chExt cx="4320481" cy="2376265"/>
          </a:xfrm>
        </p:grpSpPr>
        <p:pic>
          <p:nvPicPr>
            <p:cNvPr id="7" name="图片 6"/>
            <p:cNvPicPr>
              <a:picLocks noChangeAspect="1"/>
            </p:cNvPicPr>
            <p:nvPr/>
          </p:nvPicPr>
          <p:blipFill>
            <a:blip r:embed="rId4"/>
            <a:stretch>
              <a:fillRect/>
            </a:stretch>
          </p:blipFill>
          <p:spPr>
            <a:xfrm>
              <a:off x="909042" y="2925738"/>
              <a:ext cx="2332259" cy="2376264"/>
            </a:xfrm>
            <a:prstGeom prst="rect">
              <a:avLst/>
            </a:prstGeom>
          </p:spPr>
        </p:pic>
        <p:pic>
          <p:nvPicPr>
            <p:cNvPr id="8" name="图片 7"/>
            <p:cNvPicPr>
              <a:picLocks noChangeAspect="1"/>
            </p:cNvPicPr>
            <p:nvPr/>
          </p:nvPicPr>
          <p:blipFill>
            <a:blip r:embed="rId5"/>
            <a:stretch>
              <a:fillRect/>
            </a:stretch>
          </p:blipFill>
          <p:spPr>
            <a:xfrm>
              <a:off x="3213299" y="2925737"/>
              <a:ext cx="2016224" cy="2370725"/>
            </a:xfrm>
            <a:prstGeom prst="rect">
              <a:avLst/>
            </a:prstGeom>
          </p:spPr>
        </p:pic>
      </p:grpSp>
    </p:spTree>
    <p:extLst>
      <p:ext uri="{BB962C8B-B14F-4D97-AF65-F5344CB8AC3E}">
        <p14:creationId xmlns:p14="http://schemas.microsoft.com/office/powerpoint/2010/main" val="960089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j-ea"/>
              </a:rPr>
              <a:t>位置</a:t>
            </a:r>
            <a:r>
              <a:rPr kumimoji="1" lang="zh-CN" altLang="en-US" dirty="0"/>
              <a:t>信息数据</a:t>
            </a:r>
          </a:p>
        </p:txBody>
      </p:sp>
      <p:sp>
        <p:nvSpPr>
          <p:cNvPr id="3" name="内容占位符 2"/>
          <p:cNvSpPr>
            <a:spLocks noGrp="1"/>
          </p:cNvSpPr>
          <p:nvPr>
            <p:ph idx="1"/>
          </p:nvPr>
        </p:nvSpPr>
        <p:spPr>
          <a:xfrm>
            <a:off x="696650" y="1197268"/>
            <a:ext cx="4235626" cy="3556993"/>
          </a:xfrm>
        </p:spPr>
        <p:txBody>
          <a:bodyPr>
            <a:normAutofit/>
          </a:bodyPr>
          <a:lstStyle/>
          <a:p>
            <a:r>
              <a:rPr kumimoji="1" lang="zh-CN" altLang="en-US" sz="3599" dirty="0"/>
              <a:t>常去地点</a:t>
            </a:r>
          </a:p>
        </p:txBody>
      </p:sp>
      <p:pic>
        <p:nvPicPr>
          <p:cNvPr id="6" name="图片 5"/>
          <p:cNvPicPr>
            <a:picLocks noChangeAspect="1"/>
          </p:cNvPicPr>
          <p:nvPr/>
        </p:nvPicPr>
        <p:blipFill>
          <a:blip r:embed="rId2"/>
          <a:stretch>
            <a:fillRect/>
          </a:stretch>
        </p:blipFill>
        <p:spPr>
          <a:xfrm>
            <a:off x="624659" y="2061165"/>
            <a:ext cx="3213693" cy="2447705"/>
          </a:xfrm>
          <a:prstGeom prst="rect">
            <a:avLst/>
          </a:prstGeom>
        </p:spPr>
      </p:pic>
      <p:pic>
        <p:nvPicPr>
          <p:cNvPr id="10" name="图片 9"/>
          <p:cNvPicPr>
            <a:picLocks noChangeAspect="1"/>
          </p:cNvPicPr>
          <p:nvPr/>
        </p:nvPicPr>
        <p:blipFill>
          <a:blip r:embed="rId3"/>
          <a:stretch>
            <a:fillRect/>
          </a:stretch>
        </p:blipFill>
        <p:spPr>
          <a:xfrm>
            <a:off x="3936260" y="2061165"/>
            <a:ext cx="3157185" cy="2447705"/>
          </a:xfrm>
          <a:prstGeom prst="rect">
            <a:avLst/>
          </a:prstGeom>
        </p:spPr>
      </p:pic>
      <p:pic>
        <p:nvPicPr>
          <p:cNvPr id="11" name="图片 10"/>
          <p:cNvPicPr>
            <a:picLocks noChangeAspect="1"/>
          </p:cNvPicPr>
          <p:nvPr/>
        </p:nvPicPr>
        <p:blipFill>
          <a:blip r:embed="rId4"/>
          <a:stretch>
            <a:fillRect/>
          </a:stretch>
        </p:blipFill>
        <p:spPr>
          <a:xfrm>
            <a:off x="7175870" y="2061165"/>
            <a:ext cx="4103506" cy="2447705"/>
          </a:xfrm>
          <a:prstGeom prst="rect">
            <a:avLst/>
          </a:prstGeom>
        </p:spPr>
      </p:pic>
    </p:spTree>
    <p:extLst>
      <p:ext uri="{BB962C8B-B14F-4D97-AF65-F5344CB8AC3E}">
        <p14:creationId xmlns:p14="http://schemas.microsoft.com/office/powerpoint/2010/main" val="63766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righ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j-ea"/>
              </a:rPr>
              <a:t>位置</a:t>
            </a:r>
            <a:r>
              <a:rPr kumimoji="1" lang="zh-CN" altLang="en-US" dirty="0"/>
              <a:t>信息数据</a:t>
            </a:r>
          </a:p>
        </p:txBody>
      </p:sp>
      <p:sp>
        <p:nvSpPr>
          <p:cNvPr id="3" name="内容占位符 2"/>
          <p:cNvSpPr>
            <a:spLocks noGrp="1"/>
          </p:cNvSpPr>
          <p:nvPr>
            <p:ph idx="1"/>
          </p:nvPr>
        </p:nvSpPr>
        <p:spPr>
          <a:xfrm>
            <a:off x="696650" y="1197268"/>
            <a:ext cx="4235626" cy="3556993"/>
          </a:xfrm>
        </p:spPr>
        <p:txBody>
          <a:bodyPr>
            <a:normAutofit/>
          </a:bodyPr>
          <a:lstStyle/>
          <a:p>
            <a:r>
              <a:rPr kumimoji="1" lang="zh-CN" altLang="en-US" sz="3599" dirty="0"/>
              <a:t>常去地点</a:t>
            </a:r>
          </a:p>
        </p:txBody>
      </p:sp>
      <p:pic>
        <p:nvPicPr>
          <p:cNvPr id="4" name="图片 3"/>
          <p:cNvPicPr>
            <a:picLocks noChangeAspect="1"/>
          </p:cNvPicPr>
          <p:nvPr/>
        </p:nvPicPr>
        <p:blipFill>
          <a:blip r:embed="rId2"/>
          <a:stretch>
            <a:fillRect/>
          </a:stretch>
        </p:blipFill>
        <p:spPr>
          <a:xfrm>
            <a:off x="552667" y="1917182"/>
            <a:ext cx="3743549" cy="3527575"/>
          </a:xfrm>
          <a:prstGeom prst="rect">
            <a:avLst/>
          </a:prstGeom>
        </p:spPr>
      </p:pic>
      <p:pic>
        <p:nvPicPr>
          <p:cNvPr id="5" name="图片 4"/>
          <p:cNvPicPr>
            <a:picLocks noChangeAspect="1"/>
          </p:cNvPicPr>
          <p:nvPr/>
        </p:nvPicPr>
        <p:blipFill>
          <a:blip r:embed="rId3"/>
          <a:stretch>
            <a:fillRect/>
          </a:stretch>
        </p:blipFill>
        <p:spPr>
          <a:xfrm>
            <a:off x="4368208" y="1917182"/>
            <a:ext cx="3383593" cy="4607445"/>
          </a:xfrm>
          <a:prstGeom prst="rect">
            <a:avLst/>
          </a:prstGeom>
        </p:spPr>
      </p:pic>
      <p:pic>
        <p:nvPicPr>
          <p:cNvPr id="7" name="图片 6"/>
          <p:cNvPicPr>
            <a:picLocks noChangeAspect="1"/>
          </p:cNvPicPr>
          <p:nvPr/>
        </p:nvPicPr>
        <p:blipFill>
          <a:blip r:embed="rId4"/>
          <a:stretch>
            <a:fillRect/>
          </a:stretch>
        </p:blipFill>
        <p:spPr>
          <a:xfrm>
            <a:off x="7823792" y="1136000"/>
            <a:ext cx="3671558" cy="5388628"/>
          </a:xfrm>
          <a:prstGeom prst="rect">
            <a:avLst/>
          </a:prstGeom>
        </p:spPr>
      </p:pic>
    </p:spTree>
    <p:extLst>
      <p:ext uri="{BB962C8B-B14F-4D97-AF65-F5344CB8AC3E}">
        <p14:creationId xmlns:p14="http://schemas.microsoft.com/office/powerpoint/2010/main" val="27863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righ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ppt_x</p:attrName>
                                        </p:attrNameLst>
                                      </p:cBhvr>
                                      <p:tavLst>
                                        <p:tav tm="0">
                                          <p:val>
                                            <p:strVal val="#ppt_x-#ppt_w*1.125000"/>
                                          </p:val>
                                        </p:tav>
                                        <p:tav tm="100000">
                                          <p:val>
                                            <p:strVal val="#ppt_x"/>
                                          </p:val>
                                        </p:tav>
                                      </p:tavLst>
                                    </p:anim>
                                    <p:animEffect transition="in" filter="wipe(righ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位置信息数据</a:t>
            </a:r>
          </a:p>
        </p:txBody>
      </p:sp>
      <p:sp>
        <p:nvSpPr>
          <p:cNvPr id="3" name="内容占位符 2"/>
          <p:cNvSpPr>
            <a:spLocks noGrp="1"/>
          </p:cNvSpPr>
          <p:nvPr>
            <p:ph idx="1"/>
          </p:nvPr>
        </p:nvSpPr>
        <p:spPr>
          <a:xfrm>
            <a:off x="613012" y="1600201"/>
            <a:ext cx="4235626" cy="892911"/>
          </a:xfrm>
        </p:spPr>
        <p:txBody>
          <a:bodyPr>
            <a:normAutofit/>
          </a:bodyPr>
          <a:lstStyle/>
          <a:p>
            <a:r>
              <a:rPr kumimoji="1" lang="zh-CN" altLang="en-US" sz="3599" dirty="0"/>
              <a:t>第三方</a:t>
            </a:r>
            <a:r>
              <a:rPr kumimoji="1" lang="en-US" altLang="zh-CN" sz="3599" dirty="0"/>
              <a:t>APP</a:t>
            </a:r>
            <a:r>
              <a:rPr kumimoji="1" lang="zh-CN" altLang="en-US" sz="3599" dirty="0"/>
              <a:t>记录</a:t>
            </a:r>
          </a:p>
        </p:txBody>
      </p:sp>
      <p:pic>
        <p:nvPicPr>
          <p:cNvPr id="4" name="图片 3"/>
          <p:cNvPicPr>
            <a:picLocks noChangeAspect="1"/>
          </p:cNvPicPr>
          <p:nvPr/>
        </p:nvPicPr>
        <p:blipFill>
          <a:blip r:embed="rId2"/>
          <a:stretch>
            <a:fillRect/>
          </a:stretch>
        </p:blipFill>
        <p:spPr>
          <a:xfrm>
            <a:off x="696651" y="2493113"/>
            <a:ext cx="3793984" cy="3815541"/>
          </a:xfrm>
          <a:prstGeom prst="rect">
            <a:avLst/>
          </a:prstGeom>
        </p:spPr>
      </p:pic>
      <p:pic>
        <p:nvPicPr>
          <p:cNvPr id="5" name="图片 4"/>
          <p:cNvPicPr>
            <a:picLocks noChangeAspect="1"/>
          </p:cNvPicPr>
          <p:nvPr/>
        </p:nvPicPr>
        <p:blipFill>
          <a:blip r:embed="rId3"/>
          <a:stretch>
            <a:fillRect/>
          </a:stretch>
        </p:blipFill>
        <p:spPr>
          <a:xfrm>
            <a:off x="4584182" y="981295"/>
            <a:ext cx="3455584" cy="5337066"/>
          </a:xfrm>
          <a:prstGeom prst="rect">
            <a:avLst/>
          </a:prstGeom>
        </p:spPr>
      </p:pic>
      <p:pic>
        <p:nvPicPr>
          <p:cNvPr id="9" name="图片 8"/>
          <p:cNvPicPr>
            <a:picLocks noChangeAspect="1"/>
          </p:cNvPicPr>
          <p:nvPr/>
        </p:nvPicPr>
        <p:blipFill>
          <a:blip r:embed="rId4"/>
          <a:stretch>
            <a:fillRect/>
          </a:stretch>
        </p:blipFill>
        <p:spPr>
          <a:xfrm>
            <a:off x="8111757" y="981295"/>
            <a:ext cx="3959524" cy="5327359"/>
          </a:xfrm>
          <a:prstGeom prst="rect">
            <a:avLst/>
          </a:prstGeom>
        </p:spPr>
      </p:pic>
    </p:spTree>
    <p:extLst>
      <p:ext uri="{BB962C8B-B14F-4D97-AF65-F5344CB8AC3E}">
        <p14:creationId xmlns:p14="http://schemas.microsoft.com/office/powerpoint/2010/main" val="35209891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702" y="174531"/>
            <a:ext cx="10515600" cy="1325563"/>
          </a:xfrm>
        </p:spPr>
        <p:txBody>
          <a:bodyPr/>
          <a:lstStyle/>
          <a:p>
            <a:r>
              <a:rPr kumimoji="1" lang="zh-CN" altLang="en-US" dirty="0"/>
              <a:t>位置信息数据</a:t>
            </a:r>
          </a:p>
        </p:txBody>
      </p:sp>
      <p:sp>
        <p:nvSpPr>
          <p:cNvPr id="3" name="内容占位符 2"/>
          <p:cNvSpPr>
            <a:spLocks noGrp="1"/>
          </p:cNvSpPr>
          <p:nvPr>
            <p:ph idx="1"/>
          </p:nvPr>
        </p:nvSpPr>
        <p:spPr>
          <a:xfrm>
            <a:off x="336693" y="1600201"/>
            <a:ext cx="4235626" cy="1396851"/>
          </a:xfrm>
        </p:spPr>
        <p:txBody>
          <a:bodyPr>
            <a:normAutofit fontScale="62500" lnSpcReduction="20000"/>
          </a:bodyPr>
          <a:lstStyle/>
          <a:p>
            <a:pPr>
              <a:lnSpc>
                <a:spcPct val="120000"/>
              </a:lnSpc>
            </a:pPr>
            <a:r>
              <a:rPr kumimoji="1" lang="zh-CN" altLang="en-US" sz="6499" dirty="0"/>
              <a:t>地图记录</a:t>
            </a:r>
            <a:endParaRPr kumimoji="1" lang="en-US" altLang="zh-CN" sz="6499" dirty="0"/>
          </a:p>
          <a:p>
            <a:pPr marL="0" indent="0">
              <a:lnSpc>
                <a:spcPct val="120000"/>
              </a:lnSpc>
              <a:buNone/>
            </a:pPr>
            <a:r>
              <a:rPr lang="en-US" altLang="zh-CN" sz="4199" dirty="0"/>
              <a:t>/Documents/</a:t>
            </a:r>
            <a:r>
              <a:rPr lang="en-US" altLang="zh-CN" sz="4199" dirty="0" err="1"/>
              <a:t>his_record.sdb</a:t>
            </a:r>
            <a:r>
              <a:rPr lang="zh-CN" altLang="zh-CN" sz="4199" dirty="0"/>
              <a:t> </a:t>
            </a:r>
            <a:endParaRPr kumimoji="1" lang="zh-CN" altLang="en-US" sz="4199" dirty="0"/>
          </a:p>
        </p:txBody>
      </p:sp>
      <p:pic>
        <p:nvPicPr>
          <p:cNvPr id="6" name="图片 5"/>
          <p:cNvPicPr>
            <a:picLocks noChangeAspect="1"/>
          </p:cNvPicPr>
          <p:nvPr/>
        </p:nvPicPr>
        <p:blipFill>
          <a:blip r:embed="rId2"/>
          <a:stretch>
            <a:fillRect/>
          </a:stretch>
        </p:blipFill>
        <p:spPr>
          <a:xfrm>
            <a:off x="4296217" y="909304"/>
            <a:ext cx="7891992" cy="5543333"/>
          </a:xfrm>
          <a:prstGeom prst="rect">
            <a:avLst/>
          </a:prstGeom>
        </p:spPr>
      </p:pic>
      <p:pic>
        <p:nvPicPr>
          <p:cNvPr id="7" name="图片 6"/>
          <p:cNvPicPr>
            <a:picLocks noChangeAspect="1"/>
          </p:cNvPicPr>
          <p:nvPr/>
        </p:nvPicPr>
        <p:blipFill>
          <a:blip r:embed="rId3"/>
          <a:stretch>
            <a:fillRect/>
          </a:stretch>
        </p:blipFill>
        <p:spPr>
          <a:xfrm>
            <a:off x="264702" y="3860948"/>
            <a:ext cx="3858995" cy="2447705"/>
          </a:xfrm>
          <a:prstGeom prst="rect">
            <a:avLst/>
          </a:prstGeom>
        </p:spPr>
      </p:pic>
      <p:pic>
        <p:nvPicPr>
          <p:cNvPr id="8" name="图片 7"/>
          <p:cNvPicPr>
            <a:picLocks noChangeAspect="1"/>
          </p:cNvPicPr>
          <p:nvPr/>
        </p:nvPicPr>
        <p:blipFill>
          <a:blip r:embed="rId4"/>
          <a:stretch>
            <a:fillRect/>
          </a:stretch>
        </p:blipFill>
        <p:spPr>
          <a:xfrm>
            <a:off x="4080242" y="981295"/>
            <a:ext cx="8107966" cy="5183376"/>
          </a:xfrm>
          <a:prstGeom prst="rect">
            <a:avLst/>
          </a:prstGeom>
        </p:spPr>
      </p:pic>
    </p:spTree>
    <p:extLst>
      <p:ext uri="{BB962C8B-B14F-4D97-AF65-F5344CB8AC3E}">
        <p14:creationId xmlns:p14="http://schemas.microsoft.com/office/powerpoint/2010/main" val="228151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主要内容</a:t>
            </a:r>
          </a:p>
        </p:txBody>
      </p:sp>
      <p:sp>
        <p:nvSpPr>
          <p:cNvPr id="5" name="内容占位符 4"/>
          <p:cNvSpPr>
            <a:spLocks noGrp="1"/>
          </p:cNvSpPr>
          <p:nvPr>
            <p:ph sz="half" idx="1"/>
          </p:nvPr>
        </p:nvSpPr>
        <p:spPr>
          <a:xfrm>
            <a:off x="2279576" y="1556793"/>
            <a:ext cx="6768752" cy="4525963"/>
          </a:xfrm>
        </p:spPr>
        <p:txBody>
          <a:bodyPr>
            <a:normAutofit/>
          </a:bodyPr>
          <a:lstStyle/>
          <a:p>
            <a:r>
              <a:rPr lang="en-US" altLang="zh-CN" dirty="0"/>
              <a:t>Android</a:t>
            </a:r>
            <a:r>
              <a:rPr lang="zh-CN" altLang="en-US" dirty="0"/>
              <a:t>设备取证</a:t>
            </a:r>
            <a:endParaRPr lang="en-US" altLang="zh-CN" dirty="0"/>
          </a:p>
          <a:p>
            <a:endParaRPr lang="en-US" altLang="zh-CN" dirty="0"/>
          </a:p>
          <a:p>
            <a:r>
              <a:rPr lang="en-US" altLang="zh-CN" dirty="0" err="1"/>
              <a:t>iOS</a:t>
            </a:r>
            <a:r>
              <a:rPr lang="zh-CN" altLang="en-US" dirty="0"/>
              <a:t>设备取证</a:t>
            </a:r>
            <a:endParaRPr lang="en-US" altLang="zh-CN" dirty="0"/>
          </a:p>
          <a:p>
            <a:endParaRPr lang="en-US" altLang="zh-CN" dirty="0"/>
          </a:p>
          <a:p>
            <a:endParaRPr lang="en-US" altLang="zh-CN" dirty="0"/>
          </a:p>
          <a:p>
            <a:pPr marL="0" indent="0">
              <a:buNone/>
            </a:pPr>
            <a:endParaRPr lang="en-US" altLang="zh-CN" dirty="0"/>
          </a:p>
        </p:txBody>
      </p:sp>
      <p:sp>
        <p:nvSpPr>
          <p:cNvPr id="3" name="灯片编号占位符 2"/>
          <p:cNvSpPr>
            <a:spLocks noGrp="1"/>
          </p:cNvSpPr>
          <p:nvPr>
            <p:ph type="sldNum" sz="quarter" idx="12"/>
          </p:nvPr>
        </p:nvSpPr>
        <p:spPr/>
        <p:txBody>
          <a:bodyPr/>
          <a:lstStyle/>
          <a:p>
            <a:fld id="{DAC82B32-A731-4ED7-9ECB-764FFA6DF01C}" type="slidenum">
              <a:rPr lang="zh-CN" altLang="en-US" smtClean="0"/>
              <a:pPr/>
              <a:t>117</a:t>
            </a:fld>
            <a:endParaRPr lang="zh-CN" altLang="en-US"/>
          </a:p>
        </p:txBody>
      </p:sp>
    </p:spTree>
    <p:extLst>
      <p:ext uri="{BB962C8B-B14F-4D97-AF65-F5344CB8AC3E}">
        <p14:creationId xmlns:p14="http://schemas.microsoft.com/office/powerpoint/2010/main" val="3842849193"/>
      </p:ext>
    </p:extLst>
  </p:cSld>
  <p:clrMapOvr>
    <a:masterClrMapping/>
  </p:clrMapOvr>
  <p:transition spd="slow">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工具箱</a:t>
            </a:r>
          </a:p>
        </p:txBody>
      </p:sp>
      <p:pic>
        <p:nvPicPr>
          <p:cNvPr id="5" name="内容占位符 4"/>
          <p:cNvPicPr>
            <a:picLocks noGrp="1" noChangeAspect="1"/>
          </p:cNvPicPr>
          <p:nvPr>
            <p:ph sz="half" idx="2"/>
          </p:nvPr>
        </p:nvPicPr>
        <p:blipFill>
          <a:blip r:embed="rId2"/>
          <a:stretch>
            <a:fillRect/>
          </a:stretch>
        </p:blipFill>
        <p:spPr>
          <a:xfrm>
            <a:off x="2639616" y="1556792"/>
            <a:ext cx="6408712" cy="4566022"/>
          </a:xfrm>
          <a:prstGeom prst="rect">
            <a:avLst/>
          </a:prstGeom>
        </p:spPr>
      </p:pic>
    </p:spTree>
    <p:extLst>
      <p:ext uri="{BB962C8B-B14F-4D97-AF65-F5344CB8AC3E}">
        <p14:creationId xmlns:p14="http://schemas.microsoft.com/office/powerpoint/2010/main" val="107820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iPhone</a:t>
            </a:r>
            <a:r>
              <a:rPr lang="zh-CN" altLang="en-US" dirty="0"/>
              <a:t>截屏工具</a:t>
            </a:r>
          </a:p>
        </p:txBody>
      </p:sp>
      <p:sp>
        <p:nvSpPr>
          <p:cNvPr id="3" name="内容占位符 2"/>
          <p:cNvSpPr>
            <a:spLocks noGrp="1"/>
          </p:cNvSpPr>
          <p:nvPr>
            <p:ph sz="half" idx="1"/>
          </p:nvPr>
        </p:nvSpPr>
        <p:spPr/>
        <p:txBody>
          <a:bodyPr/>
          <a:lstStyle/>
          <a:p>
            <a:r>
              <a:rPr lang="zh-CN" altLang="en-US" dirty="0"/>
              <a:t>需下载</a:t>
            </a:r>
            <a:r>
              <a:rPr lang="en-US" altLang="zh-CN" dirty="0"/>
              <a:t>window</a:t>
            </a:r>
            <a:r>
              <a:rPr lang="zh-CN" altLang="en-US" dirty="0"/>
              <a:t>版</a:t>
            </a:r>
            <a:r>
              <a:rPr lang="en-US" altLang="zh-CN" dirty="0"/>
              <a:t>bonjour</a:t>
            </a:r>
          </a:p>
          <a:p>
            <a:r>
              <a:rPr lang="en-US" altLang="zh-CN" dirty="0"/>
              <a:t>http://dl2.itools.hk/airplayer/Bonjour64.msi</a:t>
            </a:r>
            <a:endParaRPr lang="zh-CN" altLang="en-US" dirty="0"/>
          </a:p>
        </p:txBody>
      </p:sp>
      <p:pic>
        <p:nvPicPr>
          <p:cNvPr id="5" name="内容占位符 4"/>
          <p:cNvPicPr>
            <a:picLocks noGrp="1" noChangeAspect="1"/>
          </p:cNvPicPr>
          <p:nvPr>
            <p:ph sz="half" idx="2"/>
          </p:nvPr>
        </p:nvPicPr>
        <p:blipFill>
          <a:blip r:embed="rId2"/>
          <a:stretch>
            <a:fillRect/>
          </a:stretch>
        </p:blipFill>
        <p:spPr>
          <a:xfrm>
            <a:off x="5879976" y="1412776"/>
            <a:ext cx="6040567" cy="3888432"/>
          </a:xfrm>
          <a:prstGeom prst="rect">
            <a:avLst/>
          </a:prstGeom>
        </p:spPr>
      </p:pic>
    </p:spTree>
    <p:extLst>
      <p:ext uri="{BB962C8B-B14F-4D97-AF65-F5344CB8AC3E}">
        <p14:creationId xmlns:p14="http://schemas.microsoft.com/office/powerpoint/2010/main" val="3074990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mj-ea"/>
                <a:ea typeface="+mj-ea"/>
              </a:rPr>
              <a:t>Android</a:t>
            </a:r>
            <a:r>
              <a:rPr kumimoji="1" lang="zh-CN" altLang="en-US" dirty="0">
                <a:latin typeface="+mj-ea"/>
                <a:ea typeface="+mj-ea"/>
              </a:rPr>
              <a:t>运行模式</a:t>
            </a:r>
          </a:p>
        </p:txBody>
      </p:sp>
      <p:sp>
        <p:nvSpPr>
          <p:cNvPr id="3" name="内容占位符 2"/>
          <p:cNvSpPr>
            <a:spLocks noGrp="1"/>
          </p:cNvSpPr>
          <p:nvPr>
            <p:ph idx="1"/>
          </p:nvPr>
        </p:nvSpPr>
        <p:spPr>
          <a:xfrm>
            <a:off x="613012" y="1600201"/>
            <a:ext cx="8938572" cy="3556993"/>
          </a:xfrm>
        </p:spPr>
        <p:txBody>
          <a:bodyPr>
            <a:normAutofit/>
          </a:bodyPr>
          <a:lstStyle/>
          <a:p>
            <a:pPr>
              <a:buFont typeface="Wingdings" charset="2"/>
              <a:buChar char="Ø"/>
            </a:pPr>
            <a:r>
              <a:rPr lang="zh-CN" altLang="zh-CN" sz="3299" dirty="0">
                <a:latin typeface="+mj-ea"/>
                <a:ea typeface="+mj-ea"/>
              </a:rPr>
              <a:t>一般启动模式（</a:t>
            </a:r>
            <a:r>
              <a:rPr lang="en-US" altLang="zh-CN" sz="3299" dirty="0">
                <a:latin typeface="+mj-ea"/>
                <a:ea typeface="+mj-ea"/>
              </a:rPr>
              <a:t>normal mode</a:t>
            </a:r>
            <a:r>
              <a:rPr lang="zh-CN" altLang="zh-CN" sz="3299" dirty="0">
                <a:latin typeface="+mj-ea"/>
                <a:ea typeface="+mj-ea"/>
              </a:rPr>
              <a:t>）</a:t>
            </a:r>
            <a:endParaRPr lang="en-US" altLang="zh-CN" sz="3299" dirty="0">
              <a:latin typeface="+mj-ea"/>
              <a:ea typeface="+mj-ea"/>
            </a:endParaRPr>
          </a:p>
          <a:p>
            <a:pPr>
              <a:buFont typeface="Wingdings" charset="2"/>
              <a:buChar char="Ø"/>
            </a:pPr>
            <a:r>
              <a:rPr lang="zh-CN" altLang="zh-CN" sz="3299" dirty="0">
                <a:latin typeface="+mj-ea"/>
                <a:ea typeface="+mj-ea"/>
              </a:rPr>
              <a:t>安全模式（</a:t>
            </a:r>
            <a:r>
              <a:rPr lang="en-US" altLang="zh-CN" sz="3299" dirty="0">
                <a:latin typeface="+mj-ea"/>
                <a:ea typeface="+mj-ea"/>
              </a:rPr>
              <a:t>safe mode</a:t>
            </a:r>
            <a:r>
              <a:rPr lang="zh-CN" altLang="zh-CN" sz="3299" dirty="0">
                <a:latin typeface="+mj-ea"/>
                <a:ea typeface="+mj-ea"/>
              </a:rPr>
              <a:t>）</a:t>
            </a:r>
            <a:endParaRPr lang="en-US" altLang="zh-CN" sz="3299" dirty="0">
              <a:latin typeface="+mj-ea"/>
              <a:ea typeface="+mj-ea"/>
            </a:endParaRPr>
          </a:p>
          <a:p>
            <a:pPr>
              <a:buFont typeface="Wingdings" charset="2"/>
              <a:buChar char="Ø"/>
            </a:pPr>
            <a:r>
              <a:rPr lang="zh-CN" altLang="zh-CN" sz="3299" dirty="0">
                <a:latin typeface="+mj-ea"/>
                <a:ea typeface="+mj-ea"/>
              </a:rPr>
              <a:t>恢复模式（</a:t>
            </a:r>
            <a:r>
              <a:rPr lang="en-US" altLang="zh-CN" sz="3299" dirty="0">
                <a:latin typeface="+mj-ea"/>
                <a:ea typeface="+mj-ea"/>
              </a:rPr>
              <a:t>recovery mode</a:t>
            </a:r>
            <a:r>
              <a:rPr lang="zh-CN" altLang="zh-CN" sz="3299" dirty="0">
                <a:latin typeface="+mj-ea"/>
                <a:ea typeface="+mj-ea"/>
              </a:rPr>
              <a:t>）</a:t>
            </a:r>
            <a:endParaRPr lang="en-US" altLang="zh-CN" sz="3299" dirty="0">
              <a:latin typeface="+mj-ea"/>
              <a:ea typeface="+mj-ea"/>
            </a:endParaRPr>
          </a:p>
          <a:p>
            <a:pPr>
              <a:buFont typeface="Wingdings" charset="2"/>
              <a:buChar char="Ø"/>
            </a:pPr>
            <a:r>
              <a:rPr lang="zh-CN" altLang="zh-CN" sz="3299" dirty="0">
                <a:latin typeface="+mj-ea"/>
                <a:ea typeface="+mj-ea"/>
              </a:rPr>
              <a:t>引导模式（</a:t>
            </a:r>
            <a:r>
              <a:rPr lang="en-US" altLang="zh-CN" sz="3299" dirty="0" err="1">
                <a:latin typeface="+mj-ea"/>
                <a:ea typeface="+mj-ea"/>
              </a:rPr>
              <a:t>bootloader</a:t>
            </a:r>
            <a:r>
              <a:rPr lang="en-US" altLang="zh-CN" sz="3299" dirty="0">
                <a:latin typeface="+mj-ea"/>
                <a:ea typeface="+mj-ea"/>
              </a:rPr>
              <a:t> mode</a:t>
            </a:r>
            <a:r>
              <a:rPr lang="zh-CN" altLang="zh-CN" sz="3299" dirty="0">
                <a:latin typeface="+mj-ea"/>
                <a:ea typeface="+mj-ea"/>
              </a:rPr>
              <a:t>）</a:t>
            </a:r>
            <a:endParaRPr lang="en-US" altLang="zh-CN" sz="3299" dirty="0">
              <a:latin typeface="+mj-ea"/>
              <a:ea typeface="+mj-ea"/>
            </a:endParaRPr>
          </a:p>
          <a:p>
            <a:pPr>
              <a:buFont typeface="Wingdings" charset="2"/>
              <a:buChar char="Ø"/>
            </a:pPr>
            <a:r>
              <a:rPr lang="en-US" altLang="zh-CN" sz="3299" dirty="0" err="1">
                <a:latin typeface="+mj-ea"/>
                <a:ea typeface="+mj-ea"/>
              </a:rPr>
              <a:t>fastboot</a:t>
            </a:r>
            <a:r>
              <a:rPr lang="zh-CN" altLang="zh-CN" sz="3299" dirty="0">
                <a:latin typeface="+mj-ea"/>
                <a:ea typeface="+mj-ea"/>
              </a:rPr>
              <a:t>模式</a:t>
            </a:r>
            <a:r>
              <a:rPr lang="zh-CN" altLang="en-US" sz="3299" dirty="0">
                <a:latin typeface="+mj-ea"/>
                <a:ea typeface="+mj-ea"/>
              </a:rPr>
              <a:t>（</a:t>
            </a:r>
            <a:r>
              <a:rPr lang="en-US" altLang="zh-CN" sz="3299" dirty="0" err="1">
                <a:latin typeface="+mj-ea"/>
                <a:ea typeface="+mj-ea"/>
              </a:rPr>
              <a:t>fastboot</a:t>
            </a:r>
            <a:r>
              <a:rPr lang="zh-CN" altLang="en-US" sz="3299" dirty="0">
                <a:latin typeface="+mj-ea"/>
                <a:ea typeface="+mj-ea"/>
              </a:rPr>
              <a:t> </a:t>
            </a:r>
            <a:r>
              <a:rPr lang="en-US" altLang="zh-CN" sz="3299" dirty="0">
                <a:latin typeface="+mj-ea"/>
                <a:ea typeface="+mj-ea"/>
              </a:rPr>
              <a:t>mode</a:t>
            </a:r>
            <a:r>
              <a:rPr lang="zh-CN" altLang="en-US" sz="3299" dirty="0">
                <a:latin typeface="+mj-ea"/>
                <a:ea typeface="+mj-ea"/>
              </a:rPr>
              <a:t>）</a:t>
            </a:r>
            <a:endParaRPr lang="en-US" altLang="zh-CN" sz="3299" dirty="0">
              <a:latin typeface="+mj-ea"/>
              <a:ea typeface="+mj-ea"/>
            </a:endParaRPr>
          </a:p>
          <a:p>
            <a:pPr>
              <a:buFont typeface="Wingdings" charset="2"/>
              <a:buChar char="Ø"/>
            </a:pPr>
            <a:r>
              <a:rPr lang="zh-CN" altLang="zh-CN" sz="3299" dirty="0">
                <a:latin typeface="+mj-ea"/>
                <a:ea typeface="+mj-ea"/>
              </a:rPr>
              <a:t>诊断模式（</a:t>
            </a:r>
            <a:r>
              <a:rPr lang="en-US" altLang="zh-CN" sz="3299" dirty="0">
                <a:latin typeface="+mj-ea"/>
                <a:ea typeface="+mj-ea"/>
              </a:rPr>
              <a:t>diagnostic mode</a:t>
            </a:r>
            <a:r>
              <a:rPr lang="zh-CN" altLang="zh-CN" sz="3299" dirty="0">
                <a:latin typeface="+mj-ea"/>
                <a:ea typeface="+mj-ea"/>
              </a:rPr>
              <a:t>） </a:t>
            </a:r>
            <a:endParaRPr kumimoji="1" lang="zh-CN" altLang="en-US" sz="3299" dirty="0">
              <a:latin typeface="+mj-ea"/>
              <a:ea typeface="+mj-ea"/>
            </a:endParaRPr>
          </a:p>
        </p:txBody>
      </p:sp>
    </p:spTree>
    <p:extLst>
      <p:ext uri="{BB962C8B-B14F-4D97-AF65-F5344CB8AC3E}">
        <p14:creationId xmlns:p14="http://schemas.microsoft.com/office/powerpoint/2010/main" val="6697282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3" y="0"/>
            <a:ext cx="10515600" cy="1325563"/>
          </a:xfrm>
        </p:spPr>
        <p:txBody>
          <a:bodyPr/>
          <a:lstStyle/>
          <a:p>
            <a:r>
              <a:rPr lang="zh-CN" altLang="en-US" dirty="0"/>
              <a:t>微信撤回消息加密</a:t>
            </a:r>
          </a:p>
        </p:txBody>
      </p:sp>
      <p:pic>
        <p:nvPicPr>
          <p:cNvPr id="8" name="内容占位符 7"/>
          <p:cNvPicPr>
            <a:picLocks noGrp="1" noChangeAspect="1"/>
          </p:cNvPicPr>
          <p:nvPr>
            <p:ph sz="half" idx="2"/>
          </p:nvPr>
        </p:nvPicPr>
        <p:blipFill>
          <a:blip r:embed="rId2"/>
          <a:stretch>
            <a:fillRect/>
          </a:stretch>
        </p:blipFill>
        <p:spPr>
          <a:xfrm>
            <a:off x="6185825" y="1196753"/>
            <a:ext cx="5384800" cy="3312368"/>
          </a:xfrm>
          <a:prstGeom prst="rect">
            <a:avLst/>
          </a:prstGeom>
        </p:spPr>
      </p:pic>
      <p:pic>
        <p:nvPicPr>
          <p:cNvPr id="7" name="内容占位符 6"/>
          <p:cNvPicPr>
            <a:picLocks noGrp="1" noChangeAspect="1"/>
          </p:cNvPicPr>
          <p:nvPr>
            <p:ph sz="half" idx="1"/>
          </p:nvPr>
        </p:nvPicPr>
        <p:blipFill>
          <a:blip r:embed="rId3"/>
          <a:stretch>
            <a:fillRect/>
          </a:stretch>
        </p:blipFill>
        <p:spPr>
          <a:xfrm>
            <a:off x="191343" y="1196752"/>
            <a:ext cx="5969857" cy="3312368"/>
          </a:xfrm>
          <a:prstGeom prst="rect">
            <a:avLst/>
          </a:prstGeom>
        </p:spPr>
      </p:pic>
      <p:pic>
        <p:nvPicPr>
          <p:cNvPr id="9" name="图片 8"/>
          <p:cNvPicPr>
            <a:picLocks noChangeAspect="1"/>
          </p:cNvPicPr>
          <p:nvPr/>
        </p:nvPicPr>
        <p:blipFill>
          <a:blip r:embed="rId4"/>
          <a:stretch>
            <a:fillRect/>
          </a:stretch>
        </p:blipFill>
        <p:spPr>
          <a:xfrm>
            <a:off x="6183517" y="4549780"/>
            <a:ext cx="2666313" cy="1828800"/>
          </a:xfrm>
          <a:prstGeom prst="rect">
            <a:avLst/>
          </a:prstGeom>
        </p:spPr>
      </p:pic>
      <p:pic>
        <p:nvPicPr>
          <p:cNvPr id="10" name="图片 9"/>
          <p:cNvPicPr>
            <a:picLocks noChangeAspect="1"/>
          </p:cNvPicPr>
          <p:nvPr/>
        </p:nvPicPr>
        <p:blipFill>
          <a:blip r:embed="rId5"/>
          <a:stretch>
            <a:fillRect/>
          </a:stretch>
        </p:blipFill>
        <p:spPr>
          <a:xfrm>
            <a:off x="191343" y="4549780"/>
            <a:ext cx="3028950" cy="1828800"/>
          </a:xfrm>
          <a:prstGeom prst="rect">
            <a:avLst/>
          </a:prstGeom>
        </p:spPr>
      </p:pic>
      <p:pic>
        <p:nvPicPr>
          <p:cNvPr id="11" name="图片 10"/>
          <p:cNvPicPr>
            <a:picLocks noChangeAspect="1"/>
          </p:cNvPicPr>
          <p:nvPr/>
        </p:nvPicPr>
        <p:blipFill>
          <a:blip r:embed="rId6"/>
          <a:stretch>
            <a:fillRect/>
          </a:stretch>
        </p:blipFill>
        <p:spPr>
          <a:xfrm>
            <a:off x="3220293" y="4549780"/>
            <a:ext cx="2940907" cy="1828800"/>
          </a:xfrm>
          <a:prstGeom prst="rect">
            <a:avLst/>
          </a:prstGeom>
        </p:spPr>
      </p:pic>
      <p:pic>
        <p:nvPicPr>
          <p:cNvPr id="12" name="图片 11"/>
          <p:cNvPicPr>
            <a:picLocks noChangeAspect="1"/>
          </p:cNvPicPr>
          <p:nvPr/>
        </p:nvPicPr>
        <p:blipFill>
          <a:blip r:embed="rId7"/>
          <a:stretch>
            <a:fillRect/>
          </a:stretch>
        </p:blipFill>
        <p:spPr>
          <a:xfrm>
            <a:off x="8868754" y="4549780"/>
            <a:ext cx="2701871" cy="1828800"/>
          </a:xfrm>
          <a:prstGeom prst="rect">
            <a:avLst/>
          </a:prstGeom>
        </p:spPr>
      </p:pic>
    </p:spTree>
    <p:extLst>
      <p:ext uri="{BB962C8B-B14F-4D97-AF65-F5344CB8AC3E}">
        <p14:creationId xmlns:p14="http://schemas.microsoft.com/office/powerpoint/2010/main" val="2900614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11824" y="2636912"/>
            <a:ext cx="2448272" cy="1656185"/>
          </a:xfrm>
        </p:spPr>
        <p:txBody>
          <a:bodyPr>
            <a:normAutofit/>
          </a:bodyPr>
          <a:lstStyle/>
          <a:p>
            <a:pPr marL="0" indent="0">
              <a:buNone/>
            </a:pPr>
            <a:r>
              <a:rPr lang="en-US" altLang="zh-CN" sz="8000" dirty="0"/>
              <a:t>Q&amp;A</a:t>
            </a:r>
            <a:endParaRPr lang="zh-CN" altLang="en-US" sz="8000" dirty="0"/>
          </a:p>
        </p:txBody>
      </p:sp>
    </p:spTree>
    <p:extLst>
      <p:ext uri="{BB962C8B-B14F-4D97-AF65-F5344CB8AC3E}">
        <p14:creationId xmlns:p14="http://schemas.microsoft.com/office/powerpoint/2010/main" val="3833426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6011" y="0"/>
            <a:ext cx="10515600" cy="1325563"/>
          </a:xfrm>
        </p:spPr>
        <p:txBody>
          <a:bodyPr/>
          <a:lstStyle/>
          <a:p>
            <a:r>
              <a:rPr kumimoji="1" lang="zh-CN" altLang="en-US" dirty="0">
                <a:latin typeface="+mj-ea"/>
                <a:ea typeface="+mj-ea"/>
              </a:rPr>
              <a:t>运行模式</a:t>
            </a:r>
          </a:p>
        </p:txBody>
      </p:sp>
      <p:sp>
        <p:nvSpPr>
          <p:cNvPr id="3" name="内容占位符 2"/>
          <p:cNvSpPr>
            <a:spLocks noGrp="1"/>
          </p:cNvSpPr>
          <p:nvPr>
            <p:ph idx="1"/>
          </p:nvPr>
        </p:nvSpPr>
        <p:spPr>
          <a:xfrm>
            <a:off x="1100389" y="1100628"/>
            <a:ext cx="10574791" cy="3579849"/>
          </a:xfrm>
        </p:spPr>
        <p:txBody>
          <a:bodyPr>
            <a:normAutofit lnSpcReduction="10000"/>
          </a:bodyPr>
          <a:lstStyle/>
          <a:p>
            <a:pPr lvl="0">
              <a:buFont typeface="Wingdings" panose="05000000000000000000" pitchFamily="2" charset="2"/>
              <a:buChar char="Ø"/>
            </a:pPr>
            <a:r>
              <a:rPr lang="zh-CN" altLang="zh-CN" sz="3299" dirty="0">
                <a:latin typeface="+mj-ea"/>
                <a:ea typeface="+mj-ea"/>
              </a:rPr>
              <a:t>一般启动模式（</a:t>
            </a:r>
            <a:r>
              <a:rPr lang="en-US" altLang="zh-CN" sz="3299" dirty="0">
                <a:latin typeface="+mj-ea"/>
                <a:ea typeface="+mj-ea"/>
              </a:rPr>
              <a:t>normal mode</a:t>
            </a:r>
            <a:r>
              <a:rPr lang="zh-CN" altLang="zh-CN" sz="3299" dirty="0">
                <a:latin typeface="+mj-ea"/>
                <a:ea typeface="+mj-ea"/>
              </a:rPr>
              <a:t>）</a:t>
            </a:r>
            <a:endParaRPr lang="en-US" altLang="zh-CN" sz="3299" dirty="0">
              <a:latin typeface="+mj-ea"/>
              <a:ea typeface="+mj-ea"/>
            </a:endParaRPr>
          </a:p>
          <a:p>
            <a:pPr>
              <a:buFont typeface="Arial"/>
              <a:buChar char="•"/>
            </a:pPr>
            <a:r>
              <a:rPr lang="zh-CN" altLang="en-US" sz="2899" dirty="0">
                <a:latin typeface="+mj-ea"/>
                <a:ea typeface="+mj-ea"/>
              </a:rPr>
              <a:t>作用：</a:t>
            </a:r>
            <a:r>
              <a:rPr lang="zh-CN" altLang="zh-CN" sz="2899" dirty="0">
                <a:latin typeface="+mj-ea"/>
                <a:ea typeface="+mj-ea"/>
              </a:rPr>
              <a:t>正常启动手机</a:t>
            </a:r>
            <a:endParaRPr lang="en-US" altLang="zh-CN" sz="2899" dirty="0">
              <a:latin typeface="+mj-ea"/>
              <a:ea typeface="+mj-ea"/>
            </a:endParaRPr>
          </a:p>
          <a:p>
            <a:pPr>
              <a:buFont typeface="Arial"/>
              <a:buChar char="•"/>
            </a:pPr>
            <a:r>
              <a:rPr lang="zh-CN" altLang="zh-CN" sz="2899" dirty="0">
                <a:latin typeface="+mj-ea"/>
                <a:ea typeface="+mj-ea"/>
              </a:rPr>
              <a:t>方法</a:t>
            </a:r>
            <a:r>
              <a:rPr lang="zh-CN" altLang="en-US" sz="2899" dirty="0">
                <a:latin typeface="+mj-ea"/>
                <a:ea typeface="+mj-ea"/>
              </a:rPr>
              <a:t>：</a:t>
            </a:r>
            <a:r>
              <a:rPr lang="zh-CN" altLang="zh-CN" sz="2899" dirty="0">
                <a:latin typeface="+mj-ea"/>
                <a:ea typeface="+mj-ea"/>
              </a:rPr>
              <a:t>关机状态下按电源键启动</a:t>
            </a:r>
            <a:endParaRPr lang="en-US" altLang="zh-CN" sz="2899" dirty="0">
              <a:latin typeface="+mj-ea"/>
              <a:ea typeface="+mj-ea"/>
            </a:endParaRPr>
          </a:p>
          <a:p>
            <a:pPr>
              <a:buFont typeface="Arial"/>
              <a:buChar char="•"/>
            </a:pPr>
            <a:endParaRPr lang="en-US" altLang="zh-CN" dirty="0">
              <a:latin typeface="+mj-ea"/>
              <a:ea typeface="+mj-ea"/>
            </a:endParaRPr>
          </a:p>
          <a:p>
            <a:pPr>
              <a:buFont typeface="Wingdings" panose="05000000000000000000" pitchFamily="2" charset="2"/>
              <a:buChar char="Ø"/>
            </a:pPr>
            <a:r>
              <a:rPr lang="zh-CN" altLang="zh-CN" sz="3299" dirty="0">
                <a:latin typeface="+mj-ea"/>
                <a:ea typeface="+mj-ea"/>
              </a:rPr>
              <a:t>安全模式（</a:t>
            </a:r>
            <a:r>
              <a:rPr lang="en-US" altLang="zh-CN" sz="3299" dirty="0">
                <a:latin typeface="+mj-ea"/>
                <a:ea typeface="+mj-ea"/>
              </a:rPr>
              <a:t>safe mode</a:t>
            </a:r>
            <a:r>
              <a:rPr lang="zh-CN" altLang="zh-CN" sz="3299" dirty="0">
                <a:latin typeface="+mj-ea"/>
                <a:ea typeface="+mj-ea"/>
              </a:rPr>
              <a:t>）</a:t>
            </a:r>
            <a:endParaRPr lang="en-US" altLang="zh-CN" sz="3299" dirty="0">
              <a:latin typeface="+mj-ea"/>
              <a:ea typeface="+mj-ea"/>
            </a:endParaRPr>
          </a:p>
          <a:p>
            <a:pPr>
              <a:buFont typeface="Arial"/>
              <a:buChar char="•"/>
            </a:pPr>
            <a:r>
              <a:rPr lang="zh-CN" altLang="zh-CN" sz="2899" dirty="0">
                <a:latin typeface="+mj-ea"/>
                <a:ea typeface="+mj-ea"/>
              </a:rPr>
              <a:t>原理</a:t>
            </a:r>
            <a:r>
              <a:rPr lang="zh-CN" altLang="en-US" sz="2899" dirty="0">
                <a:latin typeface="+mj-ea"/>
                <a:ea typeface="+mj-ea"/>
              </a:rPr>
              <a:t>：</a:t>
            </a:r>
            <a:r>
              <a:rPr lang="zh-CN" altLang="zh-CN" sz="2899" dirty="0">
                <a:latin typeface="+mj-ea"/>
                <a:ea typeface="+mj-ea"/>
              </a:rPr>
              <a:t>在不加载第三方自启动程序的情况下启动手机。</a:t>
            </a:r>
            <a:endParaRPr lang="en-US" altLang="zh-CN" sz="2899" dirty="0">
              <a:latin typeface="+mj-ea"/>
              <a:ea typeface="+mj-ea"/>
            </a:endParaRPr>
          </a:p>
          <a:p>
            <a:pPr>
              <a:buFont typeface="Arial"/>
              <a:buChar char="•"/>
            </a:pPr>
            <a:r>
              <a:rPr lang="zh-CN" altLang="en-US" sz="2899" dirty="0">
                <a:latin typeface="+mj-ea"/>
                <a:ea typeface="+mj-ea"/>
              </a:rPr>
              <a:t>作用：屏蔽</a:t>
            </a:r>
            <a:r>
              <a:rPr lang="zh-CN" altLang="zh-CN" sz="2899" dirty="0">
                <a:latin typeface="+mj-ea"/>
                <a:ea typeface="+mj-ea"/>
              </a:rPr>
              <a:t>一些第三方软件引起的错误。</a:t>
            </a:r>
            <a:endParaRPr lang="en-US" altLang="zh-CN" sz="2899" dirty="0">
              <a:latin typeface="+mj-ea"/>
              <a:ea typeface="+mj-ea"/>
            </a:endParaRPr>
          </a:p>
          <a:p>
            <a:pPr marL="0" indent="0">
              <a:buNone/>
            </a:pPr>
            <a:endParaRPr lang="zh-CN" altLang="zh-CN" sz="3299" dirty="0">
              <a:latin typeface="+mj-ea"/>
              <a:ea typeface="+mj-ea"/>
            </a:endParaRPr>
          </a:p>
          <a:p>
            <a:endParaRPr kumimoji="1" lang="zh-CN" altLang="en-US" dirty="0">
              <a:latin typeface="+mj-ea"/>
              <a:ea typeface="+mj-ea"/>
            </a:endParaRPr>
          </a:p>
        </p:txBody>
      </p:sp>
    </p:spTree>
    <p:extLst>
      <p:ext uri="{BB962C8B-B14F-4D97-AF65-F5344CB8AC3E}">
        <p14:creationId xmlns:p14="http://schemas.microsoft.com/office/powerpoint/2010/main" val="360132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j-ea"/>
                <a:ea typeface="+mj-ea"/>
              </a:rPr>
              <a:t>安全模式</a:t>
            </a:r>
          </a:p>
        </p:txBody>
      </p:sp>
      <p:sp>
        <p:nvSpPr>
          <p:cNvPr id="3" name="内容占位符 2"/>
          <p:cNvSpPr>
            <a:spLocks noGrp="1"/>
          </p:cNvSpPr>
          <p:nvPr>
            <p:ph idx="1"/>
          </p:nvPr>
        </p:nvSpPr>
        <p:spPr>
          <a:xfrm>
            <a:off x="613011" y="1600201"/>
            <a:ext cx="10738356" cy="3556993"/>
          </a:xfrm>
        </p:spPr>
        <p:txBody>
          <a:bodyPr>
            <a:normAutofit/>
          </a:bodyPr>
          <a:lstStyle/>
          <a:p>
            <a:pPr>
              <a:buFont typeface="Wingdings" charset="2"/>
              <a:buChar char="Ø"/>
            </a:pPr>
            <a:r>
              <a:rPr kumimoji="1" lang="zh-CN" altLang="en-US" sz="3299" dirty="0">
                <a:latin typeface="+mj-ea"/>
                <a:ea typeface="+mj-ea"/>
              </a:rPr>
              <a:t>一般特点</a:t>
            </a:r>
            <a:endParaRPr kumimoji="1" lang="en-US" altLang="zh-CN" sz="3299" dirty="0">
              <a:latin typeface="+mj-ea"/>
              <a:ea typeface="+mj-ea"/>
            </a:endParaRPr>
          </a:p>
          <a:p>
            <a:pPr lvl="0">
              <a:buFont typeface="Arial"/>
              <a:buChar char="•"/>
            </a:pPr>
            <a:r>
              <a:rPr lang="zh-CN" altLang="zh-CN" sz="2899" dirty="0">
                <a:latin typeface="+mj-ea"/>
                <a:ea typeface="+mj-ea"/>
              </a:rPr>
              <a:t>只运行系统自带</a:t>
            </a:r>
            <a:r>
              <a:rPr lang="zh-CN" altLang="en-US" sz="2899" dirty="0">
                <a:latin typeface="+mj-ea"/>
                <a:ea typeface="+mj-ea"/>
              </a:rPr>
              <a:t>程序</a:t>
            </a:r>
            <a:r>
              <a:rPr lang="zh-CN" altLang="zh-CN" sz="2899" dirty="0">
                <a:latin typeface="+mj-ea"/>
                <a:ea typeface="+mj-ea"/>
              </a:rPr>
              <a:t>，无任何第三方</a:t>
            </a:r>
            <a:r>
              <a:rPr lang="zh-CN" altLang="en-US" sz="2899" dirty="0">
                <a:latin typeface="+mj-ea"/>
                <a:ea typeface="+mj-ea"/>
              </a:rPr>
              <a:t>程序</a:t>
            </a:r>
            <a:r>
              <a:rPr lang="zh-CN" altLang="zh-CN" sz="2899" dirty="0">
                <a:latin typeface="+mj-ea"/>
                <a:ea typeface="+mj-ea"/>
              </a:rPr>
              <a:t>自启动；</a:t>
            </a:r>
            <a:r>
              <a:rPr lang="en-US" altLang="zh-CN" sz="2899" dirty="0">
                <a:latin typeface="+mj-ea"/>
                <a:ea typeface="+mj-ea"/>
              </a:rPr>
              <a:t>  </a:t>
            </a:r>
            <a:endParaRPr lang="zh-CN" altLang="zh-CN" sz="2899" dirty="0">
              <a:latin typeface="+mj-ea"/>
              <a:ea typeface="+mj-ea"/>
            </a:endParaRPr>
          </a:p>
          <a:p>
            <a:pPr lvl="0">
              <a:buFont typeface="Arial"/>
              <a:buChar char="•"/>
            </a:pPr>
            <a:r>
              <a:rPr lang="zh-CN" altLang="zh-CN" sz="2899" dirty="0">
                <a:latin typeface="+mj-ea"/>
                <a:ea typeface="+mj-ea"/>
              </a:rPr>
              <a:t>手机屏幕左下角显示“安全模式”四个字；</a:t>
            </a:r>
          </a:p>
          <a:p>
            <a:pPr lvl="0">
              <a:buFont typeface="Arial"/>
              <a:buChar char="•"/>
            </a:pPr>
            <a:r>
              <a:rPr lang="zh-CN" altLang="zh-CN" sz="2899" dirty="0">
                <a:latin typeface="+mj-ea"/>
                <a:ea typeface="+mj-ea"/>
              </a:rPr>
              <a:t>安全模式下可以卸载出错的应用；</a:t>
            </a:r>
          </a:p>
          <a:p>
            <a:pPr lvl="0">
              <a:buFont typeface="Arial"/>
              <a:buChar char="•"/>
            </a:pPr>
            <a:r>
              <a:rPr lang="zh-CN" altLang="zh-CN" sz="2899" dirty="0">
                <a:latin typeface="+mj-ea"/>
                <a:ea typeface="+mj-ea"/>
              </a:rPr>
              <a:t>安全模式不会损坏任何数据，重启后</a:t>
            </a:r>
            <a:r>
              <a:rPr lang="zh-CN" altLang="en-US" sz="2899" dirty="0">
                <a:latin typeface="+mj-ea"/>
                <a:ea typeface="+mj-ea"/>
              </a:rPr>
              <a:t>正常模式</a:t>
            </a:r>
            <a:r>
              <a:rPr lang="zh-CN" altLang="zh-CN" sz="2899" dirty="0">
                <a:latin typeface="+mj-ea"/>
                <a:ea typeface="+mj-ea"/>
              </a:rPr>
              <a:t>。</a:t>
            </a:r>
            <a:endParaRPr lang="en-US" altLang="zh-CN" sz="2899" dirty="0">
              <a:latin typeface="+mj-ea"/>
              <a:ea typeface="+mj-ea"/>
            </a:endParaRPr>
          </a:p>
          <a:p>
            <a:pPr marL="0" indent="0">
              <a:buNone/>
            </a:pPr>
            <a:endParaRPr lang="zh-CN" altLang="zh-CN" sz="3299" dirty="0">
              <a:latin typeface="+mj-ea"/>
              <a:ea typeface="+mj-ea"/>
            </a:endParaRPr>
          </a:p>
        </p:txBody>
      </p:sp>
      <p:pic>
        <p:nvPicPr>
          <p:cNvPr id="4" name="图片 3"/>
          <p:cNvPicPr>
            <a:picLocks noChangeAspect="1"/>
          </p:cNvPicPr>
          <p:nvPr/>
        </p:nvPicPr>
        <p:blipFill>
          <a:blip r:embed="rId2"/>
          <a:stretch>
            <a:fillRect/>
          </a:stretch>
        </p:blipFill>
        <p:spPr>
          <a:xfrm>
            <a:off x="3288338" y="4364888"/>
            <a:ext cx="4029940" cy="2194711"/>
          </a:xfrm>
          <a:prstGeom prst="rect">
            <a:avLst/>
          </a:prstGeom>
        </p:spPr>
      </p:pic>
    </p:spTree>
    <p:extLst>
      <p:ext uri="{BB962C8B-B14F-4D97-AF65-F5344CB8AC3E}">
        <p14:creationId xmlns:p14="http://schemas.microsoft.com/office/powerpoint/2010/main" val="3024294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j-ea"/>
                <a:ea typeface="+mj-ea"/>
              </a:rPr>
              <a:t>安全模式</a:t>
            </a:r>
          </a:p>
        </p:txBody>
      </p:sp>
      <p:sp>
        <p:nvSpPr>
          <p:cNvPr id="3" name="内容占位符 2"/>
          <p:cNvSpPr>
            <a:spLocks noGrp="1"/>
          </p:cNvSpPr>
          <p:nvPr>
            <p:ph idx="1"/>
          </p:nvPr>
        </p:nvSpPr>
        <p:spPr/>
        <p:txBody>
          <a:bodyPr/>
          <a:lstStyle/>
          <a:p>
            <a:pPr marL="544050" indent="-544050">
              <a:buFont typeface="Wingdings" panose="05000000000000000000" pitchFamily="2" charset="2"/>
              <a:buChar char="Ø"/>
            </a:pPr>
            <a:r>
              <a:rPr kumimoji="1" lang="zh-CN" altLang="en-US" sz="3299" dirty="0">
                <a:latin typeface="+mj-ea"/>
                <a:ea typeface="+mj-ea"/>
              </a:rPr>
              <a:t>对于取证的意义</a:t>
            </a:r>
            <a:endParaRPr kumimoji="1" lang="en-US" altLang="zh-CN" sz="3299" dirty="0">
              <a:latin typeface="+mj-ea"/>
              <a:ea typeface="+mj-ea"/>
            </a:endParaRPr>
          </a:p>
          <a:p>
            <a:pPr>
              <a:buFont typeface="Arial"/>
              <a:buChar char="•"/>
            </a:pPr>
            <a:r>
              <a:rPr kumimoji="1" lang="zh-CN" altLang="en-US" sz="2899" dirty="0">
                <a:latin typeface="+mj-ea"/>
                <a:ea typeface="+mj-ea"/>
              </a:rPr>
              <a:t>提取正常模式下一直报错的安卓手机数据</a:t>
            </a:r>
            <a:endParaRPr kumimoji="1" lang="en-US" altLang="zh-CN" sz="2899" dirty="0">
              <a:latin typeface="+mj-ea"/>
              <a:ea typeface="+mj-ea"/>
            </a:endParaRPr>
          </a:p>
          <a:p>
            <a:pPr>
              <a:buFont typeface="Arial"/>
              <a:buChar char="•"/>
            </a:pPr>
            <a:r>
              <a:rPr kumimoji="1" lang="zh-CN" altLang="en-US" sz="2899" dirty="0">
                <a:latin typeface="+mj-ea"/>
                <a:ea typeface="+mj-ea"/>
              </a:rPr>
              <a:t>绕开第三方加密软件</a:t>
            </a:r>
          </a:p>
        </p:txBody>
      </p:sp>
      <p:pic>
        <p:nvPicPr>
          <p:cNvPr id="4" name="图片 3"/>
          <p:cNvPicPr>
            <a:picLocks noChangeAspect="1"/>
          </p:cNvPicPr>
          <p:nvPr/>
        </p:nvPicPr>
        <p:blipFill rotWithShape="1">
          <a:blip r:embed="rId2"/>
          <a:srcRect l="5317" t="33325" r="4447" b="29812"/>
          <a:stretch/>
        </p:blipFill>
        <p:spPr>
          <a:xfrm>
            <a:off x="1272581" y="4292897"/>
            <a:ext cx="3144003" cy="1468747"/>
          </a:xfrm>
          <a:prstGeom prst="rect">
            <a:avLst/>
          </a:prstGeom>
        </p:spPr>
      </p:pic>
      <p:pic>
        <p:nvPicPr>
          <p:cNvPr id="6" name="图片 5"/>
          <p:cNvPicPr>
            <a:picLocks noChangeAspect="1"/>
          </p:cNvPicPr>
          <p:nvPr/>
        </p:nvPicPr>
        <p:blipFill>
          <a:blip r:embed="rId3"/>
          <a:stretch>
            <a:fillRect/>
          </a:stretch>
        </p:blipFill>
        <p:spPr>
          <a:xfrm>
            <a:off x="5424343" y="1269260"/>
            <a:ext cx="3248880" cy="4715209"/>
          </a:xfrm>
          <a:prstGeom prst="rect">
            <a:avLst/>
          </a:prstGeom>
        </p:spPr>
      </p:pic>
      <p:pic>
        <p:nvPicPr>
          <p:cNvPr id="7" name="图片 6"/>
          <p:cNvPicPr>
            <a:picLocks noChangeAspect="1"/>
          </p:cNvPicPr>
          <p:nvPr/>
        </p:nvPicPr>
        <p:blipFill>
          <a:blip r:embed="rId4"/>
          <a:stretch>
            <a:fillRect/>
          </a:stretch>
        </p:blipFill>
        <p:spPr>
          <a:xfrm>
            <a:off x="8745955" y="1269526"/>
            <a:ext cx="2899852" cy="4715209"/>
          </a:xfrm>
          <a:prstGeom prst="rect">
            <a:avLst/>
          </a:prstGeom>
        </p:spPr>
      </p:pic>
    </p:spTree>
    <p:extLst>
      <p:ext uri="{BB962C8B-B14F-4D97-AF65-F5344CB8AC3E}">
        <p14:creationId xmlns:p14="http://schemas.microsoft.com/office/powerpoint/2010/main" val="1552173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a:latin typeface="+mj-ea"/>
                <a:ea typeface="+mj-ea"/>
              </a:rPr>
              <a:t>运行模式</a:t>
            </a:r>
          </a:p>
        </p:txBody>
      </p:sp>
      <p:sp>
        <p:nvSpPr>
          <p:cNvPr id="3" name="内容占位符 2"/>
          <p:cNvSpPr>
            <a:spLocks noGrp="1"/>
          </p:cNvSpPr>
          <p:nvPr>
            <p:ph idx="1"/>
          </p:nvPr>
        </p:nvSpPr>
        <p:spPr>
          <a:xfrm>
            <a:off x="613011" y="1600201"/>
            <a:ext cx="10954330" cy="3556993"/>
          </a:xfrm>
        </p:spPr>
        <p:txBody>
          <a:bodyPr>
            <a:normAutofit/>
          </a:bodyPr>
          <a:lstStyle/>
          <a:p>
            <a:pPr marL="544050" indent="-544050">
              <a:buFont typeface="Wingdings" panose="05000000000000000000" pitchFamily="2" charset="2"/>
              <a:buChar char="Ø"/>
            </a:pPr>
            <a:r>
              <a:rPr kumimoji="1" lang="zh-CN" altLang="en-US" sz="3299" dirty="0">
                <a:latin typeface="+mj-ea"/>
                <a:ea typeface="+mj-ea"/>
              </a:rPr>
              <a:t>恢复模式（</a:t>
            </a:r>
            <a:r>
              <a:rPr lang="en-US" altLang="zh-CN" sz="3299" dirty="0">
                <a:latin typeface="+mj-ea"/>
                <a:ea typeface="+mj-ea"/>
              </a:rPr>
              <a:t>recovery</a:t>
            </a:r>
            <a:r>
              <a:rPr lang="zh-CN" altLang="zh-CN" sz="3299" dirty="0">
                <a:latin typeface="+mj-ea"/>
                <a:ea typeface="+mj-ea"/>
              </a:rPr>
              <a:t> </a:t>
            </a:r>
            <a:r>
              <a:rPr lang="en-US" altLang="zh-CN" sz="3299" dirty="0">
                <a:latin typeface="+mj-ea"/>
                <a:ea typeface="+mj-ea"/>
              </a:rPr>
              <a:t>mode</a:t>
            </a:r>
            <a:r>
              <a:rPr lang="zh-CN" altLang="zh-CN" sz="3299" dirty="0">
                <a:latin typeface="+mj-ea"/>
                <a:ea typeface="+mj-ea"/>
              </a:rPr>
              <a:t>）</a:t>
            </a:r>
            <a:endParaRPr lang="en-US" altLang="zh-CN" sz="3299" dirty="0">
              <a:latin typeface="+mj-ea"/>
              <a:ea typeface="+mj-ea"/>
            </a:endParaRPr>
          </a:p>
          <a:p>
            <a:pPr>
              <a:buFont typeface="Arial"/>
              <a:buChar char="•"/>
            </a:pPr>
            <a:r>
              <a:rPr lang="zh-CN" altLang="zh-CN" sz="2899" dirty="0">
                <a:latin typeface="+mj-ea"/>
                <a:ea typeface="+mj-ea"/>
              </a:rPr>
              <a:t>作用</a:t>
            </a:r>
            <a:r>
              <a:rPr lang="zh-CN" altLang="en-US" sz="2899" dirty="0">
                <a:latin typeface="+mj-ea"/>
                <a:ea typeface="+mj-ea"/>
              </a:rPr>
              <a:t>：备份、还原、</a:t>
            </a:r>
            <a:r>
              <a:rPr lang="zh-CN" altLang="zh-CN" sz="2899" dirty="0">
                <a:latin typeface="+mj-ea"/>
                <a:ea typeface="+mj-ea"/>
              </a:rPr>
              <a:t>恢复</a:t>
            </a:r>
            <a:r>
              <a:rPr lang="zh-CN" altLang="en-US" sz="2899" dirty="0">
                <a:latin typeface="+mj-ea"/>
                <a:ea typeface="+mj-ea"/>
              </a:rPr>
              <a:t>、</a:t>
            </a:r>
            <a:r>
              <a:rPr lang="zh-CN" altLang="zh-CN" sz="2899" dirty="0">
                <a:latin typeface="+mj-ea"/>
                <a:ea typeface="+mj-ea"/>
              </a:rPr>
              <a:t>清除</a:t>
            </a:r>
            <a:r>
              <a:rPr lang="zh-CN" altLang="en-US" sz="2899" dirty="0">
                <a:latin typeface="+mj-ea"/>
                <a:ea typeface="+mj-ea"/>
              </a:rPr>
              <a:t>等</a:t>
            </a:r>
            <a:r>
              <a:rPr lang="zh-CN" altLang="zh-CN" sz="2899" dirty="0">
                <a:latin typeface="+mj-ea"/>
                <a:ea typeface="+mj-ea"/>
              </a:rPr>
              <a:t>。</a:t>
            </a:r>
            <a:endParaRPr kumimoji="1" lang="en-US" altLang="zh-CN" sz="2899" dirty="0">
              <a:latin typeface="+mj-ea"/>
              <a:ea typeface="+mj-ea"/>
            </a:endParaRPr>
          </a:p>
          <a:p>
            <a:pPr>
              <a:buFont typeface="Arial"/>
              <a:buChar char="•"/>
            </a:pPr>
            <a:r>
              <a:rPr lang="zh-CN" altLang="en-US" sz="2899" dirty="0">
                <a:latin typeface="+mj-ea"/>
                <a:ea typeface="+mj-ea"/>
              </a:rPr>
              <a:t>方法：开机时</a:t>
            </a:r>
            <a:r>
              <a:rPr lang="zh-CN" altLang="zh-CN" sz="2899" dirty="0">
                <a:latin typeface="+mj-ea"/>
                <a:ea typeface="+mj-ea"/>
              </a:rPr>
              <a:t>，一般同时按住开机键和音量加键不松开（部分机型可能不同）</a:t>
            </a:r>
            <a:r>
              <a:rPr lang="zh-CN" altLang="en-US" sz="2899" dirty="0">
                <a:latin typeface="+mj-ea"/>
                <a:ea typeface="+mj-ea"/>
              </a:rPr>
              <a:t>；部分手机直接选择“恢复模式”启动即可。</a:t>
            </a:r>
            <a:endParaRPr lang="en-US" altLang="zh-CN" sz="2899" dirty="0">
              <a:latin typeface="+mj-ea"/>
              <a:ea typeface="+mj-ea"/>
            </a:endParaRPr>
          </a:p>
          <a:p>
            <a:pPr>
              <a:buFont typeface="Arial"/>
              <a:buChar char="•"/>
            </a:pPr>
            <a:endParaRPr lang="en-US" altLang="zh-CN" sz="3299" b="1" dirty="0">
              <a:latin typeface="+mj-ea"/>
              <a:ea typeface="+mj-ea"/>
            </a:endParaRPr>
          </a:p>
        </p:txBody>
      </p:sp>
      <p:pic>
        <p:nvPicPr>
          <p:cNvPr id="5" name="图片 4"/>
          <p:cNvPicPr>
            <a:picLocks noChangeAspect="1"/>
          </p:cNvPicPr>
          <p:nvPr/>
        </p:nvPicPr>
        <p:blipFill rotWithShape="1">
          <a:blip r:embed="rId3"/>
          <a:srcRect l="3608" t="33090" r="5091" b="7430"/>
          <a:stretch/>
        </p:blipFill>
        <p:spPr>
          <a:xfrm>
            <a:off x="4008251" y="3788957"/>
            <a:ext cx="3262333" cy="2807662"/>
          </a:xfrm>
          <a:prstGeom prst="rect">
            <a:avLst/>
          </a:prstGeom>
        </p:spPr>
      </p:pic>
    </p:spTree>
    <p:extLst>
      <p:ext uri="{BB962C8B-B14F-4D97-AF65-F5344CB8AC3E}">
        <p14:creationId xmlns:p14="http://schemas.microsoft.com/office/powerpoint/2010/main" val="2436048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67657" y="1276399"/>
            <a:ext cx="5420552" cy="2160240"/>
          </a:xfrm>
        </p:spPr>
        <p:txBody>
          <a:bodyPr>
            <a:normAutofit fontScale="92500" lnSpcReduction="20000"/>
          </a:bodyPr>
          <a:lstStyle/>
          <a:p>
            <a:pPr>
              <a:buFont typeface="Arial"/>
              <a:buChar char="•"/>
            </a:pPr>
            <a:r>
              <a:rPr kumimoji="1" lang="zh-CN" altLang="en-US" sz="2400" dirty="0">
                <a:latin typeface="+mj-ea"/>
                <a:ea typeface="+mj-ea"/>
              </a:rPr>
              <a:t>重启系统</a:t>
            </a:r>
            <a:endParaRPr kumimoji="1" lang="en-US" altLang="zh-CN" sz="2400" dirty="0">
              <a:latin typeface="+mj-ea"/>
              <a:ea typeface="+mj-ea"/>
            </a:endParaRPr>
          </a:p>
          <a:p>
            <a:pPr>
              <a:buFont typeface="Arial"/>
              <a:buChar char="•"/>
            </a:pPr>
            <a:r>
              <a:rPr kumimoji="1" lang="zh-CN" altLang="en-US" sz="2400" dirty="0">
                <a:latin typeface="+mj-ea"/>
                <a:ea typeface="+mj-ea"/>
              </a:rPr>
              <a:t>刷入</a:t>
            </a:r>
            <a:r>
              <a:rPr kumimoji="1" lang="en-US" altLang="zh-CN" sz="2400" dirty="0">
                <a:latin typeface="+mj-ea"/>
                <a:ea typeface="+mj-ea"/>
              </a:rPr>
              <a:t>SD</a:t>
            </a:r>
            <a:r>
              <a:rPr kumimoji="1" lang="zh-CN" altLang="en-US" sz="2400" dirty="0">
                <a:latin typeface="+mj-ea"/>
                <a:ea typeface="+mj-ea"/>
              </a:rPr>
              <a:t>卡中的升级包</a:t>
            </a:r>
            <a:endParaRPr kumimoji="1" lang="en-US" altLang="zh-CN" sz="2400" dirty="0">
              <a:latin typeface="+mj-ea"/>
              <a:ea typeface="+mj-ea"/>
            </a:endParaRPr>
          </a:p>
          <a:p>
            <a:pPr>
              <a:buFont typeface="Arial"/>
              <a:buChar char="•"/>
            </a:pPr>
            <a:r>
              <a:rPr kumimoji="1" lang="zh-CN" altLang="en-US" sz="2400" dirty="0">
                <a:latin typeface="+mj-ea"/>
                <a:ea typeface="+mj-ea"/>
              </a:rPr>
              <a:t>清除数据</a:t>
            </a:r>
            <a:r>
              <a:rPr kumimoji="1" lang="en-US" altLang="zh-CN" sz="2400" dirty="0">
                <a:latin typeface="+mj-ea"/>
                <a:ea typeface="+mj-ea"/>
              </a:rPr>
              <a:t>/</a:t>
            </a:r>
            <a:r>
              <a:rPr kumimoji="1" lang="zh-CN" altLang="en-US" sz="2400" dirty="0">
                <a:latin typeface="+mj-ea"/>
                <a:ea typeface="+mj-ea"/>
              </a:rPr>
              <a:t>出厂化</a:t>
            </a:r>
            <a:endParaRPr kumimoji="1" lang="en-US" altLang="zh-CN" sz="2400" dirty="0">
              <a:latin typeface="+mj-ea"/>
              <a:ea typeface="+mj-ea"/>
            </a:endParaRPr>
          </a:p>
          <a:p>
            <a:pPr>
              <a:buFont typeface="Arial"/>
              <a:buChar char="•"/>
            </a:pPr>
            <a:r>
              <a:rPr kumimoji="1" lang="zh-CN" altLang="en-US" sz="2400" dirty="0">
                <a:latin typeface="+mj-ea"/>
                <a:ea typeface="+mj-ea"/>
              </a:rPr>
              <a:t>备份</a:t>
            </a:r>
            <a:r>
              <a:rPr kumimoji="1" lang="en-US" altLang="zh-CN" sz="2400" dirty="0">
                <a:latin typeface="+mj-ea"/>
                <a:ea typeface="+mj-ea"/>
              </a:rPr>
              <a:t>ROM</a:t>
            </a:r>
            <a:r>
              <a:rPr kumimoji="1" lang="zh-CN" altLang="en-US" sz="2400" dirty="0">
                <a:latin typeface="+mj-ea"/>
                <a:ea typeface="+mj-ea"/>
              </a:rPr>
              <a:t>到</a:t>
            </a:r>
            <a:r>
              <a:rPr kumimoji="1" lang="en-US" altLang="zh-CN" sz="2400" dirty="0">
                <a:latin typeface="+mj-ea"/>
                <a:ea typeface="+mj-ea"/>
              </a:rPr>
              <a:t>SD</a:t>
            </a:r>
            <a:r>
              <a:rPr kumimoji="1" lang="zh-CN" altLang="en-US" sz="2400" dirty="0">
                <a:latin typeface="+mj-ea"/>
                <a:ea typeface="+mj-ea"/>
              </a:rPr>
              <a:t>卡上</a:t>
            </a:r>
            <a:endParaRPr kumimoji="1" lang="en-US" altLang="zh-CN" sz="2400" dirty="0">
              <a:latin typeface="+mj-ea"/>
              <a:ea typeface="+mj-ea"/>
            </a:endParaRPr>
          </a:p>
          <a:p>
            <a:pPr>
              <a:buFont typeface="Arial"/>
              <a:buChar char="•"/>
            </a:pPr>
            <a:r>
              <a:rPr kumimoji="1" lang="zh-CN" altLang="en-US" sz="2400" dirty="0">
                <a:latin typeface="+mj-ea"/>
                <a:ea typeface="+mj-ea"/>
              </a:rPr>
              <a:t>从</a:t>
            </a:r>
            <a:r>
              <a:rPr kumimoji="1" lang="en-US" altLang="zh-CN" sz="2400" dirty="0">
                <a:latin typeface="+mj-ea"/>
                <a:ea typeface="+mj-ea"/>
              </a:rPr>
              <a:t>SD</a:t>
            </a:r>
            <a:r>
              <a:rPr kumimoji="1" lang="zh-CN" altLang="en-US" sz="2400" dirty="0">
                <a:latin typeface="+mj-ea"/>
                <a:ea typeface="+mj-ea"/>
              </a:rPr>
              <a:t>卡还原</a:t>
            </a:r>
            <a:endParaRPr kumimoji="1" lang="en-US" altLang="zh-CN" sz="2400" dirty="0">
              <a:latin typeface="+mj-ea"/>
              <a:ea typeface="+mj-ea"/>
            </a:endParaRPr>
          </a:p>
          <a:p>
            <a:pPr>
              <a:buFont typeface="Arial"/>
              <a:buChar char="•"/>
            </a:pPr>
            <a:r>
              <a:rPr kumimoji="1" lang="zh-CN" altLang="en-US" sz="2400" dirty="0">
                <a:latin typeface="+mj-ea"/>
                <a:ea typeface="+mj-ea"/>
              </a:rPr>
              <a:t>切换</a:t>
            </a:r>
            <a:r>
              <a:rPr kumimoji="1" lang="en-US" altLang="zh-CN" sz="2400" dirty="0">
                <a:latin typeface="+mj-ea"/>
                <a:ea typeface="+mj-ea"/>
              </a:rPr>
              <a:t>APP</a:t>
            </a:r>
            <a:r>
              <a:rPr kumimoji="1" lang="zh-CN" altLang="en-US" sz="2400" dirty="0">
                <a:latin typeface="+mj-ea"/>
                <a:ea typeface="+mj-ea"/>
              </a:rPr>
              <a:t>到</a:t>
            </a:r>
            <a:r>
              <a:rPr kumimoji="1" lang="en-US" altLang="zh-CN" sz="2400" dirty="0">
                <a:latin typeface="+mj-ea"/>
                <a:ea typeface="+mj-ea"/>
              </a:rPr>
              <a:t>SD</a:t>
            </a:r>
            <a:r>
              <a:rPr kumimoji="1" lang="zh-CN" altLang="en-US" sz="2400" dirty="0">
                <a:latin typeface="+mj-ea"/>
                <a:ea typeface="+mj-ea"/>
              </a:rPr>
              <a:t>卡</a:t>
            </a:r>
            <a:endParaRPr kumimoji="1" lang="en-US" altLang="zh-CN" sz="2400" dirty="0">
              <a:latin typeface="+mj-ea"/>
              <a:ea typeface="+mj-ea"/>
            </a:endParaRPr>
          </a:p>
          <a:p>
            <a:pPr>
              <a:buFont typeface="Arial"/>
              <a:buChar char="•"/>
            </a:pPr>
            <a:endParaRPr kumimoji="1" lang="en-US" altLang="zh-CN" sz="3299" dirty="0">
              <a:latin typeface="+mj-ea"/>
              <a:ea typeface="+mj-ea"/>
            </a:endParaRPr>
          </a:p>
          <a:p>
            <a:endParaRPr kumimoji="1" lang="zh-CN" altLang="en-US" dirty="0">
              <a:latin typeface="+mj-ea"/>
              <a:ea typeface="+mj-ea"/>
            </a:endParaRPr>
          </a:p>
        </p:txBody>
      </p:sp>
      <p:sp>
        <p:nvSpPr>
          <p:cNvPr id="4" name="标题 1"/>
          <p:cNvSpPr>
            <a:spLocks noGrp="1"/>
          </p:cNvSpPr>
          <p:nvPr>
            <p:ph type="title"/>
          </p:nvPr>
        </p:nvSpPr>
        <p:spPr>
          <a:xfrm>
            <a:off x="336693" y="0"/>
            <a:ext cx="10515600" cy="1325563"/>
          </a:xfrm>
        </p:spPr>
        <p:txBody>
          <a:bodyPr>
            <a:normAutofit/>
          </a:bodyPr>
          <a:lstStyle/>
          <a:p>
            <a:r>
              <a:rPr kumimoji="1" lang="zh-CN" altLang="en-US" dirty="0">
                <a:latin typeface="+mj-ea"/>
                <a:ea typeface="+mj-ea"/>
              </a:rPr>
              <a:t>恢复模式（</a:t>
            </a:r>
            <a:r>
              <a:rPr lang="en-US" altLang="zh-CN" dirty="0">
                <a:latin typeface="+mj-ea"/>
                <a:ea typeface="+mj-ea"/>
              </a:rPr>
              <a:t>Recovery</a:t>
            </a:r>
            <a:r>
              <a:rPr lang="zh-CN" altLang="zh-CN" dirty="0">
                <a:latin typeface="+mj-ea"/>
                <a:ea typeface="+mj-ea"/>
              </a:rPr>
              <a:t>模式）</a:t>
            </a:r>
            <a:endParaRPr kumimoji="1" lang="zh-CN" altLang="en-US" dirty="0">
              <a:latin typeface="+mj-ea"/>
              <a:ea typeface="+mj-ea"/>
            </a:endParaRPr>
          </a:p>
        </p:txBody>
      </p:sp>
      <p:pic>
        <p:nvPicPr>
          <p:cNvPr id="5" name="图片 4"/>
          <p:cNvPicPr>
            <a:picLocks noChangeAspect="1"/>
          </p:cNvPicPr>
          <p:nvPr/>
        </p:nvPicPr>
        <p:blipFill rotWithShape="1">
          <a:blip r:embed="rId2"/>
          <a:srcRect t="12719" b="56821"/>
          <a:stretch/>
        </p:blipFill>
        <p:spPr>
          <a:xfrm>
            <a:off x="336694" y="1053286"/>
            <a:ext cx="6332763" cy="2373113"/>
          </a:xfrm>
          <a:prstGeom prst="rect">
            <a:avLst/>
          </a:prstGeom>
        </p:spPr>
      </p:pic>
      <p:pic>
        <p:nvPicPr>
          <p:cNvPr id="8" name="图片 7"/>
          <p:cNvPicPr>
            <a:picLocks noChangeAspect="1"/>
          </p:cNvPicPr>
          <p:nvPr/>
        </p:nvPicPr>
        <p:blipFill>
          <a:blip r:embed="rId3"/>
          <a:stretch>
            <a:fillRect/>
          </a:stretch>
        </p:blipFill>
        <p:spPr>
          <a:xfrm>
            <a:off x="336693" y="3500991"/>
            <a:ext cx="6351536" cy="2807662"/>
          </a:xfrm>
          <a:prstGeom prst="rect">
            <a:avLst/>
          </a:prstGeom>
        </p:spPr>
      </p:pic>
      <p:sp>
        <p:nvSpPr>
          <p:cNvPr id="9" name="内容占位符 2"/>
          <p:cNvSpPr txBox="1">
            <a:spLocks/>
          </p:cNvSpPr>
          <p:nvPr/>
        </p:nvSpPr>
        <p:spPr>
          <a:xfrm>
            <a:off x="6778828" y="3548589"/>
            <a:ext cx="5074229" cy="2736305"/>
          </a:xfrm>
          <a:prstGeom prst="rect">
            <a:avLst/>
          </a:prstGeom>
        </p:spPr>
        <p:txBody>
          <a:bodyPr vert="horz" lIns="108807" tIns="54403" rIns="108807" bIns="54403" rtlCol="0">
            <a:normAutofit fontScale="92500" lnSpcReduction="20000"/>
          </a:bodyPr>
          <a:lstStyle>
            <a:lvl1pPr marL="342900" indent="-342900" algn="l" defTabSz="914400" rtl="0" eaLnBrk="1" latinLnBrk="0" hangingPunct="1">
              <a:spcBef>
                <a:spcPct val="20000"/>
              </a:spcBef>
              <a:buFont typeface="Wingdings" pitchFamily="2" charset="2"/>
              <a:buChar char="Ø"/>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a:buChar char="•"/>
            </a:pPr>
            <a:r>
              <a:rPr kumimoji="1" lang="zh-CN" altLang="en-US" sz="2400" dirty="0">
                <a:solidFill>
                  <a:prstClr val="white"/>
                </a:solidFill>
              </a:rPr>
              <a:t>重启系统</a:t>
            </a:r>
            <a:endParaRPr kumimoji="1" lang="en-US" altLang="zh-CN" sz="2400" dirty="0">
              <a:solidFill>
                <a:prstClr val="white"/>
              </a:solidFill>
            </a:endParaRPr>
          </a:p>
          <a:p>
            <a:pPr>
              <a:buFont typeface="Arial"/>
              <a:buChar char="•"/>
            </a:pPr>
            <a:r>
              <a:rPr kumimoji="1" lang="zh-CN" altLang="en-US" sz="2400" dirty="0">
                <a:solidFill>
                  <a:prstClr val="white"/>
                </a:solidFill>
              </a:rPr>
              <a:t>刷入</a:t>
            </a:r>
            <a:r>
              <a:rPr kumimoji="1" lang="en-US" altLang="zh-CN" sz="2400" dirty="0">
                <a:solidFill>
                  <a:prstClr val="white"/>
                </a:solidFill>
              </a:rPr>
              <a:t>SD</a:t>
            </a:r>
            <a:r>
              <a:rPr kumimoji="1" lang="zh-CN" altLang="en-US" sz="2400" dirty="0">
                <a:solidFill>
                  <a:prstClr val="white"/>
                </a:solidFill>
              </a:rPr>
              <a:t>卡中的升级包</a:t>
            </a:r>
            <a:endParaRPr kumimoji="1" lang="en-US" altLang="zh-CN" sz="2400" dirty="0">
              <a:solidFill>
                <a:prstClr val="white"/>
              </a:solidFill>
            </a:endParaRPr>
          </a:p>
          <a:p>
            <a:pPr>
              <a:buFont typeface="Arial"/>
              <a:buChar char="•"/>
            </a:pPr>
            <a:r>
              <a:rPr kumimoji="1" lang="zh-CN" altLang="en-US" sz="2400" dirty="0">
                <a:solidFill>
                  <a:prstClr val="white"/>
                </a:solidFill>
              </a:rPr>
              <a:t>清除数据</a:t>
            </a:r>
            <a:r>
              <a:rPr kumimoji="1" lang="en-US" altLang="zh-CN" sz="2400" dirty="0">
                <a:solidFill>
                  <a:prstClr val="white"/>
                </a:solidFill>
              </a:rPr>
              <a:t>/</a:t>
            </a:r>
            <a:r>
              <a:rPr kumimoji="1" lang="zh-CN" altLang="en-US" sz="2400" dirty="0">
                <a:solidFill>
                  <a:prstClr val="white"/>
                </a:solidFill>
              </a:rPr>
              <a:t>出厂化</a:t>
            </a:r>
            <a:endParaRPr kumimoji="1" lang="en-US" altLang="zh-CN" sz="2400" dirty="0">
              <a:solidFill>
                <a:prstClr val="white"/>
              </a:solidFill>
            </a:endParaRPr>
          </a:p>
          <a:p>
            <a:pPr>
              <a:buFont typeface="Arial"/>
              <a:buChar char="•"/>
            </a:pPr>
            <a:r>
              <a:rPr kumimoji="1" lang="zh-CN" altLang="en-US" sz="2400" dirty="0">
                <a:solidFill>
                  <a:prstClr val="white"/>
                </a:solidFill>
              </a:rPr>
              <a:t>清除缓存</a:t>
            </a:r>
            <a:endParaRPr kumimoji="1" lang="en-US" altLang="zh-CN" sz="2400" dirty="0">
              <a:solidFill>
                <a:prstClr val="white"/>
              </a:solidFill>
            </a:endParaRPr>
          </a:p>
          <a:p>
            <a:pPr>
              <a:buFont typeface="Arial"/>
              <a:buChar char="•"/>
            </a:pPr>
            <a:r>
              <a:rPr kumimoji="1" lang="zh-CN" altLang="en-US" sz="2400" dirty="0">
                <a:solidFill>
                  <a:prstClr val="white"/>
                </a:solidFill>
              </a:rPr>
              <a:t>安装</a:t>
            </a:r>
            <a:r>
              <a:rPr kumimoji="1" lang="en-US" altLang="zh-CN" sz="2400" dirty="0">
                <a:solidFill>
                  <a:prstClr val="white"/>
                </a:solidFill>
              </a:rPr>
              <a:t>SD</a:t>
            </a:r>
            <a:r>
              <a:rPr kumimoji="1" lang="zh-CN" altLang="en-US" sz="2400" dirty="0">
                <a:solidFill>
                  <a:prstClr val="white"/>
                </a:solidFill>
              </a:rPr>
              <a:t>卡上的</a:t>
            </a:r>
            <a:r>
              <a:rPr kumimoji="1" lang="en-US" altLang="zh-CN" sz="2400" dirty="0">
                <a:solidFill>
                  <a:prstClr val="white"/>
                </a:solidFill>
              </a:rPr>
              <a:t>zip</a:t>
            </a:r>
            <a:r>
              <a:rPr kumimoji="1" lang="zh-CN" altLang="en-US" sz="2400" dirty="0">
                <a:solidFill>
                  <a:prstClr val="white"/>
                </a:solidFill>
              </a:rPr>
              <a:t>包</a:t>
            </a:r>
            <a:endParaRPr kumimoji="1" lang="en-US" altLang="zh-CN" sz="2400" dirty="0">
              <a:solidFill>
                <a:prstClr val="white"/>
              </a:solidFill>
            </a:endParaRPr>
          </a:p>
          <a:p>
            <a:pPr>
              <a:buFont typeface="Arial"/>
              <a:buChar char="•"/>
            </a:pPr>
            <a:r>
              <a:rPr kumimoji="1" lang="zh-CN" altLang="en-US" sz="2400" dirty="0">
                <a:solidFill>
                  <a:prstClr val="white"/>
                </a:solidFill>
              </a:rPr>
              <a:t>备份和还原</a:t>
            </a:r>
            <a:endParaRPr kumimoji="1" lang="en-US" altLang="zh-CN" sz="2400" dirty="0">
              <a:solidFill>
                <a:prstClr val="white"/>
              </a:solidFill>
            </a:endParaRPr>
          </a:p>
          <a:p>
            <a:pPr>
              <a:buFont typeface="Arial"/>
              <a:buChar char="•"/>
            </a:pPr>
            <a:r>
              <a:rPr kumimoji="1" lang="zh-CN" altLang="en-US" sz="2400" dirty="0">
                <a:solidFill>
                  <a:prstClr val="white"/>
                </a:solidFill>
              </a:rPr>
              <a:t>加载与存储</a:t>
            </a:r>
            <a:endParaRPr kumimoji="1" lang="en-US" altLang="zh-CN" sz="2400" dirty="0">
              <a:solidFill>
                <a:prstClr val="white"/>
              </a:solidFill>
            </a:endParaRPr>
          </a:p>
          <a:p>
            <a:pPr>
              <a:buFont typeface="Arial"/>
              <a:buChar char="•"/>
            </a:pPr>
            <a:r>
              <a:rPr kumimoji="1" lang="zh-CN" altLang="en-US" sz="2400" dirty="0">
                <a:solidFill>
                  <a:prstClr val="white"/>
                </a:solidFill>
              </a:rPr>
              <a:t>高级</a:t>
            </a:r>
            <a:endParaRPr kumimoji="1" lang="en-US" altLang="zh-CN" sz="2400" dirty="0">
              <a:solidFill>
                <a:prstClr val="white"/>
              </a:solidFill>
            </a:endParaRPr>
          </a:p>
          <a:p>
            <a:pPr>
              <a:buFont typeface="Arial"/>
              <a:buChar char="•"/>
            </a:pPr>
            <a:endParaRPr kumimoji="1" lang="en-US" altLang="zh-CN" sz="3299" dirty="0">
              <a:solidFill>
                <a:prstClr val="white"/>
              </a:solidFill>
            </a:endParaRPr>
          </a:p>
          <a:p>
            <a:endParaRPr kumimoji="1" lang="zh-CN" altLang="en-US" sz="3199" dirty="0">
              <a:solidFill>
                <a:prstClr val="white"/>
              </a:solidFill>
            </a:endParaRPr>
          </a:p>
        </p:txBody>
      </p:sp>
    </p:spTree>
    <p:extLst>
      <p:ext uri="{BB962C8B-B14F-4D97-AF65-F5344CB8AC3E}">
        <p14:creationId xmlns:p14="http://schemas.microsoft.com/office/powerpoint/2010/main" val="3514356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4658" y="1053286"/>
            <a:ext cx="4235626" cy="3556993"/>
          </a:xfrm>
        </p:spPr>
        <p:txBody>
          <a:bodyPr/>
          <a:lstStyle/>
          <a:p>
            <a:pPr marL="544050" indent="-544050">
              <a:buFont typeface="Wingdings" panose="05000000000000000000" pitchFamily="2" charset="2"/>
              <a:buChar char="Ø"/>
            </a:pPr>
            <a:r>
              <a:rPr kumimoji="1" lang="zh-CN" altLang="en-US" sz="3299" dirty="0">
                <a:latin typeface="+mj-ea"/>
                <a:ea typeface="+mj-ea"/>
              </a:rPr>
              <a:t>版本各异</a:t>
            </a:r>
            <a:endParaRPr kumimoji="1" lang="en-US" altLang="zh-CN" sz="3299" dirty="0">
              <a:latin typeface="+mj-ea"/>
              <a:ea typeface="+mj-ea"/>
            </a:endParaRPr>
          </a:p>
          <a:p>
            <a:pPr marL="0" indent="0">
              <a:buNone/>
            </a:pPr>
            <a:endParaRPr kumimoji="1" lang="zh-CN" altLang="en-US" dirty="0">
              <a:latin typeface="+mj-ea"/>
              <a:ea typeface="+mj-ea"/>
            </a:endParaRPr>
          </a:p>
        </p:txBody>
      </p:sp>
      <p:pic>
        <p:nvPicPr>
          <p:cNvPr id="4" name="图片 3"/>
          <p:cNvPicPr>
            <a:picLocks noChangeAspect="1"/>
          </p:cNvPicPr>
          <p:nvPr/>
        </p:nvPicPr>
        <p:blipFill>
          <a:blip r:embed="rId3"/>
          <a:stretch>
            <a:fillRect/>
          </a:stretch>
        </p:blipFill>
        <p:spPr>
          <a:xfrm>
            <a:off x="1560546" y="1629217"/>
            <a:ext cx="4029940" cy="2266551"/>
          </a:xfrm>
          <a:prstGeom prst="rect">
            <a:avLst/>
          </a:prstGeom>
        </p:spPr>
      </p:pic>
      <p:pic>
        <p:nvPicPr>
          <p:cNvPr id="5" name="图片 4"/>
          <p:cNvPicPr>
            <a:picLocks noChangeAspect="1"/>
          </p:cNvPicPr>
          <p:nvPr/>
        </p:nvPicPr>
        <p:blipFill>
          <a:blip r:embed="rId4"/>
          <a:stretch>
            <a:fillRect/>
          </a:stretch>
        </p:blipFill>
        <p:spPr>
          <a:xfrm>
            <a:off x="5664053" y="1845191"/>
            <a:ext cx="4509695" cy="1879600"/>
          </a:xfrm>
          <a:prstGeom prst="rect">
            <a:avLst/>
          </a:prstGeom>
        </p:spPr>
      </p:pic>
      <p:sp>
        <p:nvSpPr>
          <p:cNvPr id="6" name="标题 1"/>
          <p:cNvSpPr>
            <a:spLocks noGrp="1"/>
          </p:cNvSpPr>
          <p:nvPr>
            <p:ph type="title"/>
          </p:nvPr>
        </p:nvSpPr>
        <p:spPr>
          <a:xfrm>
            <a:off x="478244" y="15688"/>
            <a:ext cx="10515600" cy="1325563"/>
          </a:xfrm>
        </p:spPr>
        <p:txBody>
          <a:bodyPr>
            <a:normAutofit/>
          </a:bodyPr>
          <a:lstStyle/>
          <a:p>
            <a:r>
              <a:rPr kumimoji="1" lang="zh-CN" altLang="en-US" dirty="0">
                <a:latin typeface="+mj-ea"/>
                <a:ea typeface="+mj-ea"/>
              </a:rPr>
              <a:t>恢复模式（</a:t>
            </a:r>
            <a:r>
              <a:rPr lang="en-US" altLang="zh-CN" dirty="0">
                <a:latin typeface="+mj-ea"/>
                <a:ea typeface="+mj-ea"/>
              </a:rPr>
              <a:t>Recovery</a:t>
            </a:r>
            <a:r>
              <a:rPr lang="zh-CN" altLang="zh-CN" dirty="0">
                <a:latin typeface="+mj-ea"/>
                <a:ea typeface="+mj-ea"/>
              </a:rPr>
              <a:t>模式）</a:t>
            </a:r>
            <a:endParaRPr kumimoji="1" lang="zh-CN" altLang="en-US" dirty="0">
              <a:latin typeface="+mj-ea"/>
              <a:ea typeface="+mj-ea"/>
            </a:endParaRPr>
          </a:p>
        </p:txBody>
      </p:sp>
      <p:pic>
        <p:nvPicPr>
          <p:cNvPr id="7" name="图片 6"/>
          <p:cNvPicPr>
            <a:picLocks noChangeAspect="1"/>
          </p:cNvPicPr>
          <p:nvPr/>
        </p:nvPicPr>
        <p:blipFill>
          <a:blip r:embed="rId5"/>
          <a:stretch>
            <a:fillRect/>
          </a:stretch>
        </p:blipFill>
        <p:spPr>
          <a:xfrm>
            <a:off x="1488555" y="3932939"/>
            <a:ext cx="4125891" cy="2324968"/>
          </a:xfrm>
          <a:prstGeom prst="rect">
            <a:avLst/>
          </a:prstGeom>
        </p:spPr>
      </p:pic>
      <p:pic>
        <p:nvPicPr>
          <p:cNvPr id="8" name="图片 7"/>
          <p:cNvPicPr>
            <a:picLocks noChangeAspect="1"/>
          </p:cNvPicPr>
          <p:nvPr/>
        </p:nvPicPr>
        <p:blipFill>
          <a:blip r:embed="rId6"/>
          <a:stretch>
            <a:fillRect/>
          </a:stretch>
        </p:blipFill>
        <p:spPr>
          <a:xfrm>
            <a:off x="5736044" y="3788957"/>
            <a:ext cx="4501465" cy="2514600"/>
          </a:xfrm>
          <a:prstGeom prst="rect">
            <a:avLst/>
          </a:prstGeom>
        </p:spPr>
      </p:pic>
    </p:spTree>
    <p:extLst>
      <p:ext uri="{BB962C8B-B14F-4D97-AF65-F5344CB8AC3E}">
        <p14:creationId xmlns:p14="http://schemas.microsoft.com/office/powerpoint/2010/main" val="366669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3011" y="1600201"/>
            <a:ext cx="7570737" cy="3556993"/>
          </a:xfrm>
        </p:spPr>
        <p:txBody>
          <a:bodyPr>
            <a:normAutofit/>
          </a:bodyPr>
          <a:lstStyle/>
          <a:p>
            <a:pPr marL="544050" indent="-544050">
              <a:buFont typeface="Wingdings" panose="05000000000000000000" pitchFamily="2" charset="2"/>
              <a:buChar char="Ø"/>
            </a:pPr>
            <a:r>
              <a:rPr kumimoji="1" lang="zh-CN" altLang="en-US" sz="3299" dirty="0">
                <a:latin typeface="+mj-ea"/>
                <a:ea typeface="+mj-ea"/>
              </a:rPr>
              <a:t>对于取证的意义</a:t>
            </a:r>
            <a:endParaRPr kumimoji="1" lang="en-US" altLang="zh-CN" sz="3299" dirty="0">
              <a:latin typeface="+mj-ea"/>
              <a:ea typeface="+mj-ea"/>
            </a:endParaRPr>
          </a:p>
          <a:p>
            <a:pPr>
              <a:buFont typeface="Arial"/>
              <a:buChar char="•"/>
            </a:pPr>
            <a:r>
              <a:rPr kumimoji="1" lang="zh-CN" altLang="en-US" sz="2899" dirty="0">
                <a:latin typeface="+mj-ea"/>
                <a:ea typeface="+mj-ea"/>
              </a:rPr>
              <a:t>避开屏幕密码备份数据并解析</a:t>
            </a:r>
            <a:endParaRPr kumimoji="1" lang="en-US" altLang="zh-CN" sz="2899" dirty="0">
              <a:latin typeface="+mj-ea"/>
              <a:ea typeface="+mj-ea"/>
            </a:endParaRPr>
          </a:p>
          <a:p>
            <a:pPr>
              <a:buFont typeface="Arial"/>
              <a:buChar char="•"/>
            </a:pPr>
            <a:r>
              <a:rPr kumimoji="1" lang="zh-CN" altLang="en-US" sz="2899" dirty="0">
                <a:latin typeface="+mj-ea"/>
                <a:ea typeface="+mj-ea"/>
              </a:rPr>
              <a:t>备份数据</a:t>
            </a:r>
            <a:r>
              <a:rPr kumimoji="1" lang="en-US" altLang="zh-CN" sz="2899" dirty="0">
                <a:latin typeface="+mj-ea"/>
                <a:ea typeface="+mj-ea"/>
              </a:rPr>
              <a:t>-</a:t>
            </a:r>
            <a:r>
              <a:rPr kumimoji="1" lang="zh-CN" altLang="en-US" sz="2899" dirty="0">
                <a:latin typeface="+mj-ea"/>
                <a:ea typeface="+mj-ea"/>
              </a:rPr>
              <a:t>清除密码</a:t>
            </a:r>
            <a:r>
              <a:rPr kumimoji="1" lang="en-US" altLang="zh-CN" sz="2899" dirty="0">
                <a:latin typeface="+mj-ea"/>
                <a:ea typeface="+mj-ea"/>
              </a:rPr>
              <a:t>-</a:t>
            </a:r>
            <a:r>
              <a:rPr kumimoji="1" lang="zh-CN" altLang="en-US" sz="2899" dirty="0">
                <a:latin typeface="+mj-ea"/>
                <a:ea typeface="+mj-ea"/>
              </a:rPr>
              <a:t>还原数据</a:t>
            </a:r>
            <a:endParaRPr kumimoji="1" lang="en-US" altLang="zh-CN" sz="2899" dirty="0">
              <a:latin typeface="+mj-ea"/>
              <a:ea typeface="+mj-ea"/>
            </a:endParaRPr>
          </a:p>
          <a:p>
            <a:pPr>
              <a:buFont typeface="Arial"/>
              <a:buChar char="•"/>
            </a:pPr>
            <a:r>
              <a:rPr kumimoji="1" lang="zh-CN" altLang="en-US" sz="2899" dirty="0">
                <a:latin typeface="+mj-ea"/>
                <a:ea typeface="+mj-ea"/>
              </a:rPr>
              <a:t>挂载机身存储到本地磁盘</a:t>
            </a:r>
            <a:endParaRPr kumimoji="1" lang="en-US" altLang="zh-CN" sz="2899" dirty="0">
              <a:latin typeface="+mj-ea"/>
              <a:ea typeface="+mj-ea"/>
            </a:endParaRPr>
          </a:p>
          <a:p>
            <a:pPr>
              <a:buFont typeface="Arial"/>
              <a:buChar char="•"/>
            </a:pPr>
            <a:endParaRPr kumimoji="1" lang="zh-CN" altLang="en-US" sz="3299" dirty="0">
              <a:latin typeface="+mj-ea"/>
              <a:ea typeface="+mj-ea"/>
            </a:endParaRPr>
          </a:p>
        </p:txBody>
      </p:sp>
      <p:sp>
        <p:nvSpPr>
          <p:cNvPr id="4" name="标题 1"/>
          <p:cNvSpPr>
            <a:spLocks noGrp="1"/>
          </p:cNvSpPr>
          <p:nvPr>
            <p:ph type="title"/>
          </p:nvPr>
        </p:nvSpPr>
        <p:spPr/>
        <p:txBody>
          <a:bodyPr>
            <a:normAutofit/>
          </a:bodyPr>
          <a:lstStyle/>
          <a:p>
            <a:r>
              <a:rPr kumimoji="1" lang="zh-CN" altLang="en-US" dirty="0">
                <a:latin typeface="+mj-ea"/>
                <a:ea typeface="+mj-ea"/>
              </a:rPr>
              <a:t>恢复模式（</a:t>
            </a:r>
            <a:r>
              <a:rPr lang="en-US" altLang="zh-CN" dirty="0">
                <a:latin typeface="+mj-ea"/>
                <a:ea typeface="+mj-ea"/>
              </a:rPr>
              <a:t>Recovery</a:t>
            </a:r>
            <a:r>
              <a:rPr lang="zh-CN" altLang="zh-CN" dirty="0">
                <a:latin typeface="+mj-ea"/>
                <a:ea typeface="+mj-ea"/>
              </a:rPr>
              <a:t>模式）</a:t>
            </a:r>
            <a:endParaRPr kumimoji="1" lang="zh-CN" altLang="en-US" dirty="0">
              <a:latin typeface="+mj-ea"/>
              <a:ea typeface="+mj-ea"/>
            </a:endParaRPr>
          </a:p>
        </p:txBody>
      </p:sp>
      <p:pic>
        <p:nvPicPr>
          <p:cNvPr id="5" name="图片 4"/>
          <p:cNvPicPr>
            <a:picLocks noChangeAspect="1"/>
          </p:cNvPicPr>
          <p:nvPr/>
        </p:nvPicPr>
        <p:blipFill rotWithShape="1">
          <a:blip r:embed="rId2"/>
          <a:srcRect t="7303"/>
          <a:stretch/>
        </p:blipFill>
        <p:spPr>
          <a:xfrm>
            <a:off x="6383966" y="2349130"/>
            <a:ext cx="4797547" cy="2483886"/>
          </a:xfrm>
          <a:prstGeom prst="rect">
            <a:avLst/>
          </a:prstGeom>
        </p:spPr>
      </p:pic>
    </p:spTree>
    <p:extLst>
      <p:ext uri="{BB962C8B-B14F-4D97-AF65-F5344CB8AC3E}">
        <p14:creationId xmlns:p14="http://schemas.microsoft.com/office/powerpoint/2010/main" val="798158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90A840D-6B7A-4D9E-AF7A-5F104624AB63}"/>
              </a:ext>
            </a:extLst>
          </p:cNvPr>
          <p:cNvSpPr>
            <a:spLocks/>
          </p:cNvSpPr>
          <p:nvPr/>
        </p:nvSpPr>
        <p:spPr bwMode="gray">
          <a:xfrm>
            <a:off x="4588775" y="4797894"/>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6" name="Freeform 5">
            <a:extLst>
              <a:ext uri="{FF2B5EF4-FFF2-40B4-BE49-F238E27FC236}">
                <a16:creationId xmlns:a16="http://schemas.microsoft.com/office/drawing/2014/main" id="{8A7CDBFF-39F6-4143-B735-7BC18FFFBDE3}"/>
              </a:ext>
            </a:extLst>
          </p:cNvPr>
          <p:cNvSpPr>
            <a:spLocks/>
          </p:cNvSpPr>
          <p:nvPr/>
        </p:nvSpPr>
        <p:spPr bwMode="gray">
          <a:xfrm>
            <a:off x="3653791" y="4797894"/>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7" name="Freeform 6">
            <a:extLst>
              <a:ext uri="{FF2B5EF4-FFF2-40B4-BE49-F238E27FC236}">
                <a16:creationId xmlns:a16="http://schemas.microsoft.com/office/drawing/2014/main" id="{3A125255-58DC-49E5-929E-5CBA53D6F464}"/>
              </a:ext>
            </a:extLst>
          </p:cNvPr>
          <p:cNvSpPr>
            <a:spLocks/>
          </p:cNvSpPr>
          <p:nvPr/>
        </p:nvSpPr>
        <p:spPr bwMode="gray">
          <a:xfrm>
            <a:off x="4588775" y="3763272"/>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8" name="Freeform 7">
            <a:extLst>
              <a:ext uri="{FF2B5EF4-FFF2-40B4-BE49-F238E27FC236}">
                <a16:creationId xmlns:a16="http://schemas.microsoft.com/office/drawing/2014/main" id="{936220DF-9844-42AD-839B-CEDD024183DB}"/>
              </a:ext>
            </a:extLst>
          </p:cNvPr>
          <p:cNvSpPr>
            <a:spLocks/>
          </p:cNvSpPr>
          <p:nvPr/>
        </p:nvSpPr>
        <p:spPr bwMode="gray">
          <a:xfrm>
            <a:off x="3653791" y="3763272"/>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9" name="Text Box 8">
            <a:extLst>
              <a:ext uri="{FF2B5EF4-FFF2-40B4-BE49-F238E27FC236}">
                <a16:creationId xmlns:a16="http://schemas.microsoft.com/office/drawing/2014/main" id="{A7A97442-6956-404E-95AE-EDA91506432D}"/>
              </a:ext>
            </a:extLst>
          </p:cNvPr>
          <p:cNvSpPr txBox="1">
            <a:spLocks noChangeArrowheads="1"/>
          </p:cNvSpPr>
          <p:nvPr/>
        </p:nvSpPr>
        <p:spPr bwMode="gray">
          <a:xfrm>
            <a:off x="4739040" y="3841586"/>
            <a:ext cx="5676441" cy="553848"/>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带有屏幕密码的设备的取证</a:t>
            </a:r>
          </a:p>
        </p:txBody>
      </p:sp>
      <p:sp>
        <p:nvSpPr>
          <p:cNvPr id="10" name="Freeform 9">
            <a:extLst>
              <a:ext uri="{FF2B5EF4-FFF2-40B4-BE49-F238E27FC236}">
                <a16:creationId xmlns:a16="http://schemas.microsoft.com/office/drawing/2014/main" id="{622242A6-45F6-47B4-B88E-4CAA0BFF843F}"/>
              </a:ext>
            </a:extLst>
          </p:cNvPr>
          <p:cNvSpPr>
            <a:spLocks/>
          </p:cNvSpPr>
          <p:nvPr/>
        </p:nvSpPr>
        <p:spPr bwMode="gray">
          <a:xfrm>
            <a:off x="4588775" y="2720190"/>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1" name="Freeform 10">
            <a:extLst>
              <a:ext uri="{FF2B5EF4-FFF2-40B4-BE49-F238E27FC236}">
                <a16:creationId xmlns:a16="http://schemas.microsoft.com/office/drawing/2014/main" id="{199BDF80-C7C2-45F8-865E-DD0CA0C499FF}"/>
              </a:ext>
            </a:extLst>
          </p:cNvPr>
          <p:cNvSpPr>
            <a:spLocks/>
          </p:cNvSpPr>
          <p:nvPr/>
        </p:nvSpPr>
        <p:spPr bwMode="gray">
          <a:xfrm>
            <a:off x="3653791" y="2720190"/>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2" name="Freeform 11">
            <a:extLst>
              <a:ext uri="{FF2B5EF4-FFF2-40B4-BE49-F238E27FC236}">
                <a16:creationId xmlns:a16="http://schemas.microsoft.com/office/drawing/2014/main" id="{B561EE67-4111-43EE-AE21-521D6F91C17D}"/>
              </a:ext>
            </a:extLst>
          </p:cNvPr>
          <p:cNvSpPr>
            <a:spLocks/>
          </p:cNvSpPr>
          <p:nvPr/>
        </p:nvSpPr>
        <p:spPr bwMode="gray">
          <a:xfrm>
            <a:off x="4588775" y="1666295"/>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3" name="Freeform 12">
            <a:extLst>
              <a:ext uri="{FF2B5EF4-FFF2-40B4-BE49-F238E27FC236}">
                <a16:creationId xmlns:a16="http://schemas.microsoft.com/office/drawing/2014/main" id="{345BECB1-89C5-4299-9F57-C02D60035088}"/>
              </a:ext>
            </a:extLst>
          </p:cNvPr>
          <p:cNvSpPr>
            <a:spLocks/>
          </p:cNvSpPr>
          <p:nvPr/>
        </p:nvSpPr>
        <p:spPr bwMode="gray">
          <a:xfrm>
            <a:off x="3653791" y="1666295"/>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4" name="Text Box 13">
            <a:extLst>
              <a:ext uri="{FF2B5EF4-FFF2-40B4-BE49-F238E27FC236}">
                <a16:creationId xmlns:a16="http://schemas.microsoft.com/office/drawing/2014/main" id="{F940A3EA-144F-475C-A984-141E55506227}"/>
              </a:ext>
            </a:extLst>
          </p:cNvPr>
          <p:cNvSpPr txBox="1">
            <a:spLocks noChangeArrowheads="1"/>
          </p:cNvSpPr>
          <p:nvPr/>
        </p:nvSpPr>
        <p:spPr bwMode="gray">
          <a:xfrm>
            <a:off x="4739040" y="1753072"/>
            <a:ext cx="4772230" cy="533481"/>
          </a:xfrm>
          <a:prstGeom prst="rect">
            <a:avLst/>
          </a:prstGeom>
          <a:noFill/>
          <a:ln w="9525">
            <a:noFill/>
            <a:miter lim="800000"/>
            <a:headEnd/>
            <a:tailEnd/>
          </a:ln>
          <a:effectLst>
            <a:outerShdw dist="17961" dir="2700000" algn="ctr" rotWithShape="0">
              <a:srgbClr val="333333">
                <a:alpha val="50000"/>
              </a:srgbClr>
            </a:outerShdw>
          </a:effectLst>
          <a:scene3d>
            <a:camera prst="orthographicFront"/>
            <a:lightRig rig="threePt" dir="t"/>
          </a:scene3d>
          <a:sp3d>
            <a:bevelT/>
          </a:sp3d>
        </p:spPr>
        <p:txBody>
          <a:bodyPr lIns="121871" tIns="60935" rIns="121871" bIns="60935">
            <a:spAutoFit/>
          </a:bodyPr>
          <a:lstStyle/>
          <a:p>
            <a:pPr defTabSz="1218743"/>
            <a:r>
              <a:rPr lang="zh-CN" altLang="en-US" sz="2699" dirty="0">
                <a:solidFill>
                  <a:prstClr val="white"/>
                </a:solidFill>
                <a:ea typeface="微软雅黑" pitchFamily="34" charset="-122"/>
              </a:rPr>
              <a:t>基础与准备</a:t>
            </a:r>
          </a:p>
        </p:txBody>
      </p:sp>
      <p:sp>
        <p:nvSpPr>
          <p:cNvPr id="15" name="Text Box 15">
            <a:extLst>
              <a:ext uri="{FF2B5EF4-FFF2-40B4-BE49-F238E27FC236}">
                <a16:creationId xmlns:a16="http://schemas.microsoft.com/office/drawing/2014/main" id="{B693FB60-8BAD-47B8-B988-B3EA19871808}"/>
              </a:ext>
            </a:extLst>
          </p:cNvPr>
          <p:cNvSpPr txBox="1">
            <a:spLocks noChangeArrowheads="1"/>
          </p:cNvSpPr>
          <p:nvPr/>
        </p:nvSpPr>
        <p:spPr bwMode="gray">
          <a:xfrm>
            <a:off x="4739040" y="4886513"/>
            <a:ext cx="4772230" cy="533481"/>
          </a:xfrm>
          <a:prstGeom prst="rect">
            <a:avLst/>
          </a:prstGeom>
          <a:noFill/>
          <a:ln w="9525">
            <a:noFill/>
            <a:miter lim="800000"/>
            <a:headEnd/>
            <a:tailEnd/>
          </a:ln>
          <a:effectLst>
            <a:outerShdw dist="17961" dir="2700000" algn="ctr" rotWithShape="0">
              <a:srgbClr val="333333">
                <a:alpha val="50000"/>
              </a:srgbClr>
            </a:outerShdw>
          </a:effectLst>
        </p:spPr>
        <p:txBody>
          <a:bodyPr lIns="121871" tIns="60935" rIns="121871" bIns="60935">
            <a:spAutoFit/>
          </a:bodyPr>
          <a:lstStyle/>
          <a:p>
            <a:pPr defTabSz="1218743"/>
            <a:r>
              <a:rPr lang="zh-CN" altLang="en-US" sz="2699" dirty="0">
                <a:solidFill>
                  <a:prstClr val="white"/>
                </a:solidFill>
                <a:ea typeface="微软雅黑" pitchFamily="34" charset="-122"/>
              </a:rPr>
              <a:t>微信数据的手工解密</a:t>
            </a:r>
          </a:p>
        </p:txBody>
      </p:sp>
      <p:grpSp>
        <p:nvGrpSpPr>
          <p:cNvPr id="16" name="组合 15">
            <a:extLst>
              <a:ext uri="{FF2B5EF4-FFF2-40B4-BE49-F238E27FC236}">
                <a16:creationId xmlns:a16="http://schemas.microsoft.com/office/drawing/2014/main" id="{00DE947D-72FA-47C0-A64B-6B2E3FCA7DA5}"/>
              </a:ext>
            </a:extLst>
          </p:cNvPr>
          <p:cNvGrpSpPr/>
          <p:nvPr/>
        </p:nvGrpSpPr>
        <p:grpSpPr>
          <a:xfrm>
            <a:off x="3891208" y="1602792"/>
            <a:ext cx="426454" cy="3993374"/>
            <a:chOff x="2334152" y="1163993"/>
            <a:chExt cx="320040" cy="2995030"/>
          </a:xfrm>
        </p:grpSpPr>
        <p:sp>
          <p:nvSpPr>
            <p:cNvPr id="17" name="Text Box 16">
              <a:extLst>
                <a:ext uri="{FF2B5EF4-FFF2-40B4-BE49-F238E27FC236}">
                  <a16:creationId xmlns:a16="http://schemas.microsoft.com/office/drawing/2014/main" id="{32778309-B59B-40C5-B8DA-2794CE5E75F0}"/>
                </a:ext>
              </a:extLst>
            </p:cNvPr>
            <p:cNvSpPr txBox="1">
              <a:spLocks noChangeArrowheads="1"/>
            </p:cNvSpPr>
            <p:nvPr/>
          </p:nvSpPr>
          <p:spPr bwMode="gray">
            <a:xfrm>
              <a:off x="2334152" y="116399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1</a:t>
              </a:r>
            </a:p>
          </p:txBody>
        </p:sp>
        <p:sp>
          <p:nvSpPr>
            <p:cNvPr id="18" name="Text Box 17">
              <a:extLst>
                <a:ext uri="{FF2B5EF4-FFF2-40B4-BE49-F238E27FC236}">
                  <a16:creationId xmlns:a16="http://schemas.microsoft.com/office/drawing/2014/main" id="{1D774E8F-8A46-4A33-972D-95F4E9C52298}"/>
                </a:ext>
              </a:extLst>
            </p:cNvPr>
            <p:cNvSpPr txBox="1">
              <a:spLocks noChangeArrowheads="1"/>
            </p:cNvSpPr>
            <p:nvPr/>
          </p:nvSpPr>
          <p:spPr bwMode="gray">
            <a:xfrm>
              <a:off x="2349392" y="1963939"/>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2</a:t>
              </a:r>
            </a:p>
          </p:txBody>
        </p:sp>
        <p:sp>
          <p:nvSpPr>
            <p:cNvPr id="19" name="Text Box 18">
              <a:extLst>
                <a:ext uri="{FF2B5EF4-FFF2-40B4-BE49-F238E27FC236}">
                  <a16:creationId xmlns:a16="http://schemas.microsoft.com/office/drawing/2014/main" id="{1D1785AF-44D9-4A24-A8EA-A7461AA8DEE4}"/>
                </a:ext>
              </a:extLst>
            </p:cNvPr>
            <p:cNvSpPr txBox="1">
              <a:spLocks noChangeArrowheads="1"/>
            </p:cNvSpPr>
            <p:nvPr/>
          </p:nvSpPr>
          <p:spPr bwMode="gray">
            <a:xfrm>
              <a:off x="2349392" y="273355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3</a:t>
              </a:r>
            </a:p>
          </p:txBody>
        </p:sp>
        <p:sp>
          <p:nvSpPr>
            <p:cNvPr id="20" name="Text Box 19">
              <a:extLst>
                <a:ext uri="{FF2B5EF4-FFF2-40B4-BE49-F238E27FC236}">
                  <a16:creationId xmlns:a16="http://schemas.microsoft.com/office/drawing/2014/main" id="{EC778F82-0B37-469C-9B12-58BFE0B36431}"/>
                </a:ext>
              </a:extLst>
            </p:cNvPr>
            <p:cNvSpPr txBox="1">
              <a:spLocks noChangeArrowheads="1"/>
            </p:cNvSpPr>
            <p:nvPr/>
          </p:nvSpPr>
          <p:spPr bwMode="gray">
            <a:xfrm>
              <a:off x="2339867" y="3512692"/>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a:solidFill>
                    <a:prstClr val="white"/>
                  </a:solidFill>
                </a:rPr>
                <a:t>4</a:t>
              </a:r>
            </a:p>
          </p:txBody>
        </p:sp>
      </p:grpSp>
      <p:sp>
        <p:nvSpPr>
          <p:cNvPr id="21" name="Text Box 14">
            <a:extLst>
              <a:ext uri="{FF2B5EF4-FFF2-40B4-BE49-F238E27FC236}">
                <a16:creationId xmlns:a16="http://schemas.microsoft.com/office/drawing/2014/main" id="{08253AA0-5F39-48C1-9B13-664003547B9F}"/>
              </a:ext>
            </a:extLst>
          </p:cNvPr>
          <p:cNvSpPr txBox="1">
            <a:spLocks noChangeArrowheads="1"/>
          </p:cNvSpPr>
          <p:nvPr/>
        </p:nvSpPr>
        <p:spPr bwMode="gray">
          <a:xfrm>
            <a:off x="4739039" y="2842528"/>
            <a:ext cx="5572364" cy="553848"/>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en-US" altLang="zh-CN" sz="2699" dirty="0">
                <a:solidFill>
                  <a:prstClr val="white"/>
                </a:solidFill>
                <a:ea typeface="微软雅黑" pitchFamily="34" charset="-122"/>
              </a:rPr>
              <a:t>ADB</a:t>
            </a:r>
            <a:r>
              <a:rPr lang="zh-CN" altLang="en-US" sz="2699" dirty="0">
                <a:solidFill>
                  <a:prstClr val="white"/>
                </a:solidFill>
                <a:ea typeface="微软雅黑" pitchFamily="34" charset="-122"/>
              </a:rPr>
              <a:t>工具与备份解析</a:t>
            </a:r>
          </a:p>
        </p:txBody>
      </p:sp>
    </p:spTree>
    <p:extLst>
      <p:ext uri="{BB962C8B-B14F-4D97-AF65-F5344CB8AC3E}">
        <p14:creationId xmlns:p14="http://schemas.microsoft.com/office/powerpoint/2010/main" val="23496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3"/>
                                        </p:tgtEl>
                                        <p:attrNameLst>
                                          <p:attrName>style.color</p:attrName>
                                        </p:attrNameLst>
                                      </p:cBhvr>
                                      <p:to>
                                        <a:srgbClr val="FF6600"/>
                                      </p:to>
                                    </p:animClr>
                                    <p:animClr clrSpc="rgb" dir="cw">
                                      <p:cBhvr>
                                        <p:cTn id="7" dur="500" fill="hold"/>
                                        <p:tgtEl>
                                          <p:spTgt spid="13"/>
                                        </p:tgtEl>
                                        <p:attrNameLst>
                                          <p:attrName>fillcolor</p:attrName>
                                        </p:attrNameLst>
                                      </p:cBhvr>
                                      <p:to>
                                        <a:srgbClr val="FF6600"/>
                                      </p:to>
                                    </p:animClr>
                                    <p:set>
                                      <p:cBhvr>
                                        <p:cTn id="8" dur="500" fill="hold"/>
                                        <p:tgtEl>
                                          <p:spTgt spid="13"/>
                                        </p:tgtEl>
                                        <p:attrNameLst>
                                          <p:attrName>fill.type</p:attrName>
                                        </p:attrNameLst>
                                      </p:cBhvr>
                                      <p:to>
                                        <p:strVal val="solid"/>
                                      </p:to>
                                    </p:set>
                                    <p:set>
                                      <p:cBhvr>
                                        <p:cTn id="9" dur="500" fill="hold"/>
                                        <p:tgtEl>
                                          <p:spTgt spid="13"/>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12"/>
                                        </p:tgtEl>
                                        <p:attrNameLst>
                                          <p:attrName>style.color</p:attrName>
                                        </p:attrNameLst>
                                      </p:cBhvr>
                                      <p:to>
                                        <a:srgbClr val="FF6600"/>
                                      </p:to>
                                    </p:animClr>
                                    <p:animClr clrSpc="rgb" dir="cw">
                                      <p:cBhvr>
                                        <p:cTn id="12" dur="500" fill="hold"/>
                                        <p:tgtEl>
                                          <p:spTgt spid="12"/>
                                        </p:tgtEl>
                                        <p:attrNameLst>
                                          <p:attrName>fillcolor</p:attrName>
                                        </p:attrNameLst>
                                      </p:cBhvr>
                                      <p:to>
                                        <a:srgbClr val="FF6600"/>
                                      </p:to>
                                    </p:animClr>
                                    <p:set>
                                      <p:cBhvr>
                                        <p:cTn id="13" dur="500" fill="hold"/>
                                        <p:tgtEl>
                                          <p:spTgt spid="12"/>
                                        </p:tgtEl>
                                        <p:attrNameLst>
                                          <p:attrName>fill.type</p:attrName>
                                        </p:attrNameLst>
                                      </p:cBhvr>
                                      <p:to>
                                        <p:strVal val="solid"/>
                                      </p:to>
                                    </p:set>
                                    <p:set>
                                      <p:cBhvr>
                                        <p:cTn id="14"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j-ea"/>
                <a:ea typeface="+mj-ea"/>
              </a:rPr>
              <a:t>运行模式</a:t>
            </a:r>
          </a:p>
        </p:txBody>
      </p:sp>
      <p:sp>
        <p:nvSpPr>
          <p:cNvPr id="3" name="内容占位符 2"/>
          <p:cNvSpPr>
            <a:spLocks noGrp="1"/>
          </p:cNvSpPr>
          <p:nvPr>
            <p:ph idx="1"/>
          </p:nvPr>
        </p:nvSpPr>
        <p:spPr>
          <a:xfrm>
            <a:off x="613011" y="1600201"/>
            <a:ext cx="8650608" cy="3556993"/>
          </a:xfrm>
        </p:spPr>
        <p:txBody>
          <a:bodyPr>
            <a:normAutofit/>
          </a:bodyPr>
          <a:lstStyle/>
          <a:p>
            <a:pPr lvl="0">
              <a:buFont typeface="Wingdings" panose="05000000000000000000" pitchFamily="2" charset="2"/>
              <a:buChar char="Ø"/>
            </a:pPr>
            <a:r>
              <a:rPr lang="zh-CN" altLang="zh-CN" sz="3299" dirty="0">
                <a:latin typeface="+mj-ea"/>
                <a:ea typeface="+mj-ea"/>
              </a:rPr>
              <a:t>引导模式（</a:t>
            </a:r>
            <a:r>
              <a:rPr lang="en-US" altLang="zh-CN" sz="3299" dirty="0" err="1">
                <a:latin typeface="+mj-ea"/>
                <a:ea typeface="+mj-ea"/>
              </a:rPr>
              <a:t>bootloader</a:t>
            </a:r>
            <a:r>
              <a:rPr lang="en-US" altLang="zh-CN" sz="3299" dirty="0">
                <a:latin typeface="+mj-ea"/>
                <a:ea typeface="+mj-ea"/>
              </a:rPr>
              <a:t> mode</a:t>
            </a:r>
            <a:r>
              <a:rPr lang="zh-CN" altLang="zh-CN" sz="3299" dirty="0">
                <a:latin typeface="+mj-ea"/>
                <a:ea typeface="+mj-ea"/>
              </a:rPr>
              <a:t>）</a:t>
            </a:r>
            <a:endParaRPr lang="en-US" altLang="zh-CN" sz="3299" dirty="0">
              <a:latin typeface="+mj-ea"/>
              <a:ea typeface="+mj-ea"/>
            </a:endParaRPr>
          </a:p>
          <a:p>
            <a:pPr lvl="0">
              <a:buFont typeface="Arial"/>
              <a:buChar char="•"/>
            </a:pPr>
            <a:r>
              <a:rPr lang="zh-CN" altLang="en-US" sz="2899" dirty="0">
                <a:latin typeface="+mj-ea"/>
                <a:ea typeface="+mj-ea"/>
              </a:rPr>
              <a:t>作用：初始化硬件</a:t>
            </a:r>
            <a:endParaRPr lang="en-US" altLang="zh-CN" sz="2899" dirty="0">
              <a:latin typeface="+mj-ea"/>
              <a:ea typeface="+mj-ea"/>
            </a:endParaRPr>
          </a:p>
          <a:p>
            <a:pPr lvl="0">
              <a:buFont typeface="Arial"/>
              <a:buChar char="•"/>
            </a:pPr>
            <a:r>
              <a:rPr lang="zh-CN" altLang="en-US" sz="2899" dirty="0">
                <a:latin typeface="+mj-ea"/>
                <a:ea typeface="+mj-ea"/>
              </a:rPr>
              <a:t>方法：同时</a:t>
            </a:r>
            <a:r>
              <a:rPr lang="zh-CN" altLang="zh-CN" sz="2899" dirty="0">
                <a:latin typeface="+mj-ea"/>
                <a:ea typeface="+mj-ea"/>
              </a:rPr>
              <a:t>按</a:t>
            </a:r>
            <a:r>
              <a:rPr lang="zh-CN" altLang="en-US" sz="2899" dirty="0">
                <a:latin typeface="+mj-ea"/>
                <a:ea typeface="+mj-ea"/>
              </a:rPr>
              <a:t>照相键和</a:t>
            </a:r>
            <a:r>
              <a:rPr lang="zh-CN" altLang="zh-CN" sz="2899" dirty="0">
                <a:latin typeface="+mj-ea"/>
                <a:ea typeface="+mj-ea"/>
              </a:rPr>
              <a:t>电源键</a:t>
            </a:r>
            <a:r>
              <a:rPr lang="zh-CN" altLang="en-US" sz="2899" dirty="0">
                <a:latin typeface="+mj-ea"/>
                <a:ea typeface="+mj-ea"/>
              </a:rPr>
              <a:t>，或重启直接选择</a:t>
            </a:r>
            <a:r>
              <a:rPr lang="zh-CN" altLang="zh-CN" sz="2899" dirty="0">
                <a:latin typeface="+mj-ea"/>
                <a:ea typeface="+mj-ea"/>
              </a:rPr>
              <a:t>。</a:t>
            </a:r>
            <a:endParaRPr lang="en-US" altLang="zh-CN" sz="2899" dirty="0">
              <a:latin typeface="+mj-ea"/>
              <a:ea typeface="+mj-ea"/>
            </a:endParaRPr>
          </a:p>
          <a:p>
            <a:pPr lvl="0">
              <a:buFont typeface="Arial"/>
              <a:buChar char="•"/>
            </a:pPr>
            <a:r>
              <a:rPr lang="zh-CN" altLang="en-US" sz="2899" dirty="0">
                <a:latin typeface="+mj-ea"/>
                <a:ea typeface="+mj-ea"/>
              </a:rPr>
              <a:t>意义：为进入</a:t>
            </a:r>
            <a:r>
              <a:rPr lang="en-US" altLang="zh-CN" sz="2899" dirty="0" err="1">
                <a:latin typeface="+mj-ea"/>
                <a:ea typeface="+mj-ea"/>
              </a:rPr>
              <a:t>fastboot</a:t>
            </a:r>
            <a:r>
              <a:rPr lang="zh-CN" altLang="en-US" sz="2899" dirty="0">
                <a:latin typeface="+mj-ea"/>
                <a:ea typeface="+mj-ea"/>
              </a:rPr>
              <a:t>模式服务。</a:t>
            </a:r>
            <a:endParaRPr kumimoji="1" lang="zh-CN" altLang="en-US" dirty="0">
              <a:latin typeface="+mj-ea"/>
              <a:ea typeface="+mj-ea"/>
            </a:endParaRPr>
          </a:p>
        </p:txBody>
      </p:sp>
      <p:pic>
        <p:nvPicPr>
          <p:cNvPr id="4" name="图片 3"/>
          <p:cNvPicPr>
            <a:picLocks noChangeAspect="1"/>
          </p:cNvPicPr>
          <p:nvPr/>
        </p:nvPicPr>
        <p:blipFill rotWithShape="1">
          <a:blip r:embed="rId3"/>
          <a:srcRect l="3608" t="33090" r="5091" b="7430"/>
          <a:stretch/>
        </p:blipFill>
        <p:spPr>
          <a:xfrm>
            <a:off x="7319853" y="3500991"/>
            <a:ext cx="3262333" cy="2807662"/>
          </a:xfrm>
          <a:prstGeom prst="rect">
            <a:avLst/>
          </a:prstGeom>
        </p:spPr>
      </p:pic>
    </p:spTree>
    <p:extLst>
      <p:ext uri="{BB962C8B-B14F-4D97-AF65-F5344CB8AC3E}">
        <p14:creationId xmlns:p14="http://schemas.microsoft.com/office/powerpoint/2010/main" val="118164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j-ea"/>
                <a:ea typeface="+mj-ea"/>
              </a:rPr>
              <a:t>运行模式</a:t>
            </a:r>
          </a:p>
        </p:txBody>
      </p:sp>
      <p:sp>
        <p:nvSpPr>
          <p:cNvPr id="3" name="内容占位符 2"/>
          <p:cNvSpPr>
            <a:spLocks noGrp="1"/>
          </p:cNvSpPr>
          <p:nvPr>
            <p:ph idx="1"/>
          </p:nvPr>
        </p:nvSpPr>
        <p:spPr>
          <a:xfrm>
            <a:off x="613011" y="1600201"/>
            <a:ext cx="8002685" cy="3556993"/>
          </a:xfrm>
        </p:spPr>
        <p:txBody>
          <a:bodyPr>
            <a:normAutofit/>
          </a:bodyPr>
          <a:lstStyle/>
          <a:p>
            <a:pPr lvl="0">
              <a:buFont typeface="Wingdings" panose="05000000000000000000" pitchFamily="2" charset="2"/>
              <a:buChar char="Ø"/>
            </a:pPr>
            <a:r>
              <a:rPr lang="en-US" altLang="zh-CN" sz="3299" dirty="0" err="1">
                <a:latin typeface="+mj-ea"/>
                <a:ea typeface="+mj-ea"/>
              </a:rPr>
              <a:t>Fastboot</a:t>
            </a:r>
            <a:r>
              <a:rPr lang="zh-CN" altLang="zh-CN" sz="3299" dirty="0">
                <a:latin typeface="+mj-ea"/>
                <a:ea typeface="+mj-ea"/>
              </a:rPr>
              <a:t>模式</a:t>
            </a:r>
            <a:endParaRPr lang="en-US" altLang="zh-CN" sz="3299" dirty="0">
              <a:latin typeface="+mj-ea"/>
              <a:ea typeface="+mj-ea"/>
            </a:endParaRPr>
          </a:p>
          <a:p>
            <a:pPr lvl="0">
              <a:buFont typeface="Arial"/>
              <a:buChar char="•"/>
            </a:pPr>
            <a:r>
              <a:rPr lang="zh-CN" altLang="en-US" sz="2899" dirty="0">
                <a:latin typeface="+mj-ea"/>
                <a:ea typeface="+mj-ea"/>
              </a:rPr>
              <a:t>作用：刷机</a:t>
            </a:r>
            <a:endParaRPr lang="en-US" altLang="zh-CN" sz="2899" dirty="0">
              <a:latin typeface="+mj-ea"/>
              <a:ea typeface="+mj-ea"/>
            </a:endParaRPr>
          </a:p>
          <a:p>
            <a:pPr lvl="0">
              <a:buFont typeface="Arial"/>
              <a:buChar char="•"/>
            </a:pPr>
            <a:r>
              <a:rPr lang="zh-CN" altLang="en-US" sz="2899" dirty="0">
                <a:latin typeface="+mj-ea"/>
                <a:ea typeface="+mj-ea"/>
              </a:rPr>
              <a:t>方法：开机时按住电源键与音量减（一般地）</a:t>
            </a:r>
            <a:endParaRPr lang="en-US" altLang="zh-CN" sz="2899" dirty="0">
              <a:latin typeface="+mj-ea"/>
              <a:ea typeface="+mj-ea"/>
            </a:endParaRPr>
          </a:p>
          <a:p>
            <a:pPr lvl="0">
              <a:buFont typeface="Arial"/>
              <a:buChar char="•"/>
            </a:pPr>
            <a:r>
              <a:rPr lang="zh-CN" altLang="en-US" sz="2899" dirty="0">
                <a:latin typeface="+mj-ea"/>
                <a:ea typeface="+mj-ea"/>
              </a:rPr>
              <a:t>意义：</a:t>
            </a:r>
            <a:r>
              <a:rPr lang="zh-CN" altLang="zh-CN" sz="2899" dirty="0">
                <a:latin typeface="+mj-ea"/>
                <a:ea typeface="+mj-ea"/>
              </a:rPr>
              <a:t>通过修改</a:t>
            </a:r>
            <a:r>
              <a:rPr lang="zh-CN" altLang="en-US" sz="2899" dirty="0">
                <a:latin typeface="+mj-ea"/>
                <a:ea typeface="+mj-ea"/>
              </a:rPr>
              <a:t>替换</a:t>
            </a:r>
            <a:r>
              <a:rPr lang="zh-CN" altLang="zh-CN" sz="2899" dirty="0">
                <a:latin typeface="+mj-ea"/>
                <a:ea typeface="+mj-ea"/>
              </a:rPr>
              <a:t>系统引导文件实现系统设置的更改和权限的开放。</a:t>
            </a:r>
          </a:p>
          <a:p>
            <a:endParaRPr kumimoji="1" lang="zh-CN" altLang="en-US" dirty="0">
              <a:latin typeface="+mj-ea"/>
              <a:ea typeface="+mj-ea"/>
            </a:endParaRPr>
          </a:p>
        </p:txBody>
      </p:sp>
      <p:pic>
        <p:nvPicPr>
          <p:cNvPr id="5" name="图片 1"/>
          <p:cNvPicPr>
            <a:picLocks noChangeAspect="1" noChangeArrowheads="1"/>
          </p:cNvPicPr>
          <p:nvPr/>
        </p:nvPicPr>
        <p:blipFill rotWithShape="1">
          <a:blip r:embed="rId3">
            <a:extLst>
              <a:ext uri="{28A0092B-C50C-407E-A947-70E740481C1C}">
                <a14:useLocalDpi xmlns:a14="http://schemas.microsoft.com/office/drawing/2010/main" val="0"/>
              </a:ext>
            </a:extLst>
          </a:blip>
          <a:srcRect r="15770"/>
          <a:stretch/>
        </p:blipFill>
        <p:spPr bwMode="auto">
          <a:xfrm>
            <a:off x="8687688" y="1053286"/>
            <a:ext cx="3483484" cy="4967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24073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4852" y="0"/>
            <a:ext cx="10515600" cy="1325563"/>
          </a:xfrm>
        </p:spPr>
        <p:txBody>
          <a:bodyPr/>
          <a:lstStyle/>
          <a:p>
            <a:r>
              <a:rPr lang="zh-CN" altLang="en-US" dirty="0">
                <a:latin typeface="+mj-ea"/>
                <a:ea typeface="+mj-ea"/>
              </a:rPr>
              <a:t>修改</a:t>
            </a:r>
            <a:r>
              <a:rPr lang="en-US" altLang="zh-CN" dirty="0" err="1">
                <a:latin typeface="+mj-ea"/>
                <a:ea typeface="+mj-ea"/>
              </a:rPr>
              <a:t>boot.img</a:t>
            </a:r>
            <a:r>
              <a:rPr lang="zh-CN" altLang="en-US" dirty="0">
                <a:latin typeface="+mj-ea"/>
                <a:ea typeface="+mj-ea"/>
              </a:rPr>
              <a:t>引导打开</a:t>
            </a:r>
            <a:r>
              <a:rPr lang="en-US" altLang="zh-CN" dirty="0">
                <a:latin typeface="+mj-ea"/>
                <a:ea typeface="+mj-ea"/>
              </a:rPr>
              <a:t>USB</a:t>
            </a:r>
            <a:r>
              <a:rPr lang="zh-CN" altLang="en-US" dirty="0">
                <a:latin typeface="+mj-ea"/>
                <a:ea typeface="+mj-ea"/>
              </a:rPr>
              <a:t>调试</a:t>
            </a:r>
          </a:p>
        </p:txBody>
      </p:sp>
      <p:sp>
        <p:nvSpPr>
          <p:cNvPr id="3" name="内容占位符 2"/>
          <p:cNvSpPr>
            <a:spLocks noGrp="1"/>
          </p:cNvSpPr>
          <p:nvPr>
            <p:ph idx="1"/>
          </p:nvPr>
        </p:nvSpPr>
        <p:spPr>
          <a:xfrm>
            <a:off x="613012" y="1600201"/>
            <a:ext cx="6274892" cy="3556993"/>
          </a:xfrm>
        </p:spPr>
        <p:txBody>
          <a:bodyPr>
            <a:normAutofit/>
          </a:bodyPr>
          <a:lstStyle/>
          <a:p>
            <a:pPr>
              <a:buFont typeface="Wingdings" panose="05000000000000000000" pitchFamily="2" charset="2"/>
              <a:buChar char="Ø"/>
            </a:pPr>
            <a:r>
              <a:rPr lang="zh-CN" altLang="en-US" sz="2899" dirty="0">
                <a:latin typeface="+mj-ea"/>
                <a:ea typeface="+mj-ea"/>
              </a:rPr>
              <a:t>进入</a:t>
            </a:r>
            <a:r>
              <a:rPr lang="en-US" altLang="zh-CN" sz="2899" dirty="0">
                <a:latin typeface="+mj-ea"/>
                <a:ea typeface="+mj-ea"/>
              </a:rPr>
              <a:t>FASTBOOT</a:t>
            </a:r>
            <a:r>
              <a:rPr lang="zh-CN" altLang="en-US" sz="2899" dirty="0">
                <a:latin typeface="+mj-ea"/>
                <a:ea typeface="+mj-ea"/>
              </a:rPr>
              <a:t>模式</a:t>
            </a:r>
            <a:endParaRPr lang="en-US" altLang="zh-CN" sz="2899" dirty="0">
              <a:latin typeface="+mj-ea"/>
              <a:ea typeface="+mj-ea"/>
            </a:endParaRPr>
          </a:p>
          <a:p>
            <a:pPr>
              <a:buFont typeface="Wingdings" panose="05000000000000000000" pitchFamily="2" charset="2"/>
              <a:buChar char="Ø"/>
            </a:pPr>
            <a:r>
              <a:rPr lang="zh-CN" altLang="en-US" sz="2899" dirty="0">
                <a:latin typeface="+mj-ea"/>
                <a:ea typeface="+mj-ea"/>
              </a:rPr>
              <a:t>对应</a:t>
            </a:r>
            <a:r>
              <a:rPr lang="en-US" altLang="zh-CN" sz="2899" dirty="0">
                <a:latin typeface="+mj-ea"/>
                <a:ea typeface="+mj-ea"/>
              </a:rPr>
              <a:t>ROM</a:t>
            </a:r>
            <a:r>
              <a:rPr lang="zh-CN" altLang="en-US" sz="2899" dirty="0">
                <a:latin typeface="+mj-ea"/>
                <a:ea typeface="+mj-ea"/>
              </a:rPr>
              <a:t>的</a:t>
            </a:r>
            <a:r>
              <a:rPr lang="en-US" altLang="zh-CN" sz="2899" dirty="0" err="1">
                <a:latin typeface="+mj-ea"/>
                <a:ea typeface="+mj-ea"/>
              </a:rPr>
              <a:t>boot.img</a:t>
            </a:r>
            <a:r>
              <a:rPr lang="zh-CN" altLang="en-US" sz="2899" dirty="0">
                <a:latin typeface="+mj-ea"/>
                <a:ea typeface="+mj-ea"/>
              </a:rPr>
              <a:t>文件</a:t>
            </a:r>
            <a:endParaRPr lang="en-US" altLang="zh-CN" sz="2899" dirty="0">
              <a:latin typeface="+mj-ea"/>
              <a:ea typeface="+mj-ea"/>
            </a:endParaRPr>
          </a:p>
          <a:p>
            <a:pPr>
              <a:buFont typeface="Wingdings" panose="05000000000000000000" pitchFamily="2" charset="2"/>
              <a:buChar char="Ø"/>
            </a:pPr>
            <a:r>
              <a:rPr lang="zh-CN" altLang="en-US" sz="2899" dirty="0">
                <a:latin typeface="+mj-ea"/>
                <a:ea typeface="+mj-ea"/>
              </a:rPr>
              <a:t>修改</a:t>
            </a:r>
            <a:r>
              <a:rPr lang="en-US" altLang="zh-CN" sz="2899" dirty="0" err="1">
                <a:latin typeface="+mj-ea"/>
                <a:ea typeface="+mj-ea"/>
              </a:rPr>
              <a:t>boot.img</a:t>
            </a:r>
            <a:r>
              <a:rPr lang="zh-CN" altLang="en-US" sz="2899" dirty="0">
                <a:latin typeface="+mj-ea"/>
                <a:ea typeface="+mj-ea"/>
              </a:rPr>
              <a:t>文件</a:t>
            </a:r>
            <a:endParaRPr lang="en-US" altLang="zh-CN" sz="2899" dirty="0">
              <a:latin typeface="+mj-ea"/>
              <a:ea typeface="+mj-ea"/>
            </a:endParaRPr>
          </a:p>
          <a:p>
            <a:pPr>
              <a:buFont typeface="Wingdings" panose="05000000000000000000" pitchFamily="2" charset="2"/>
              <a:buChar char="Ø"/>
            </a:pPr>
            <a:r>
              <a:rPr lang="zh-CN" altLang="en-US" sz="2899" dirty="0">
                <a:latin typeface="+mj-ea"/>
                <a:ea typeface="+mj-ea"/>
              </a:rPr>
              <a:t>修改后引导手机重启</a:t>
            </a:r>
          </a:p>
        </p:txBody>
      </p:sp>
      <p:pic>
        <p:nvPicPr>
          <p:cNvPr id="4" name="图片 3"/>
          <p:cNvPicPr>
            <a:picLocks noChangeAspect="1"/>
          </p:cNvPicPr>
          <p:nvPr/>
        </p:nvPicPr>
        <p:blipFill>
          <a:blip r:embed="rId2"/>
          <a:stretch>
            <a:fillRect/>
          </a:stretch>
        </p:blipFill>
        <p:spPr>
          <a:xfrm>
            <a:off x="7578084" y="917815"/>
            <a:ext cx="4580391" cy="5940185"/>
          </a:xfrm>
          <a:prstGeom prst="rect">
            <a:avLst/>
          </a:prstGeom>
        </p:spPr>
      </p:pic>
    </p:spTree>
    <p:extLst>
      <p:ext uri="{BB962C8B-B14F-4D97-AF65-F5344CB8AC3E}">
        <p14:creationId xmlns:p14="http://schemas.microsoft.com/office/powerpoint/2010/main" val="2894796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标题 1"/>
          <p:cNvSpPr>
            <a:spLocks noGrp="1" noChangeArrowheads="1"/>
          </p:cNvSpPr>
          <p:nvPr>
            <p:ph type="title"/>
          </p:nvPr>
        </p:nvSpPr>
        <p:spPr>
          <a:ln/>
        </p:spPr>
        <p:txBody>
          <a:bodyPr/>
          <a:lstStyle/>
          <a:p>
            <a:r>
              <a:rPr lang="zh-CN" b="1" dirty="0">
                <a:latin typeface="+mj-ea"/>
                <a:ea typeface="+mj-ea"/>
              </a:rPr>
              <a:t>安卓设备的取证难点</a:t>
            </a:r>
          </a:p>
        </p:txBody>
      </p:sp>
      <p:sp>
        <p:nvSpPr>
          <p:cNvPr id="65540" name="内容占位符 2"/>
          <p:cNvSpPr>
            <a:spLocks noGrp="1" noChangeArrowheads="1"/>
          </p:cNvSpPr>
          <p:nvPr>
            <p:ph idx="1"/>
          </p:nvPr>
        </p:nvSpPr>
        <p:spPr>
          <a:xfrm>
            <a:off x="613011" y="1600201"/>
            <a:ext cx="8002686" cy="4276504"/>
          </a:xfrm>
          <a:ln/>
        </p:spPr>
        <p:txBody>
          <a:bodyPr>
            <a:normAutofit/>
          </a:bodyPr>
          <a:lstStyle/>
          <a:p>
            <a:pPr marL="408038" indent="-408038">
              <a:buFont typeface="Wingdings" panose="05000000000000000000" pitchFamily="2" charset="2"/>
              <a:buChar char="Ø"/>
            </a:pPr>
            <a:r>
              <a:rPr lang="zh-CN" altLang="en-US" sz="3299" dirty="0">
                <a:latin typeface="+mj-ea"/>
                <a:ea typeface="+mj-ea"/>
              </a:rPr>
              <a:t>有锁屏密码且未开启</a:t>
            </a:r>
            <a:r>
              <a:rPr lang="en-US" sz="3299" dirty="0">
                <a:latin typeface="+mj-ea"/>
                <a:ea typeface="+mj-ea"/>
              </a:rPr>
              <a:t>USB</a:t>
            </a:r>
            <a:r>
              <a:rPr lang="zh-CN" altLang="en-US" sz="3299" dirty="0">
                <a:latin typeface="+mj-ea"/>
                <a:ea typeface="+mj-ea"/>
              </a:rPr>
              <a:t>调试</a:t>
            </a:r>
            <a:endParaRPr lang="en-US" altLang="zh-CN" sz="3299" dirty="0">
              <a:latin typeface="+mj-ea"/>
              <a:ea typeface="+mj-ea"/>
            </a:endParaRPr>
          </a:p>
          <a:p>
            <a:pPr marL="0" indent="0"/>
            <a:endParaRPr lang="zh-CN" altLang="en-US" sz="3299" dirty="0">
              <a:latin typeface="+mj-ea"/>
              <a:ea typeface="+mj-ea"/>
            </a:endParaRPr>
          </a:p>
          <a:p>
            <a:pPr marL="408038" indent="-408038">
              <a:buFont typeface="Wingdings" panose="05000000000000000000" pitchFamily="2" charset="2"/>
              <a:buChar char="Ø"/>
            </a:pPr>
            <a:r>
              <a:rPr lang="zh-CN" altLang="en-US" sz="3299" dirty="0">
                <a:latin typeface="+mj-ea"/>
                <a:ea typeface="+mj-ea"/>
              </a:rPr>
              <a:t>无法</a:t>
            </a:r>
            <a:r>
              <a:rPr lang="en-US" sz="3299" dirty="0">
                <a:latin typeface="+mj-ea"/>
                <a:ea typeface="+mj-ea"/>
              </a:rPr>
              <a:t>root</a:t>
            </a:r>
            <a:r>
              <a:rPr lang="zh-CN" altLang="en-US" sz="3299" dirty="0">
                <a:latin typeface="+mj-ea"/>
                <a:ea typeface="+mj-ea"/>
              </a:rPr>
              <a:t>的安卓</a:t>
            </a:r>
            <a:r>
              <a:rPr lang="en-US" sz="3299" dirty="0">
                <a:latin typeface="+mj-ea"/>
                <a:ea typeface="+mj-ea"/>
              </a:rPr>
              <a:t>4.0</a:t>
            </a:r>
            <a:r>
              <a:rPr lang="zh-CN" altLang="en-US" sz="3299" dirty="0">
                <a:latin typeface="+mj-ea"/>
                <a:ea typeface="+mj-ea"/>
              </a:rPr>
              <a:t>以下设备</a:t>
            </a:r>
            <a:endParaRPr lang="en-US" altLang="zh-CN" sz="3299" dirty="0">
              <a:latin typeface="+mj-ea"/>
              <a:ea typeface="+mj-ea"/>
            </a:endParaRPr>
          </a:p>
          <a:p>
            <a:pPr marL="408038" indent="-408038">
              <a:buFont typeface="Wingdings" panose="05000000000000000000" pitchFamily="2" charset="2"/>
              <a:buChar char="Ø"/>
            </a:pPr>
            <a:endParaRPr lang="en-US" altLang="zh-CN" sz="3299" dirty="0">
              <a:latin typeface="+mj-ea"/>
              <a:ea typeface="+mj-ea"/>
            </a:endParaRPr>
          </a:p>
          <a:p>
            <a:pPr marL="408038" indent="-408038">
              <a:buFont typeface="Wingdings" panose="05000000000000000000" pitchFamily="2" charset="2"/>
              <a:buChar char="Ø"/>
            </a:pPr>
            <a:r>
              <a:rPr lang="zh-CN" altLang="en-US" sz="3299" dirty="0">
                <a:latin typeface="+mj-ea"/>
                <a:ea typeface="+mj-ea"/>
              </a:rPr>
              <a:t>卸载、双清和恢复出厂化</a:t>
            </a:r>
          </a:p>
          <a:p>
            <a:pPr marL="408038" indent="-408038">
              <a:buFont typeface="Wingdings" panose="05000000000000000000" pitchFamily="2" charset="2"/>
              <a:buChar char="Ø"/>
            </a:pPr>
            <a:endParaRPr lang="en-US" sz="3299" dirty="0">
              <a:latin typeface="+mj-ea"/>
              <a:ea typeface="+mj-ea"/>
            </a:endParaRPr>
          </a:p>
          <a:p>
            <a:pPr marL="408038" indent="-408038">
              <a:buFont typeface="Wingdings" panose="05000000000000000000" pitchFamily="2" charset="2"/>
              <a:buChar char="Ø"/>
            </a:pPr>
            <a:r>
              <a:rPr lang="zh-CN" altLang="en-US" sz="3299" dirty="0">
                <a:latin typeface="+mj-ea"/>
                <a:ea typeface="+mj-ea"/>
              </a:rPr>
              <a:t>私有加密及文件系统加密</a:t>
            </a:r>
          </a:p>
          <a:p>
            <a:pPr marL="408038" indent="-408038">
              <a:buFont typeface="Wingdings" panose="05000000000000000000" pitchFamily="2" charset="2"/>
              <a:buChar char="Ø"/>
            </a:pPr>
            <a:endParaRPr lang="en-US" sz="3299" dirty="0">
              <a:latin typeface="+mj-ea"/>
              <a:ea typeface="+mj-ea"/>
            </a:endParaRPr>
          </a:p>
          <a:p>
            <a:pPr marL="408038" indent="-408038">
              <a:buFont typeface="Wingdings" panose="05000000000000000000" pitchFamily="2" charset="2"/>
              <a:buChar char="Ø"/>
            </a:pPr>
            <a:endParaRPr lang="en-US" sz="3299" dirty="0">
              <a:latin typeface="+mj-ea"/>
              <a:ea typeface="+mj-ea"/>
            </a:endParaRPr>
          </a:p>
        </p:txBody>
      </p:sp>
    </p:spTree>
    <p:extLst>
      <p:ext uri="{BB962C8B-B14F-4D97-AF65-F5344CB8AC3E}">
        <p14:creationId xmlns:p14="http://schemas.microsoft.com/office/powerpoint/2010/main" val="205640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322CCB4B-5151-4C65-BA34-61E74FBE49F7}"/>
              </a:ext>
            </a:extLst>
          </p:cNvPr>
          <p:cNvSpPr>
            <a:spLocks/>
          </p:cNvSpPr>
          <p:nvPr/>
        </p:nvSpPr>
        <p:spPr bwMode="gray">
          <a:xfrm>
            <a:off x="4588775" y="4797894"/>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5" name="Freeform 5">
            <a:extLst>
              <a:ext uri="{FF2B5EF4-FFF2-40B4-BE49-F238E27FC236}">
                <a16:creationId xmlns:a16="http://schemas.microsoft.com/office/drawing/2014/main" id="{9ADA8A5A-B81E-46B3-8F48-717764FD45C5}"/>
              </a:ext>
            </a:extLst>
          </p:cNvPr>
          <p:cNvSpPr>
            <a:spLocks/>
          </p:cNvSpPr>
          <p:nvPr/>
        </p:nvSpPr>
        <p:spPr bwMode="gray">
          <a:xfrm>
            <a:off x="3653791" y="4797894"/>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6" name="Freeform 6">
            <a:extLst>
              <a:ext uri="{FF2B5EF4-FFF2-40B4-BE49-F238E27FC236}">
                <a16:creationId xmlns:a16="http://schemas.microsoft.com/office/drawing/2014/main" id="{48BC3834-5193-47C2-88F2-2550978373D1}"/>
              </a:ext>
            </a:extLst>
          </p:cNvPr>
          <p:cNvSpPr>
            <a:spLocks/>
          </p:cNvSpPr>
          <p:nvPr/>
        </p:nvSpPr>
        <p:spPr bwMode="gray">
          <a:xfrm>
            <a:off x="4588775" y="3763272"/>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7" name="Freeform 7">
            <a:extLst>
              <a:ext uri="{FF2B5EF4-FFF2-40B4-BE49-F238E27FC236}">
                <a16:creationId xmlns:a16="http://schemas.microsoft.com/office/drawing/2014/main" id="{3A289FEA-F75C-4A7C-8572-B332274BC02E}"/>
              </a:ext>
            </a:extLst>
          </p:cNvPr>
          <p:cNvSpPr>
            <a:spLocks/>
          </p:cNvSpPr>
          <p:nvPr/>
        </p:nvSpPr>
        <p:spPr bwMode="gray">
          <a:xfrm>
            <a:off x="3653791" y="3763272"/>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8" name="Text Box 8">
            <a:extLst>
              <a:ext uri="{FF2B5EF4-FFF2-40B4-BE49-F238E27FC236}">
                <a16:creationId xmlns:a16="http://schemas.microsoft.com/office/drawing/2014/main" id="{12BAF37F-8350-4789-8520-AE8A0ACC839D}"/>
              </a:ext>
            </a:extLst>
          </p:cNvPr>
          <p:cNvSpPr txBox="1">
            <a:spLocks noChangeArrowheads="1"/>
          </p:cNvSpPr>
          <p:nvPr/>
        </p:nvSpPr>
        <p:spPr bwMode="gray">
          <a:xfrm>
            <a:off x="4739040" y="3841586"/>
            <a:ext cx="6154508"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带有屏幕密码的设备的取证</a:t>
            </a:r>
          </a:p>
        </p:txBody>
      </p:sp>
      <p:sp>
        <p:nvSpPr>
          <p:cNvPr id="9" name="Freeform 9">
            <a:extLst>
              <a:ext uri="{FF2B5EF4-FFF2-40B4-BE49-F238E27FC236}">
                <a16:creationId xmlns:a16="http://schemas.microsoft.com/office/drawing/2014/main" id="{1C7C47C5-5A33-465A-92E7-CC4032050D65}"/>
              </a:ext>
            </a:extLst>
          </p:cNvPr>
          <p:cNvSpPr>
            <a:spLocks/>
          </p:cNvSpPr>
          <p:nvPr/>
        </p:nvSpPr>
        <p:spPr bwMode="gray">
          <a:xfrm>
            <a:off x="4550359" y="162921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0" name="Freeform 10">
            <a:extLst>
              <a:ext uri="{FF2B5EF4-FFF2-40B4-BE49-F238E27FC236}">
                <a16:creationId xmlns:a16="http://schemas.microsoft.com/office/drawing/2014/main" id="{82E5D59A-6367-45AC-BD97-87F9DE2E977A}"/>
              </a:ext>
            </a:extLst>
          </p:cNvPr>
          <p:cNvSpPr>
            <a:spLocks/>
          </p:cNvSpPr>
          <p:nvPr/>
        </p:nvSpPr>
        <p:spPr bwMode="gray">
          <a:xfrm>
            <a:off x="3615375" y="162921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1" name="Freeform 11">
            <a:extLst>
              <a:ext uri="{FF2B5EF4-FFF2-40B4-BE49-F238E27FC236}">
                <a16:creationId xmlns:a16="http://schemas.microsoft.com/office/drawing/2014/main" id="{8D366E7E-5B7A-48E6-8F8B-6CF8D6368084}"/>
              </a:ext>
            </a:extLst>
          </p:cNvPr>
          <p:cNvSpPr>
            <a:spLocks/>
          </p:cNvSpPr>
          <p:nvPr/>
        </p:nvSpPr>
        <p:spPr bwMode="gray">
          <a:xfrm>
            <a:off x="4588775" y="270908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2" name="Freeform 12">
            <a:extLst>
              <a:ext uri="{FF2B5EF4-FFF2-40B4-BE49-F238E27FC236}">
                <a16:creationId xmlns:a16="http://schemas.microsoft.com/office/drawing/2014/main" id="{36297F30-4F52-4641-8C40-E6A40DEC84A4}"/>
              </a:ext>
            </a:extLst>
          </p:cNvPr>
          <p:cNvSpPr>
            <a:spLocks/>
          </p:cNvSpPr>
          <p:nvPr/>
        </p:nvSpPr>
        <p:spPr bwMode="gray">
          <a:xfrm>
            <a:off x="3653791" y="270908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3" name="Text Box 15">
            <a:extLst>
              <a:ext uri="{FF2B5EF4-FFF2-40B4-BE49-F238E27FC236}">
                <a16:creationId xmlns:a16="http://schemas.microsoft.com/office/drawing/2014/main" id="{C7CE37B4-F416-4ADA-9806-ED18844C91E6}"/>
              </a:ext>
            </a:extLst>
          </p:cNvPr>
          <p:cNvSpPr txBox="1">
            <a:spLocks noChangeArrowheads="1"/>
          </p:cNvSpPr>
          <p:nvPr/>
        </p:nvSpPr>
        <p:spPr bwMode="gray">
          <a:xfrm>
            <a:off x="4739040" y="4886513"/>
            <a:ext cx="4772230" cy="533481"/>
          </a:xfrm>
          <a:prstGeom prst="rect">
            <a:avLst/>
          </a:prstGeom>
          <a:noFill/>
          <a:ln w="9525">
            <a:noFill/>
            <a:miter lim="800000"/>
            <a:headEnd/>
            <a:tailEnd/>
          </a:ln>
          <a:effectLst>
            <a:outerShdw dist="17961" dir="2700000" algn="ctr" rotWithShape="0">
              <a:srgbClr val="333333">
                <a:alpha val="50000"/>
              </a:srgbClr>
            </a:outerShdw>
          </a:effectLst>
        </p:spPr>
        <p:txBody>
          <a:bodyPr lIns="121871" tIns="60935" rIns="121871" bIns="60935">
            <a:spAutoFit/>
          </a:bodyPr>
          <a:lstStyle/>
          <a:p>
            <a:pPr defTabSz="1218743"/>
            <a:r>
              <a:rPr lang="zh-CN" altLang="en-US" sz="2699" dirty="0">
                <a:solidFill>
                  <a:prstClr val="white"/>
                </a:solidFill>
                <a:ea typeface="微软雅黑" pitchFamily="34" charset="-122"/>
              </a:rPr>
              <a:t>微信的手工解密</a:t>
            </a:r>
          </a:p>
        </p:txBody>
      </p:sp>
      <p:grpSp>
        <p:nvGrpSpPr>
          <p:cNvPr id="14" name="组合 13">
            <a:extLst>
              <a:ext uri="{FF2B5EF4-FFF2-40B4-BE49-F238E27FC236}">
                <a16:creationId xmlns:a16="http://schemas.microsoft.com/office/drawing/2014/main" id="{45B925C5-9536-47FF-B004-15E1DFA091C7}"/>
              </a:ext>
            </a:extLst>
          </p:cNvPr>
          <p:cNvGrpSpPr/>
          <p:nvPr/>
        </p:nvGrpSpPr>
        <p:grpSpPr>
          <a:xfrm>
            <a:off x="3891208" y="1602792"/>
            <a:ext cx="426454" cy="3993374"/>
            <a:chOff x="2334152" y="1163993"/>
            <a:chExt cx="320040" cy="2995030"/>
          </a:xfrm>
        </p:grpSpPr>
        <p:sp>
          <p:nvSpPr>
            <p:cNvPr id="15" name="Text Box 16">
              <a:extLst>
                <a:ext uri="{FF2B5EF4-FFF2-40B4-BE49-F238E27FC236}">
                  <a16:creationId xmlns:a16="http://schemas.microsoft.com/office/drawing/2014/main" id="{0273FB22-0F36-4F78-881D-FEA1760FEE54}"/>
                </a:ext>
              </a:extLst>
            </p:cNvPr>
            <p:cNvSpPr txBox="1">
              <a:spLocks noChangeArrowheads="1"/>
            </p:cNvSpPr>
            <p:nvPr/>
          </p:nvSpPr>
          <p:spPr bwMode="gray">
            <a:xfrm>
              <a:off x="2334152" y="116399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1</a:t>
              </a:r>
            </a:p>
          </p:txBody>
        </p:sp>
        <p:sp>
          <p:nvSpPr>
            <p:cNvPr id="16" name="Text Box 17">
              <a:extLst>
                <a:ext uri="{FF2B5EF4-FFF2-40B4-BE49-F238E27FC236}">
                  <a16:creationId xmlns:a16="http://schemas.microsoft.com/office/drawing/2014/main" id="{D363AF9D-A69E-40D1-87A2-159E96CC8ACC}"/>
                </a:ext>
              </a:extLst>
            </p:cNvPr>
            <p:cNvSpPr txBox="1">
              <a:spLocks noChangeArrowheads="1"/>
            </p:cNvSpPr>
            <p:nvPr/>
          </p:nvSpPr>
          <p:spPr bwMode="gray">
            <a:xfrm>
              <a:off x="2349392" y="1963939"/>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2</a:t>
              </a:r>
            </a:p>
          </p:txBody>
        </p:sp>
        <p:sp>
          <p:nvSpPr>
            <p:cNvPr id="17" name="Text Box 18">
              <a:extLst>
                <a:ext uri="{FF2B5EF4-FFF2-40B4-BE49-F238E27FC236}">
                  <a16:creationId xmlns:a16="http://schemas.microsoft.com/office/drawing/2014/main" id="{0158BD73-274C-4C59-A541-F2817DEE9EC2}"/>
                </a:ext>
              </a:extLst>
            </p:cNvPr>
            <p:cNvSpPr txBox="1">
              <a:spLocks noChangeArrowheads="1"/>
            </p:cNvSpPr>
            <p:nvPr/>
          </p:nvSpPr>
          <p:spPr bwMode="gray">
            <a:xfrm>
              <a:off x="2349392" y="273355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3</a:t>
              </a:r>
            </a:p>
          </p:txBody>
        </p:sp>
        <p:sp>
          <p:nvSpPr>
            <p:cNvPr id="18" name="Text Box 19">
              <a:extLst>
                <a:ext uri="{FF2B5EF4-FFF2-40B4-BE49-F238E27FC236}">
                  <a16:creationId xmlns:a16="http://schemas.microsoft.com/office/drawing/2014/main" id="{BAC77823-2BE0-4F9E-85D9-1B596F40845C}"/>
                </a:ext>
              </a:extLst>
            </p:cNvPr>
            <p:cNvSpPr txBox="1">
              <a:spLocks noChangeArrowheads="1"/>
            </p:cNvSpPr>
            <p:nvPr/>
          </p:nvSpPr>
          <p:spPr bwMode="gray">
            <a:xfrm>
              <a:off x="2339867" y="3512692"/>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a:solidFill>
                    <a:prstClr val="white"/>
                  </a:solidFill>
                </a:rPr>
                <a:t>4</a:t>
              </a:r>
            </a:p>
          </p:txBody>
        </p:sp>
      </p:grpSp>
      <p:sp>
        <p:nvSpPr>
          <p:cNvPr id="19" name="Text Box 14">
            <a:extLst>
              <a:ext uri="{FF2B5EF4-FFF2-40B4-BE49-F238E27FC236}">
                <a16:creationId xmlns:a16="http://schemas.microsoft.com/office/drawing/2014/main" id="{071DA98E-83E2-4E02-871A-15F84EC2B96F}"/>
              </a:ext>
            </a:extLst>
          </p:cNvPr>
          <p:cNvSpPr txBox="1">
            <a:spLocks noChangeArrowheads="1"/>
          </p:cNvSpPr>
          <p:nvPr/>
        </p:nvSpPr>
        <p:spPr bwMode="gray">
          <a:xfrm>
            <a:off x="4775003" y="2821229"/>
            <a:ext cx="5572364"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en-US" altLang="zh-CN" sz="2699" dirty="0">
                <a:solidFill>
                  <a:prstClr val="white"/>
                </a:solidFill>
                <a:ea typeface="微软雅黑" pitchFamily="34" charset="-122"/>
              </a:rPr>
              <a:t>ADB</a:t>
            </a:r>
            <a:r>
              <a:rPr lang="zh-CN" altLang="en-US" sz="2699" dirty="0">
                <a:solidFill>
                  <a:prstClr val="white"/>
                </a:solidFill>
                <a:ea typeface="微软雅黑" pitchFamily="34" charset="-122"/>
              </a:rPr>
              <a:t>工具与备份解析</a:t>
            </a:r>
          </a:p>
        </p:txBody>
      </p:sp>
      <p:sp>
        <p:nvSpPr>
          <p:cNvPr id="22" name="Text Box 14">
            <a:extLst>
              <a:ext uri="{FF2B5EF4-FFF2-40B4-BE49-F238E27FC236}">
                <a16:creationId xmlns:a16="http://schemas.microsoft.com/office/drawing/2014/main" id="{88A96384-BB6B-4984-9DF9-E9B0FFC481C1}"/>
              </a:ext>
            </a:extLst>
          </p:cNvPr>
          <p:cNvSpPr txBox="1">
            <a:spLocks noChangeArrowheads="1"/>
          </p:cNvSpPr>
          <p:nvPr/>
        </p:nvSpPr>
        <p:spPr bwMode="gray">
          <a:xfrm>
            <a:off x="4771125" y="1743658"/>
            <a:ext cx="5572364"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基础与准备</a:t>
            </a:r>
          </a:p>
        </p:txBody>
      </p:sp>
    </p:spTree>
    <p:extLst>
      <p:ext uri="{BB962C8B-B14F-4D97-AF65-F5344CB8AC3E}">
        <p14:creationId xmlns:p14="http://schemas.microsoft.com/office/powerpoint/2010/main" val="335387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2"/>
                                        </p:tgtEl>
                                        <p:attrNameLst>
                                          <p:attrName>style.color</p:attrName>
                                        </p:attrNameLst>
                                      </p:cBhvr>
                                      <p:to>
                                        <a:srgbClr val="FF6600"/>
                                      </p:to>
                                    </p:animClr>
                                    <p:animClr clrSpc="rgb" dir="cw">
                                      <p:cBhvr>
                                        <p:cTn id="7" dur="500" fill="hold"/>
                                        <p:tgtEl>
                                          <p:spTgt spid="12"/>
                                        </p:tgtEl>
                                        <p:attrNameLst>
                                          <p:attrName>fillcolor</p:attrName>
                                        </p:attrNameLst>
                                      </p:cBhvr>
                                      <p:to>
                                        <a:srgbClr val="FF6600"/>
                                      </p:to>
                                    </p:animClr>
                                    <p:set>
                                      <p:cBhvr>
                                        <p:cTn id="8" dur="500" fill="hold"/>
                                        <p:tgtEl>
                                          <p:spTgt spid="12"/>
                                        </p:tgtEl>
                                        <p:attrNameLst>
                                          <p:attrName>fill.type</p:attrName>
                                        </p:attrNameLst>
                                      </p:cBhvr>
                                      <p:to>
                                        <p:strVal val="solid"/>
                                      </p:to>
                                    </p:set>
                                    <p:set>
                                      <p:cBhvr>
                                        <p:cTn id="9" dur="500" fill="hold"/>
                                        <p:tgtEl>
                                          <p:spTgt spid="12"/>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11"/>
                                        </p:tgtEl>
                                        <p:attrNameLst>
                                          <p:attrName>style.color</p:attrName>
                                        </p:attrNameLst>
                                      </p:cBhvr>
                                      <p:to>
                                        <a:srgbClr val="FF6600"/>
                                      </p:to>
                                    </p:animClr>
                                    <p:animClr clrSpc="rgb" dir="cw">
                                      <p:cBhvr>
                                        <p:cTn id="12" dur="500" fill="hold"/>
                                        <p:tgtEl>
                                          <p:spTgt spid="11"/>
                                        </p:tgtEl>
                                        <p:attrNameLst>
                                          <p:attrName>fillcolor</p:attrName>
                                        </p:attrNameLst>
                                      </p:cBhvr>
                                      <p:to>
                                        <a:srgbClr val="FF6600"/>
                                      </p:to>
                                    </p:animClr>
                                    <p:set>
                                      <p:cBhvr>
                                        <p:cTn id="13" dur="500" fill="hold"/>
                                        <p:tgtEl>
                                          <p:spTgt spid="11"/>
                                        </p:tgtEl>
                                        <p:attrNameLst>
                                          <p:attrName>fill.type</p:attrName>
                                        </p:attrNameLst>
                                      </p:cBhvr>
                                      <p:to>
                                        <p:strVal val="solid"/>
                                      </p:to>
                                    </p:set>
                                    <p:set>
                                      <p:cBhvr>
                                        <p:cTn id="14"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717" y="97065"/>
            <a:ext cx="10515600" cy="1325563"/>
          </a:xfrm>
        </p:spPr>
        <p:txBody>
          <a:bodyPr/>
          <a:lstStyle/>
          <a:p>
            <a:r>
              <a:rPr lang="en-US" altLang="zh-CN" dirty="0">
                <a:latin typeface="+mj-ea"/>
                <a:ea typeface="+mj-ea"/>
              </a:rPr>
              <a:t>ADB</a:t>
            </a:r>
            <a:r>
              <a:rPr lang="zh-CN" altLang="en-US" dirty="0">
                <a:latin typeface="+mj-ea"/>
                <a:ea typeface="+mj-ea"/>
              </a:rPr>
              <a:t>工具</a:t>
            </a:r>
            <a:endParaRPr lang="en-US" altLang="zh-CN" dirty="0">
              <a:latin typeface="+mj-ea"/>
              <a:ea typeface="+mj-ea"/>
            </a:endParaRPr>
          </a:p>
        </p:txBody>
      </p:sp>
      <p:sp>
        <p:nvSpPr>
          <p:cNvPr id="3" name="内容占位符 2"/>
          <p:cNvSpPr>
            <a:spLocks noGrp="1"/>
          </p:cNvSpPr>
          <p:nvPr>
            <p:ph idx="1"/>
          </p:nvPr>
        </p:nvSpPr>
        <p:spPr>
          <a:xfrm>
            <a:off x="480676" y="1413243"/>
            <a:ext cx="10021683" cy="4056588"/>
          </a:xfrm>
        </p:spPr>
        <p:txBody>
          <a:bodyPr>
            <a:normAutofit/>
          </a:bodyPr>
          <a:lstStyle/>
          <a:p>
            <a:pPr>
              <a:buNone/>
            </a:pPr>
            <a:r>
              <a:rPr lang="en-US" altLang="zh-CN" sz="2400" dirty="0" err="1">
                <a:latin typeface="+mj-ea"/>
                <a:ea typeface="+mj-ea"/>
              </a:rPr>
              <a:t>adb</a:t>
            </a:r>
            <a:r>
              <a:rPr lang="en-US" altLang="zh-CN" sz="2400" dirty="0">
                <a:latin typeface="+mj-ea"/>
                <a:ea typeface="+mj-ea"/>
              </a:rPr>
              <a:t> devices</a:t>
            </a:r>
          </a:p>
          <a:p>
            <a:pPr>
              <a:buNone/>
            </a:pPr>
            <a:r>
              <a:rPr lang="en-US" altLang="zh-CN" sz="2400" dirty="0" err="1">
                <a:latin typeface="+mj-ea"/>
                <a:ea typeface="+mj-ea"/>
              </a:rPr>
              <a:t>adb</a:t>
            </a:r>
            <a:r>
              <a:rPr lang="en-US" altLang="zh-CN" sz="2400" dirty="0">
                <a:latin typeface="+mj-ea"/>
                <a:ea typeface="+mj-ea"/>
              </a:rPr>
              <a:t> backup </a:t>
            </a:r>
          </a:p>
          <a:p>
            <a:pPr>
              <a:buNone/>
            </a:pPr>
            <a:r>
              <a:rPr lang="en-US" altLang="zh-CN" sz="2400" dirty="0" err="1">
                <a:latin typeface="+mj-ea"/>
                <a:ea typeface="+mj-ea"/>
              </a:rPr>
              <a:t>adb</a:t>
            </a:r>
            <a:r>
              <a:rPr lang="zh-CN" altLang="en-US" sz="2400" dirty="0">
                <a:latin typeface="+mj-ea"/>
                <a:ea typeface="+mj-ea"/>
              </a:rPr>
              <a:t> </a:t>
            </a:r>
            <a:r>
              <a:rPr lang="en-US" altLang="zh-CN" sz="2400" dirty="0">
                <a:latin typeface="+mj-ea"/>
                <a:ea typeface="+mj-ea"/>
              </a:rPr>
              <a:t>root </a:t>
            </a:r>
          </a:p>
          <a:p>
            <a:pPr>
              <a:buNone/>
            </a:pPr>
            <a:r>
              <a:rPr lang="en-US" altLang="zh-CN" sz="2400" dirty="0" err="1">
                <a:latin typeface="+mj-ea"/>
                <a:ea typeface="+mj-ea"/>
              </a:rPr>
              <a:t>adb</a:t>
            </a:r>
            <a:r>
              <a:rPr lang="en-US" altLang="zh-CN" sz="2400" dirty="0">
                <a:latin typeface="+mj-ea"/>
                <a:ea typeface="+mj-ea"/>
              </a:rPr>
              <a:t> mount</a:t>
            </a:r>
          </a:p>
          <a:p>
            <a:pPr>
              <a:buNone/>
            </a:pPr>
            <a:r>
              <a:rPr lang="en-US" altLang="zh-CN" sz="2400" dirty="0" err="1">
                <a:latin typeface="+mj-ea"/>
                <a:ea typeface="+mj-ea"/>
              </a:rPr>
              <a:t>adb</a:t>
            </a:r>
            <a:r>
              <a:rPr lang="en-US" altLang="zh-CN" sz="2400" dirty="0">
                <a:latin typeface="+mj-ea"/>
                <a:ea typeface="+mj-ea"/>
              </a:rPr>
              <a:t> pull    </a:t>
            </a:r>
          </a:p>
          <a:p>
            <a:pPr marL="0" indent="0">
              <a:buNone/>
            </a:pPr>
            <a:r>
              <a:rPr lang="en-US" altLang="zh-CN" sz="2400" dirty="0" err="1">
                <a:latin typeface="+mj-ea"/>
              </a:rPr>
              <a:t>adb</a:t>
            </a:r>
            <a:r>
              <a:rPr lang="en-US" altLang="zh-CN" sz="2400" dirty="0">
                <a:latin typeface="+mj-ea"/>
              </a:rPr>
              <a:t> shell</a:t>
            </a:r>
            <a:endParaRPr lang="en-US" altLang="zh-CN" sz="2400" dirty="0">
              <a:latin typeface="+mj-ea"/>
              <a:ea typeface="+mj-ea"/>
            </a:endParaRPr>
          </a:p>
          <a:p>
            <a:pPr>
              <a:buNone/>
            </a:pPr>
            <a:r>
              <a:rPr lang="en-US" altLang="zh-CN" sz="2400" dirty="0">
                <a:latin typeface="+mj-ea"/>
                <a:ea typeface="+mj-ea"/>
              </a:rPr>
              <a:t>……</a:t>
            </a:r>
            <a:endParaRPr lang="zh-CN" altLang="en-US" sz="2400" dirty="0">
              <a:latin typeface="+mj-ea"/>
              <a:ea typeface="+mj-ea"/>
            </a:endParaRPr>
          </a:p>
        </p:txBody>
      </p:sp>
      <p:pic>
        <p:nvPicPr>
          <p:cNvPr id="5" name="图片 4"/>
          <p:cNvPicPr>
            <a:picLocks noChangeAspect="1"/>
          </p:cNvPicPr>
          <p:nvPr/>
        </p:nvPicPr>
        <p:blipFill rotWithShape="1">
          <a:blip r:embed="rId3"/>
          <a:srcRect t="6989" r="2935" b="1884"/>
          <a:stretch/>
        </p:blipFill>
        <p:spPr>
          <a:xfrm>
            <a:off x="2623765" y="909303"/>
            <a:ext cx="9564443" cy="5876706"/>
          </a:xfrm>
          <a:prstGeom prst="rect">
            <a:avLst/>
          </a:prstGeom>
        </p:spPr>
      </p:pic>
    </p:spTree>
    <p:extLst>
      <p:ext uri="{BB962C8B-B14F-4D97-AF65-F5344CB8AC3E}">
        <p14:creationId xmlns:p14="http://schemas.microsoft.com/office/powerpoint/2010/main" val="1421986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ADB</a:t>
            </a:r>
            <a:r>
              <a:rPr kumimoji="1" lang="zh-CN" altLang="en-US" dirty="0"/>
              <a:t>工具</a:t>
            </a:r>
          </a:p>
        </p:txBody>
      </p:sp>
      <p:pic>
        <p:nvPicPr>
          <p:cNvPr id="5" name="图片 4"/>
          <p:cNvPicPr>
            <a:picLocks noChangeAspect="1"/>
          </p:cNvPicPr>
          <p:nvPr/>
        </p:nvPicPr>
        <p:blipFill>
          <a:blip r:embed="rId2"/>
          <a:stretch>
            <a:fillRect/>
          </a:stretch>
        </p:blipFill>
        <p:spPr>
          <a:xfrm>
            <a:off x="1632538" y="3285017"/>
            <a:ext cx="8662516" cy="2131537"/>
          </a:xfrm>
          <a:prstGeom prst="rect">
            <a:avLst/>
          </a:prstGeom>
        </p:spPr>
      </p:pic>
      <p:sp>
        <p:nvSpPr>
          <p:cNvPr id="6" name="内容占位符 2"/>
          <p:cNvSpPr>
            <a:spLocks noGrp="1"/>
          </p:cNvSpPr>
          <p:nvPr>
            <p:ph idx="1"/>
          </p:nvPr>
        </p:nvSpPr>
        <p:spPr>
          <a:xfrm>
            <a:off x="1100390" y="1289769"/>
            <a:ext cx="10021683" cy="4056588"/>
          </a:xfrm>
        </p:spPr>
        <p:txBody>
          <a:bodyPr>
            <a:normAutofit/>
          </a:bodyPr>
          <a:lstStyle/>
          <a:p>
            <a:r>
              <a:rPr lang="zh-CN" altLang="en-US" sz="2400" dirty="0">
                <a:latin typeface="+mj-ea"/>
                <a:ea typeface="+mj-ea"/>
              </a:rPr>
              <a:t>症状：</a:t>
            </a:r>
            <a:r>
              <a:rPr lang="en-US" altLang="zh-CN" sz="2400" dirty="0" err="1">
                <a:latin typeface="+mj-ea"/>
                <a:ea typeface="+mj-ea"/>
              </a:rPr>
              <a:t>adb</a:t>
            </a:r>
            <a:r>
              <a:rPr lang="en-US" altLang="zh-CN" sz="2400" dirty="0">
                <a:latin typeface="+mj-ea"/>
                <a:ea typeface="+mj-ea"/>
              </a:rPr>
              <a:t> server is out of date. Killing…</a:t>
            </a:r>
          </a:p>
          <a:p>
            <a:r>
              <a:rPr lang="zh-CN" altLang="en-US" sz="2400" dirty="0">
                <a:latin typeface="+mj-ea"/>
                <a:ea typeface="+mj-ea"/>
              </a:rPr>
              <a:t>解决：</a:t>
            </a:r>
            <a:endParaRPr lang="en-US" altLang="zh-CN" sz="2400" dirty="0">
              <a:latin typeface="+mj-ea"/>
              <a:ea typeface="+mj-ea"/>
            </a:endParaRPr>
          </a:p>
          <a:p>
            <a:pPr>
              <a:buFont typeface="Wingdings" charset="2"/>
              <a:buChar char="ü"/>
            </a:pPr>
            <a:r>
              <a:rPr lang="en-US" altLang="zh-CN" sz="2400" dirty="0" err="1">
                <a:latin typeface="+mj-ea"/>
                <a:ea typeface="+mj-ea"/>
              </a:rPr>
              <a:t>adb</a:t>
            </a:r>
            <a:r>
              <a:rPr lang="zh-CN" altLang="en-US" sz="2400" dirty="0">
                <a:latin typeface="+mj-ea"/>
                <a:ea typeface="+mj-ea"/>
              </a:rPr>
              <a:t> </a:t>
            </a:r>
            <a:r>
              <a:rPr lang="en-US" altLang="zh-CN" sz="2400" dirty="0">
                <a:latin typeface="+mj-ea"/>
                <a:ea typeface="+mj-ea"/>
              </a:rPr>
              <a:t>kill-server </a:t>
            </a:r>
          </a:p>
          <a:p>
            <a:pPr>
              <a:buFont typeface="Wingdings" charset="2"/>
              <a:buChar char="ü"/>
            </a:pPr>
            <a:r>
              <a:rPr lang="en-US" altLang="zh-CN" sz="2400" dirty="0" err="1">
                <a:latin typeface="+mj-ea"/>
                <a:ea typeface="+mj-ea"/>
              </a:rPr>
              <a:t>adb</a:t>
            </a:r>
            <a:r>
              <a:rPr lang="en-US" altLang="zh-CN" sz="2400" dirty="0">
                <a:latin typeface="+mj-ea"/>
                <a:ea typeface="+mj-ea"/>
              </a:rPr>
              <a:t> start-server</a:t>
            </a:r>
          </a:p>
        </p:txBody>
      </p:sp>
    </p:spTree>
    <p:extLst>
      <p:ext uri="{BB962C8B-B14F-4D97-AF65-F5344CB8AC3E}">
        <p14:creationId xmlns:p14="http://schemas.microsoft.com/office/powerpoint/2010/main" val="587639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ADB</a:t>
            </a:r>
            <a:r>
              <a:rPr kumimoji="1" lang="zh-CN" altLang="en-US" dirty="0"/>
              <a:t>工具</a:t>
            </a:r>
          </a:p>
        </p:txBody>
      </p:sp>
      <p:sp>
        <p:nvSpPr>
          <p:cNvPr id="3" name="内容占位符 2"/>
          <p:cNvSpPr>
            <a:spLocks noGrp="1"/>
          </p:cNvSpPr>
          <p:nvPr>
            <p:ph idx="1"/>
          </p:nvPr>
        </p:nvSpPr>
        <p:spPr>
          <a:xfrm>
            <a:off x="1100390" y="1411358"/>
            <a:ext cx="10021683" cy="3579849"/>
          </a:xfrm>
        </p:spPr>
        <p:txBody>
          <a:bodyPr>
            <a:normAutofit lnSpcReduction="10000"/>
          </a:bodyPr>
          <a:lstStyle/>
          <a:p>
            <a:r>
              <a:rPr kumimoji="1" lang="en-US" altLang="zh-CN" sz="2400" dirty="0" err="1">
                <a:latin typeface="+mj-ea"/>
                <a:ea typeface="+mj-ea"/>
              </a:rPr>
              <a:t>adb</a:t>
            </a:r>
            <a:r>
              <a:rPr kumimoji="1" lang="zh-CN" altLang="en-US" sz="2400" dirty="0">
                <a:latin typeface="+mj-ea"/>
                <a:ea typeface="+mj-ea"/>
              </a:rPr>
              <a:t> </a:t>
            </a:r>
            <a:r>
              <a:rPr kumimoji="1" lang="en-US" altLang="zh-CN" sz="2400" dirty="0">
                <a:latin typeface="+mj-ea"/>
                <a:ea typeface="+mj-ea"/>
              </a:rPr>
              <a:t>shell</a:t>
            </a:r>
            <a:r>
              <a:rPr kumimoji="1" lang="zh-CN" altLang="en-US" sz="2400" dirty="0">
                <a:latin typeface="+mj-ea"/>
                <a:ea typeface="+mj-ea"/>
              </a:rPr>
              <a:t>：</a:t>
            </a:r>
            <a:endParaRPr kumimoji="1" lang="en-US" altLang="zh-CN" sz="2400" dirty="0">
              <a:latin typeface="+mj-ea"/>
              <a:ea typeface="+mj-ea"/>
            </a:endParaRPr>
          </a:p>
          <a:p>
            <a:pPr marL="0" indent="0">
              <a:buNone/>
            </a:pPr>
            <a:r>
              <a:rPr kumimoji="1" lang="zh-CN" altLang="en-US" sz="2400" dirty="0">
                <a:latin typeface="+mj-ea"/>
                <a:ea typeface="+mj-ea"/>
              </a:rPr>
              <a:t>进入设备或模拟器的</a:t>
            </a:r>
            <a:r>
              <a:rPr kumimoji="1" lang="en-US" altLang="zh-CN" sz="2400" dirty="0">
                <a:latin typeface="+mj-ea"/>
                <a:ea typeface="+mj-ea"/>
              </a:rPr>
              <a:t>shell</a:t>
            </a:r>
          </a:p>
          <a:p>
            <a:endParaRPr kumimoji="1" lang="en-US" altLang="zh-CN" sz="2400" dirty="0">
              <a:latin typeface="+mj-ea"/>
              <a:ea typeface="+mj-ea"/>
            </a:endParaRPr>
          </a:p>
          <a:p>
            <a:pPr marL="0" indent="0">
              <a:buNone/>
            </a:pPr>
            <a:r>
              <a:rPr kumimoji="1" lang="en-US" altLang="zh-CN" sz="2400" dirty="0" err="1">
                <a:latin typeface="+mj-ea"/>
                <a:ea typeface="+mj-ea"/>
              </a:rPr>
              <a:t>adb</a:t>
            </a:r>
            <a:r>
              <a:rPr kumimoji="1" lang="zh-CN" altLang="en-US" sz="2400" dirty="0">
                <a:latin typeface="+mj-ea"/>
                <a:ea typeface="+mj-ea"/>
              </a:rPr>
              <a:t> </a:t>
            </a:r>
            <a:r>
              <a:rPr kumimoji="1" lang="en-US" altLang="zh-CN" sz="2400" dirty="0" err="1">
                <a:latin typeface="+mj-ea"/>
                <a:ea typeface="+mj-ea"/>
              </a:rPr>
              <a:t>shell【commond</a:t>
            </a:r>
            <a:r>
              <a:rPr kumimoji="1" lang="en-US" altLang="zh-CN" sz="2400" dirty="0">
                <a:latin typeface="+mj-ea"/>
                <a:ea typeface="+mj-ea"/>
              </a:rPr>
              <a:t>】</a:t>
            </a:r>
            <a:r>
              <a:rPr kumimoji="1" lang="zh-CN" altLang="en-US" sz="2400" dirty="0">
                <a:latin typeface="+mj-ea"/>
                <a:ea typeface="+mj-ea"/>
              </a:rPr>
              <a:t>：</a:t>
            </a:r>
            <a:endParaRPr kumimoji="1" lang="en-US" altLang="zh-CN" sz="2400" dirty="0">
              <a:latin typeface="+mj-ea"/>
              <a:ea typeface="+mj-ea"/>
            </a:endParaRPr>
          </a:p>
          <a:p>
            <a:r>
              <a:rPr kumimoji="1" lang="en-US" altLang="zh-CN" sz="2400" dirty="0" err="1">
                <a:latin typeface="+mj-ea"/>
                <a:ea typeface="+mj-ea"/>
              </a:rPr>
              <a:t>adb</a:t>
            </a:r>
            <a:r>
              <a:rPr kumimoji="1" lang="zh-CN" altLang="en-US" sz="2400" dirty="0">
                <a:latin typeface="+mj-ea"/>
                <a:ea typeface="+mj-ea"/>
              </a:rPr>
              <a:t> </a:t>
            </a:r>
            <a:r>
              <a:rPr kumimoji="1" lang="en-US" altLang="zh-CN" sz="2400" dirty="0">
                <a:latin typeface="+mj-ea"/>
                <a:ea typeface="+mj-ea"/>
              </a:rPr>
              <a:t>shell</a:t>
            </a:r>
            <a:r>
              <a:rPr kumimoji="1" lang="zh-CN" altLang="en-US" sz="2400" dirty="0">
                <a:latin typeface="+mj-ea"/>
                <a:ea typeface="+mj-ea"/>
              </a:rPr>
              <a:t> </a:t>
            </a:r>
            <a:r>
              <a:rPr kumimoji="1" lang="en-US" altLang="zh-CN" sz="2400" dirty="0" err="1">
                <a:latin typeface="+mj-ea"/>
                <a:ea typeface="+mj-ea"/>
              </a:rPr>
              <a:t>su</a:t>
            </a:r>
            <a:endParaRPr kumimoji="1" lang="en-US" altLang="zh-CN" sz="2400" dirty="0">
              <a:latin typeface="+mj-ea"/>
              <a:ea typeface="+mj-ea"/>
            </a:endParaRPr>
          </a:p>
          <a:p>
            <a:r>
              <a:rPr kumimoji="1" lang="en-US" altLang="zh-CN" sz="2400" dirty="0" err="1">
                <a:latin typeface="+mj-ea"/>
              </a:rPr>
              <a:t>adb</a:t>
            </a:r>
            <a:r>
              <a:rPr kumimoji="1" lang="zh-CN" altLang="en-US" sz="2400" dirty="0">
                <a:latin typeface="+mj-ea"/>
              </a:rPr>
              <a:t> </a:t>
            </a:r>
            <a:r>
              <a:rPr kumimoji="1" lang="en-US" altLang="zh-CN" sz="2400" dirty="0">
                <a:latin typeface="+mj-ea"/>
              </a:rPr>
              <a:t>shell</a:t>
            </a:r>
            <a:r>
              <a:rPr kumimoji="1" lang="zh-CN" altLang="en-US" sz="2400" dirty="0">
                <a:latin typeface="+mj-ea"/>
              </a:rPr>
              <a:t> </a:t>
            </a:r>
            <a:r>
              <a:rPr kumimoji="1" lang="en-US" altLang="zh-CN" sz="2400" dirty="0" err="1">
                <a:latin typeface="+mj-ea"/>
              </a:rPr>
              <a:t>ls</a:t>
            </a:r>
            <a:endParaRPr kumimoji="1" lang="en-US" altLang="zh-CN" sz="2400" dirty="0">
              <a:latin typeface="+mj-ea"/>
            </a:endParaRPr>
          </a:p>
          <a:p>
            <a:r>
              <a:rPr kumimoji="1" lang="en-US" altLang="zh-CN" sz="2400" dirty="0" err="1">
                <a:latin typeface="+mj-ea"/>
              </a:rPr>
              <a:t>adb</a:t>
            </a:r>
            <a:r>
              <a:rPr kumimoji="1" lang="zh-CN" altLang="en-US" sz="2400" dirty="0">
                <a:latin typeface="+mj-ea"/>
              </a:rPr>
              <a:t> </a:t>
            </a:r>
            <a:r>
              <a:rPr kumimoji="1" lang="en-US" altLang="zh-CN" sz="2400" dirty="0">
                <a:latin typeface="+mj-ea"/>
              </a:rPr>
              <a:t>shell</a:t>
            </a:r>
            <a:r>
              <a:rPr kumimoji="1" lang="zh-CN" altLang="en-US" sz="2400" dirty="0">
                <a:latin typeface="+mj-ea"/>
              </a:rPr>
              <a:t> </a:t>
            </a:r>
            <a:r>
              <a:rPr kumimoji="1" lang="en-US" altLang="zh-CN" sz="2400" dirty="0" err="1">
                <a:latin typeface="+mj-ea"/>
              </a:rPr>
              <a:t>dd</a:t>
            </a:r>
            <a:endParaRPr kumimoji="1" lang="en-US" altLang="zh-CN" sz="2400" dirty="0">
              <a:latin typeface="+mj-ea"/>
            </a:endParaRPr>
          </a:p>
          <a:p>
            <a:r>
              <a:rPr kumimoji="1" lang="en-US" altLang="zh-CN" sz="2400" dirty="0">
                <a:latin typeface="+mj-ea"/>
              </a:rPr>
              <a:t>……</a:t>
            </a:r>
          </a:p>
        </p:txBody>
      </p:sp>
      <p:pic>
        <p:nvPicPr>
          <p:cNvPr id="4" name="图片 3"/>
          <p:cNvPicPr>
            <a:picLocks noChangeAspect="1"/>
          </p:cNvPicPr>
          <p:nvPr/>
        </p:nvPicPr>
        <p:blipFill rotWithShape="1">
          <a:blip r:embed="rId3"/>
          <a:srcRect t="18587"/>
          <a:stretch/>
        </p:blipFill>
        <p:spPr>
          <a:xfrm>
            <a:off x="5160112" y="981295"/>
            <a:ext cx="7016265" cy="5327359"/>
          </a:xfrm>
          <a:prstGeom prst="rect">
            <a:avLst/>
          </a:prstGeom>
        </p:spPr>
      </p:pic>
    </p:spTree>
    <p:extLst>
      <p:ext uri="{BB962C8B-B14F-4D97-AF65-F5344CB8AC3E}">
        <p14:creationId xmlns:p14="http://schemas.microsoft.com/office/powerpoint/2010/main" val="3208762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ADB Backup</a:t>
            </a:r>
            <a:r>
              <a:rPr lang="zh-CN" altLang="en-US" dirty="0"/>
              <a:t>备份命令</a:t>
            </a:r>
          </a:p>
        </p:txBody>
      </p:sp>
      <p:sp>
        <p:nvSpPr>
          <p:cNvPr id="4" name="内容占位符 2"/>
          <p:cNvSpPr txBox="1">
            <a:spLocks/>
          </p:cNvSpPr>
          <p:nvPr/>
        </p:nvSpPr>
        <p:spPr>
          <a:xfrm>
            <a:off x="669954" y="1249629"/>
            <a:ext cx="10928615" cy="4699068"/>
          </a:xfrm>
          <a:prstGeom prst="rect">
            <a:avLst/>
          </a:prstGeom>
        </p:spPr>
        <p:txBody>
          <a:bodyPr vert="horz" lIns="108807" tIns="54403" rIns="108807" bIns="54403" rtlCol="0">
            <a:normAutofit lnSpcReduction="10000"/>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a:buFont typeface="Wingdings" panose="05000000000000000000" pitchFamily="2" charset="2"/>
              <a:buChar char="Ø"/>
            </a:pPr>
            <a:r>
              <a:rPr lang="zh-CN" altLang="en-US" sz="2899" b="0" dirty="0">
                <a:solidFill>
                  <a:prstClr val="white"/>
                </a:solidFill>
                <a:latin typeface="微软雅黑" panose="020B0503020204020204" pitchFamily="34" charset="-122"/>
                <a:ea typeface="微软雅黑" panose="020B0503020204020204" pitchFamily="34" charset="-122"/>
              </a:rPr>
              <a:t>通用备份命令：</a:t>
            </a:r>
            <a:r>
              <a:rPr lang="en-US" altLang="zh-CN" sz="2899" b="0" dirty="0">
                <a:solidFill>
                  <a:prstClr val="white"/>
                </a:solidFill>
                <a:latin typeface="微软雅黑" panose="020B0503020204020204" pitchFamily="34" charset="-122"/>
                <a:ea typeface="微软雅黑" panose="020B0503020204020204" pitchFamily="34" charset="-122"/>
              </a:rPr>
              <a:t> </a:t>
            </a:r>
          </a:p>
          <a:p>
            <a:r>
              <a:rPr lang="en-US" altLang="zh-CN" sz="2899" dirty="0" err="1">
                <a:solidFill>
                  <a:prstClr val="white"/>
                </a:solidFill>
                <a:latin typeface="微软雅黑" panose="020B0503020204020204" pitchFamily="34" charset="-122"/>
                <a:ea typeface="微软雅黑" panose="020B0503020204020204" pitchFamily="34" charset="-122"/>
              </a:rPr>
              <a:t>adb</a:t>
            </a:r>
            <a:r>
              <a:rPr lang="en-US" altLang="zh-CN" sz="2899" dirty="0">
                <a:solidFill>
                  <a:prstClr val="white"/>
                </a:solidFill>
                <a:latin typeface="微软雅黑" panose="020B0503020204020204" pitchFamily="34" charset="-122"/>
                <a:ea typeface="微软雅黑" panose="020B0503020204020204" pitchFamily="34" charset="-122"/>
              </a:rPr>
              <a:t> backup [-f &lt;file&gt;] [-</a:t>
            </a:r>
            <a:r>
              <a:rPr lang="en-US" altLang="zh-CN" sz="2899" dirty="0" err="1">
                <a:solidFill>
                  <a:prstClr val="white"/>
                </a:solidFill>
                <a:latin typeface="微软雅黑" panose="020B0503020204020204" pitchFamily="34" charset="-122"/>
                <a:ea typeface="微软雅黑" panose="020B0503020204020204" pitchFamily="34" charset="-122"/>
              </a:rPr>
              <a:t>apk</a:t>
            </a:r>
            <a:r>
              <a:rPr lang="en-US" altLang="zh-CN" sz="2899" dirty="0">
                <a:solidFill>
                  <a:prstClr val="white"/>
                </a:solidFill>
                <a:latin typeface="微软雅黑" panose="020B0503020204020204" pitchFamily="34" charset="-122"/>
                <a:ea typeface="微软雅黑" panose="020B0503020204020204" pitchFamily="34" charset="-122"/>
              </a:rPr>
              <a:t>|-</a:t>
            </a:r>
            <a:r>
              <a:rPr lang="en-US" altLang="zh-CN" sz="2899" dirty="0" err="1">
                <a:solidFill>
                  <a:prstClr val="white"/>
                </a:solidFill>
                <a:latin typeface="微软雅黑" panose="020B0503020204020204" pitchFamily="34" charset="-122"/>
                <a:ea typeface="微软雅黑" panose="020B0503020204020204" pitchFamily="34" charset="-122"/>
              </a:rPr>
              <a:t>noapk</a:t>
            </a:r>
            <a:r>
              <a:rPr lang="en-US" altLang="zh-CN" sz="2899" dirty="0">
                <a:solidFill>
                  <a:prstClr val="white"/>
                </a:solidFill>
                <a:latin typeface="微软雅黑" panose="020B0503020204020204" pitchFamily="34" charset="-122"/>
                <a:ea typeface="微软雅黑" panose="020B0503020204020204" pitchFamily="34" charset="-122"/>
              </a:rPr>
              <a:t>] [-shared|-</a:t>
            </a:r>
            <a:r>
              <a:rPr lang="en-US" altLang="zh-CN" sz="2899" dirty="0" err="1">
                <a:solidFill>
                  <a:prstClr val="white"/>
                </a:solidFill>
                <a:latin typeface="微软雅黑" panose="020B0503020204020204" pitchFamily="34" charset="-122"/>
                <a:ea typeface="微软雅黑" panose="020B0503020204020204" pitchFamily="34" charset="-122"/>
              </a:rPr>
              <a:t>noshared</a:t>
            </a:r>
            <a:r>
              <a:rPr lang="en-US" altLang="zh-CN" sz="2899" dirty="0">
                <a:solidFill>
                  <a:prstClr val="white"/>
                </a:solidFill>
                <a:latin typeface="微软雅黑" panose="020B0503020204020204" pitchFamily="34" charset="-122"/>
                <a:ea typeface="微软雅黑" panose="020B0503020204020204" pitchFamily="34" charset="-122"/>
              </a:rPr>
              <a:t>] [-all] [-system|-</a:t>
            </a:r>
            <a:r>
              <a:rPr lang="en-US" altLang="zh-CN" sz="2899" dirty="0" err="1">
                <a:solidFill>
                  <a:prstClr val="white"/>
                </a:solidFill>
                <a:latin typeface="微软雅黑" panose="020B0503020204020204" pitchFamily="34" charset="-122"/>
                <a:ea typeface="微软雅黑" panose="020B0503020204020204" pitchFamily="34" charset="-122"/>
              </a:rPr>
              <a:t>nosystem</a:t>
            </a:r>
            <a:r>
              <a:rPr lang="en-US" altLang="zh-CN" sz="2899" dirty="0">
                <a:solidFill>
                  <a:prstClr val="white"/>
                </a:solidFill>
                <a:latin typeface="微软雅黑" panose="020B0503020204020204" pitchFamily="34" charset="-122"/>
                <a:ea typeface="微软雅黑" panose="020B0503020204020204" pitchFamily="34" charset="-122"/>
              </a:rPr>
              <a:t>] [&lt;packages...&gt;]</a:t>
            </a:r>
          </a:p>
          <a:p>
            <a:endParaRPr lang="en-US" altLang="zh-CN" sz="2899" dirty="0">
              <a:solidFill>
                <a:prstClr val="white"/>
              </a:solidFill>
              <a:latin typeface="微软雅黑" panose="020B0503020204020204" pitchFamily="34" charset="-122"/>
              <a:ea typeface="微软雅黑" panose="020B0503020204020204" pitchFamily="34" charset="-122"/>
            </a:endParaRPr>
          </a:p>
          <a:p>
            <a:pPr>
              <a:buFont typeface="Wingdings" charset="2"/>
              <a:buChar char="Ø"/>
            </a:pPr>
            <a:r>
              <a:rPr lang="zh-CN" altLang="en-US" sz="2899" b="0" dirty="0">
                <a:solidFill>
                  <a:prstClr val="white"/>
                </a:solidFill>
                <a:latin typeface="微软雅黑" panose="020B0503020204020204" pitchFamily="34" charset="-122"/>
                <a:ea typeface="微软雅黑" panose="020B0503020204020204" pitchFamily="34" charset="-122"/>
              </a:rPr>
              <a:t>一般的：</a:t>
            </a:r>
            <a:endParaRPr lang="en-US" altLang="zh-CN" sz="2899" b="0" dirty="0">
              <a:solidFill>
                <a:prstClr val="white"/>
              </a:solidFill>
              <a:latin typeface="微软雅黑" panose="020B0503020204020204" pitchFamily="34" charset="-122"/>
              <a:ea typeface="微软雅黑" panose="020B0503020204020204" pitchFamily="34" charset="-122"/>
            </a:endParaRPr>
          </a:p>
          <a:p>
            <a:pPr marL="0" indent="0"/>
            <a:r>
              <a:rPr lang="en-US" altLang="zh-CN" sz="2899" b="0" dirty="0" err="1">
                <a:solidFill>
                  <a:prstClr val="white"/>
                </a:solidFill>
                <a:latin typeface="微软雅黑" panose="020B0503020204020204" pitchFamily="34" charset="-122"/>
                <a:ea typeface="微软雅黑" panose="020B0503020204020204" pitchFamily="34" charset="-122"/>
              </a:rPr>
              <a:t>adb</a:t>
            </a:r>
            <a:r>
              <a:rPr lang="en-US" altLang="zh-CN" sz="2899" b="0" dirty="0">
                <a:solidFill>
                  <a:prstClr val="white"/>
                </a:solidFill>
                <a:latin typeface="微软雅黑" panose="020B0503020204020204" pitchFamily="34" charset="-122"/>
                <a:ea typeface="微软雅黑" panose="020B0503020204020204" pitchFamily="34" charset="-122"/>
              </a:rPr>
              <a:t> backup -f D:\</a:t>
            </a:r>
            <a:r>
              <a:rPr lang="en-US" altLang="zh-CN" sz="2899" b="0" dirty="0" err="1">
                <a:solidFill>
                  <a:prstClr val="white"/>
                </a:solidFill>
                <a:latin typeface="微软雅黑" panose="020B0503020204020204" pitchFamily="34" charset="-122"/>
                <a:ea typeface="微软雅黑" panose="020B0503020204020204" pitchFamily="34" charset="-122"/>
              </a:rPr>
              <a:t>backup.ab</a:t>
            </a:r>
            <a:r>
              <a:rPr lang="en-US" altLang="zh-CN" sz="2899" b="0" dirty="0">
                <a:solidFill>
                  <a:prstClr val="white"/>
                </a:solidFill>
                <a:latin typeface="微软雅黑" panose="020B0503020204020204" pitchFamily="34" charset="-122"/>
                <a:ea typeface="微软雅黑" panose="020B0503020204020204" pitchFamily="34" charset="-122"/>
              </a:rPr>
              <a:t> -</a:t>
            </a:r>
            <a:r>
              <a:rPr lang="en-US" altLang="zh-CN" sz="2899" b="0" dirty="0" err="1">
                <a:solidFill>
                  <a:prstClr val="white"/>
                </a:solidFill>
                <a:latin typeface="微软雅黑" panose="020B0503020204020204" pitchFamily="34" charset="-122"/>
                <a:ea typeface="微软雅黑" panose="020B0503020204020204" pitchFamily="34" charset="-122"/>
              </a:rPr>
              <a:t>noapk</a:t>
            </a:r>
            <a:r>
              <a:rPr lang="en-US" altLang="zh-CN" sz="2899" b="0" dirty="0">
                <a:solidFill>
                  <a:prstClr val="white"/>
                </a:solidFill>
                <a:latin typeface="微软雅黑" panose="020B0503020204020204" pitchFamily="34" charset="-122"/>
                <a:ea typeface="微软雅黑" panose="020B0503020204020204" pitchFamily="34" charset="-122"/>
              </a:rPr>
              <a:t> -</a:t>
            </a:r>
            <a:r>
              <a:rPr lang="en-US" altLang="zh-CN" sz="2899" b="0" dirty="0" err="1">
                <a:solidFill>
                  <a:prstClr val="white"/>
                </a:solidFill>
                <a:latin typeface="微软雅黑" panose="020B0503020204020204" pitchFamily="34" charset="-122"/>
                <a:ea typeface="微软雅黑" panose="020B0503020204020204" pitchFamily="34" charset="-122"/>
              </a:rPr>
              <a:t>noshared</a:t>
            </a:r>
            <a:r>
              <a:rPr lang="en-US" altLang="zh-CN" sz="2899" b="0" dirty="0">
                <a:solidFill>
                  <a:prstClr val="white"/>
                </a:solidFill>
                <a:latin typeface="微软雅黑" panose="020B0503020204020204" pitchFamily="34" charset="-122"/>
                <a:ea typeface="微软雅黑" panose="020B0503020204020204" pitchFamily="34" charset="-122"/>
              </a:rPr>
              <a:t> –all</a:t>
            </a:r>
          </a:p>
          <a:p>
            <a:pPr marL="0" indent="0"/>
            <a:endParaRPr lang="en-US" altLang="zh-CN" sz="2899" b="0" dirty="0">
              <a:solidFill>
                <a:prstClr val="white"/>
              </a:solidFill>
              <a:latin typeface="微软雅黑" panose="020B0503020204020204" pitchFamily="34" charset="-122"/>
              <a:ea typeface="微软雅黑" panose="020B0503020204020204" pitchFamily="34" charset="-122"/>
            </a:endParaRPr>
          </a:p>
          <a:p>
            <a:pPr>
              <a:buFont typeface="Wingdings" charset="2"/>
              <a:buChar char="Ø"/>
            </a:pPr>
            <a:r>
              <a:rPr lang="zh-CN" altLang="en-US" sz="2899" b="0" dirty="0">
                <a:solidFill>
                  <a:prstClr val="white"/>
                </a:solidFill>
                <a:latin typeface="微软雅黑" panose="020B0503020204020204" pitchFamily="34" charset="-122"/>
                <a:ea typeface="微软雅黑" panose="020B0503020204020204" pitchFamily="34" charset="-122"/>
              </a:rPr>
              <a:t>特定的：</a:t>
            </a:r>
            <a:r>
              <a:rPr lang="zh-CN" altLang="en-US" sz="2899" b="0" dirty="0">
                <a:solidFill>
                  <a:prstClr val="white"/>
                </a:solidFill>
                <a:latin typeface="微软雅黑" panose="020B0503020204020204" pitchFamily="34" charset="-122"/>
                <a:ea typeface="微软雅黑" panose="020B0503020204020204" pitchFamily="34" charset="-122"/>
                <a:sym typeface="Wingdings"/>
              </a:rPr>
              <a:t>（如备份</a:t>
            </a:r>
            <a:r>
              <a:rPr lang="en-US" altLang="zh-CN" sz="2899" b="0" dirty="0">
                <a:solidFill>
                  <a:prstClr val="white"/>
                </a:solidFill>
                <a:latin typeface="微软雅黑" panose="020B0503020204020204" pitchFamily="34" charset="-122"/>
                <a:ea typeface="微软雅黑" panose="020B0503020204020204" pitchFamily="34" charset="-122"/>
                <a:sym typeface="Wingdings"/>
              </a:rPr>
              <a:t>QQ</a:t>
            </a:r>
            <a:r>
              <a:rPr lang="zh-CN" altLang="en-US" sz="2899" b="0" dirty="0">
                <a:solidFill>
                  <a:prstClr val="white"/>
                </a:solidFill>
                <a:latin typeface="微软雅黑" panose="020B0503020204020204" pitchFamily="34" charset="-122"/>
                <a:ea typeface="微软雅黑" panose="020B0503020204020204" pitchFamily="34" charset="-122"/>
                <a:sym typeface="Wingdings"/>
              </a:rPr>
              <a:t>）</a:t>
            </a:r>
            <a:endParaRPr lang="en-US" altLang="zh-CN" sz="2899" b="0" dirty="0">
              <a:solidFill>
                <a:prstClr val="white"/>
              </a:solidFill>
              <a:latin typeface="微软雅黑" panose="020B0503020204020204" pitchFamily="34" charset="-122"/>
              <a:ea typeface="微软雅黑" panose="020B0503020204020204" pitchFamily="34" charset="-122"/>
            </a:endParaRPr>
          </a:p>
          <a:p>
            <a:pPr marL="0" indent="0"/>
            <a:r>
              <a:rPr lang="en-US" altLang="zh-CN" sz="2899" dirty="0" err="1">
                <a:solidFill>
                  <a:prstClr val="white"/>
                </a:solidFill>
                <a:latin typeface="微软雅黑" panose="020B0503020204020204" pitchFamily="34" charset="-122"/>
                <a:ea typeface="微软雅黑" panose="020B0503020204020204" pitchFamily="34" charset="-122"/>
              </a:rPr>
              <a:t>adb</a:t>
            </a:r>
            <a:r>
              <a:rPr lang="en-US" altLang="zh-CN" sz="2899" dirty="0">
                <a:solidFill>
                  <a:prstClr val="white"/>
                </a:solidFill>
                <a:latin typeface="微软雅黑" panose="020B0503020204020204" pitchFamily="34" charset="-122"/>
                <a:ea typeface="微软雅黑" panose="020B0503020204020204" pitchFamily="34" charset="-122"/>
              </a:rPr>
              <a:t> backup –f</a:t>
            </a:r>
            <a:r>
              <a:rPr lang="zh-CN" altLang="en-US" sz="2899" dirty="0">
                <a:solidFill>
                  <a:prstClr val="white"/>
                </a:solidFill>
                <a:latin typeface="微软雅黑" panose="020B0503020204020204" pitchFamily="34" charset="-122"/>
                <a:ea typeface="微软雅黑" panose="020B0503020204020204" pitchFamily="34" charset="-122"/>
              </a:rPr>
              <a:t> </a:t>
            </a:r>
            <a:r>
              <a:rPr lang="en-US" altLang="zh-CN" sz="2899" dirty="0">
                <a:solidFill>
                  <a:prstClr val="white"/>
                </a:solidFill>
                <a:latin typeface="微软雅黑" panose="020B0503020204020204" pitchFamily="34" charset="-122"/>
                <a:ea typeface="微软雅黑" panose="020B0503020204020204" pitchFamily="34" charset="-122"/>
              </a:rPr>
              <a:t>D:\</a:t>
            </a:r>
            <a:r>
              <a:rPr lang="en-US" altLang="zh-CN" sz="2899" dirty="0" err="1">
                <a:solidFill>
                  <a:prstClr val="white"/>
                </a:solidFill>
                <a:latin typeface="微软雅黑" panose="020B0503020204020204" pitchFamily="34" charset="-122"/>
                <a:ea typeface="微软雅黑" panose="020B0503020204020204" pitchFamily="34" charset="-122"/>
              </a:rPr>
              <a:t>backup.ab</a:t>
            </a:r>
            <a:r>
              <a:rPr lang="en-US" altLang="zh-CN" sz="2899" dirty="0">
                <a:solidFill>
                  <a:prstClr val="white"/>
                </a:solidFill>
                <a:latin typeface="微软雅黑" panose="020B0503020204020204" pitchFamily="34" charset="-122"/>
                <a:ea typeface="微软雅黑" panose="020B0503020204020204" pitchFamily="34" charset="-122"/>
              </a:rPr>
              <a:t> </a:t>
            </a:r>
            <a:r>
              <a:rPr lang="en-US" altLang="zh-CN" sz="2899" dirty="0" err="1">
                <a:solidFill>
                  <a:prstClr val="white"/>
                </a:solidFill>
                <a:latin typeface="微软雅黑" panose="020B0503020204020204" pitchFamily="34" charset="-122"/>
                <a:ea typeface="微软雅黑" panose="020B0503020204020204" pitchFamily="34" charset="-122"/>
              </a:rPr>
              <a:t>com.tencent.mobileqq</a:t>
            </a:r>
            <a:endParaRPr lang="en-US" altLang="zh-CN" sz="2899" b="0" dirty="0">
              <a:solidFill>
                <a:prstClr val="white"/>
              </a:solidFill>
              <a:latin typeface="微软雅黑" panose="020B0503020204020204" pitchFamily="34" charset="-122"/>
              <a:ea typeface="微软雅黑" panose="020B0503020204020204" pitchFamily="34" charset="-122"/>
            </a:endParaRPr>
          </a:p>
          <a:p>
            <a:pPr marL="0" indent="0"/>
            <a:endParaRPr lang="en-US" altLang="zh-CN" sz="2899" b="0" dirty="0">
              <a:solidFill>
                <a:prstClr val="white"/>
              </a:solidFill>
              <a:latin typeface="微软雅黑" panose="020B0503020204020204" pitchFamily="34" charset="-122"/>
              <a:ea typeface="微软雅黑" panose="020B0503020204020204" pitchFamily="34" charset="-122"/>
            </a:endParaRPr>
          </a:p>
          <a:p>
            <a:endParaRPr lang="en-US" altLang="zh-CN"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90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142" y="0"/>
            <a:ext cx="10515600" cy="1325563"/>
          </a:xfrm>
        </p:spPr>
        <p:txBody>
          <a:bodyPr/>
          <a:lstStyle/>
          <a:p>
            <a:r>
              <a:rPr kumimoji="1" lang="zh-CN" altLang="en-US" dirty="0"/>
              <a:t>常见应用目录名称</a:t>
            </a:r>
          </a:p>
        </p:txBody>
      </p:sp>
      <p:pic>
        <p:nvPicPr>
          <p:cNvPr id="4" name="图片 3"/>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r="5105" b="51736"/>
          <a:stretch/>
        </p:blipFill>
        <p:spPr>
          <a:xfrm>
            <a:off x="2351584" y="1196752"/>
            <a:ext cx="6513693" cy="4689403"/>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rotWithShape="1">
          <a:blip r:embed="rId4"/>
          <a:srcRect t="48406" r="5493"/>
          <a:stretch/>
        </p:blipFill>
        <p:spPr>
          <a:xfrm>
            <a:off x="2351585" y="1196752"/>
            <a:ext cx="6496714" cy="4745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720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ea"/>
                <a:ea typeface="+mj-ea"/>
              </a:rPr>
              <a:t>Android</a:t>
            </a:r>
            <a:r>
              <a:rPr lang="zh-CN" altLang="en-US" b="1" dirty="0">
                <a:latin typeface="+mj-ea"/>
                <a:ea typeface="+mj-ea"/>
              </a:rPr>
              <a:t>设备取证</a:t>
            </a:r>
          </a:p>
        </p:txBody>
      </p:sp>
      <p:sp>
        <p:nvSpPr>
          <p:cNvPr id="3" name="内容占位符 2"/>
          <p:cNvSpPr>
            <a:spLocks noGrp="1"/>
          </p:cNvSpPr>
          <p:nvPr>
            <p:ph idx="1"/>
          </p:nvPr>
        </p:nvSpPr>
        <p:spPr>
          <a:xfrm>
            <a:off x="613011" y="1600202"/>
            <a:ext cx="9514504" cy="2620703"/>
          </a:xfrm>
        </p:spPr>
        <p:txBody>
          <a:bodyPr>
            <a:noAutofit/>
          </a:bodyPr>
          <a:lstStyle/>
          <a:p>
            <a:pPr marL="544050" indent="-544050">
              <a:buFont typeface="Wingdings" panose="05000000000000000000" pitchFamily="2" charset="2"/>
              <a:buChar char="Ø"/>
            </a:pPr>
            <a:r>
              <a:rPr lang="zh-CN" altLang="en-US" sz="3299" dirty="0">
                <a:latin typeface="+mj-ea"/>
                <a:ea typeface="+mj-ea"/>
              </a:rPr>
              <a:t>安卓设备的取证</a:t>
            </a:r>
            <a:endParaRPr lang="en-US" altLang="zh-CN" sz="3299" dirty="0">
              <a:latin typeface="+mj-ea"/>
              <a:ea typeface="+mj-ea"/>
            </a:endParaRPr>
          </a:p>
          <a:p>
            <a:pPr marL="544050" indent="-544050">
              <a:buFont typeface="Wingdings" panose="05000000000000000000" pitchFamily="2" charset="2"/>
              <a:buChar char="Ø"/>
            </a:pPr>
            <a:r>
              <a:rPr lang="en-US" altLang="zh-CN" sz="3299" dirty="0">
                <a:latin typeface="+mj-ea"/>
                <a:ea typeface="+mj-ea"/>
              </a:rPr>
              <a:t>Root</a:t>
            </a:r>
            <a:r>
              <a:rPr lang="zh-CN" altLang="zh-CN" sz="3299" dirty="0">
                <a:latin typeface="+mj-ea"/>
                <a:ea typeface="+mj-ea"/>
              </a:rPr>
              <a:t>的概念和影响</a:t>
            </a:r>
            <a:endParaRPr lang="en-US" altLang="zh-CN" sz="3299" dirty="0">
              <a:latin typeface="+mj-ea"/>
              <a:ea typeface="+mj-ea"/>
            </a:endParaRPr>
          </a:p>
          <a:p>
            <a:pPr marL="544050" indent="-544050">
              <a:buFont typeface="Wingdings" panose="05000000000000000000" pitchFamily="2" charset="2"/>
              <a:buChar char="Ø"/>
            </a:pPr>
            <a:r>
              <a:rPr lang="zh-CN" altLang="en-US" sz="3299" dirty="0">
                <a:latin typeface="+mj-ea"/>
                <a:ea typeface="+mj-ea"/>
              </a:rPr>
              <a:t>运行模式</a:t>
            </a:r>
            <a:endParaRPr lang="en-US" altLang="zh-CN" sz="3299" dirty="0">
              <a:latin typeface="+mj-ea"/>
              <a:ea typeface="+mj-ea"/>
            </a:endParaRPr>
          </a:p>
          <a:p>
            <a:pPr marL="544050" indent="-544050">
              <a:buFont typeface="Wingdings" panose="05000000000000000000" pitchFamily="2" charset="2"/>
              <a:buChar char="Ø"/>
            </a:pPr>
            <a:r>
              <a:rPr lang="zh-CN" altLang="en-US" sz="3299" dirty="0">
                <a:latin typeface="+mj-ea"/>
                <a:ea typeface="+mj-ea"/>
              </a:rPr>
              <a:t>取证难点</a:t>
            </a:r>
          </a:p>
        </p:txBody>
      </p:sp>
      <p:pic>
        <p:nvPicPr>
          <p:cNvPr id="5" name="图片 4"/>
          <p:cNvPicPr>
            <a:picLocks noChangeAspect="1"/>
          </p:cNvPicPr>
          <p:nvPr/>
        </p:nvPicPr>
        <p:blipFill>
          <a:blip r:embed="rId2"/>
          <a:stretch>
            <a:fillRect/>
          </a:stretch>
        </p:blipFill>
        <p:spPr>
          <a:xfrm>
            <a:off x="7823792" y="1701208"/>
            <a:ext cx="3144132" cy="3095627"/>
          </a:xfrm>
          <a:prstGeom prst="rect">
            <a:avLst/>
          </a:prstGeom>
        </p:spPr>
      </p:pic>
    </p:spTree>
    <p:extLst>
      <p:ext uri="{BB962C8B-B14F-4D97-AF65-F5344CB8AC3E}">
        <p14:creationId xmlns:p14="http://schemas.microsoft.com/office/powerpoint/2010/main" val="237891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5261" y="0"/>
            <a:ext cx="10515600" cy="1325563"/>
          </a:xfrm>
        </p:spPr>
        <p:txBody>
          <a:bodyPr/>
          <a:lstStyle/>
          <a:p>
            <a:r>
              <a:rPr kumimoji="1" lang="zh-CN" altLang="en-US" dirty="0"/>
              <a:t>应用替换与备份</a:t>
            </a:r>
          </a:p>
        </p:txBody>
      </p:sp>
      <p:sp>
        <p:nvSpPr>
          <p:cNvPr id="3" name="内容占位符 2"/>
          <p:cNvSpPr>
            <a:spLocks noGrp="1"/>
          </p:cNvSpPr>
          <p:nvPr>
            <p:ph idx="1"/>
          </p:nvPr>
        </p:nvSpPr>
        <p:spPr>
          <a:xfrm>
            <a:off x="109072" y="1167851"/>
            <a:ext cx="3467231" cy="4276906"/>
          </a:xfrm>
        </p:spPr>
        <p:txBody>
          <a:bodyPr>
            <a:normAutofit/>
          </a:bodyPr>
          <a:lstStyle/>
          <a:p>
            <a:r>
              <a:rPr lang="en-US" altLang="zh-CN" sz="3599" dirty="0" err="1"/>
              <a:t>Adb</a:t>
            </a:r>
            <a:r>
              <a:rPr lang="en-US" altLang="zh-CN" sz="3599" dirty="0"/>
              <a:t> </a:t>
            </a:r>
            <a:r>
              <a:rPr lang="zh-CN" altLang="en-US" sz="3599" dirty="0"/>
              <a:t>环境下卸载 </a:t>
            </a:r>
            <a:r>
              <a:rPr lang="en-US" altLang="zh-CN" sz="3599" dirty="0"/>
              <a:t>QQ,</a:t>
            </a:r>
            <a:r>
              <a:rPr lang="zh-CN" altLang="en-US" sz="3599" dirty="0"/>
              <a:t>同时保留数据 </a:t>
            </a:r>
            <a:endParaRPr kumimoji="1" lang="en-US" altLang="zh-CN" sz="3599" dirty="0"/>
          </a:p>
          <a:p>
            <a:r>
              <a:rPr lang="zh-CN" altLang="en-US" sz="3599" dirty="0"/>
              <a:t>观察手机</a:t>
            </a:r>
            <a:r>
              <a:rPr lang="en-US" altLang="zh-CN" sz="3599" dirty="0"/>
              <a:t>,QQ </a:t>
            </a:r>
            <a:r>
              <a:rPr lang="zh-CN" altLang="en-US" sz="3599" dirty="0"/>
              <a:t>图标消失 </a:t>
            </a:r>
          </a:p>
          <a:p>
            <a:pPr marL="0" indent="0">
              <a:buNone/>
            </a:pPr>
            <a:endParaRPr kumimoji="1" lang="zh-CN" altLang="en-US" dirty="0"/>
          </a:p>
        </p:txBody>
      </p:sp>
      <p:sp>
        <p:nvSpPr>
          <p:cNvPr id="5" name="矩形 4"/>
          <p:cNvSpPr/>
          <p:nvPr/>
        </p:nvSpPr>
        <p:spPr>
          <a:xfrm>
            <a:off x="6002895" y="3258969"/>
            <a:ext cx="242318" cy="461558"/>
          </a:xfrm>
          <a:prstGeom prst="rect">
            <a:avLst/>
          </a:prstGeom>
        </p:spPr>
        <p:txBody>
          <a:bodyPr wrap="none">
            <a:spAutoFit/>
          </a:bodyPr>
          <a:lstStyle/>
          <a:p>
            <a:pPr defTabSz="1218743"/>
            <a:r>
              <a:rPr lang="zh-CN" altLang="en-US" sz="2400" baseline="30000" dirty="0">
                <a:solidFill>
                  <a:prstClr val="black"/>
                </a:solidFill>
              </a:rPr>
              <a:t> </a:t>
            </a:r>
            <a:endParaRPr lang="zh-CN" altLang="en-US" sz="2400" dirty="0">
              <a:solidFill>
                <a:prstClr val="black"/>
              </a:solidFill>
            </a:endParaRPr>
          </a:p>
        </p:txBody>
      </p:sp>
      <p:pic>
        <p:nvPicPr>
          <p:cNvPr id="7" name="图片 6"/>
          <p:cNvPicPr>
            <a:picLocks noChangeAspect="1"/>
          </p:cNvPicPr>
          <p:nvPr/>
        </p:nvPicPr>
        <p:blipFill>
          <a:blip r:embed="rId3"/>
          <a:stretch>
            <a:fillRect/>
          </a:stretch>
        </p:blipFill>
        <p:spPr>
          <a:xfrm>
            <a:off x="3564498" y="988833"/>
            <a:ext cx="8938731" cy="5751769"/>
          </a:xfrm>
          <a:prstGeom prst="rect">
            <a:avLst/>
          </a:prstGeom>
        </p:spPr>
      </p:pic>
      <p:pic>
        <p:nvPicPr>
          <p:cNvPr id="9" name="图片 8"/>
          <p:cNvPicPr>
            <a:picLocks noChangeAspect="1"/>
          </p:cNvPicPr>
          <p:nvPr/>
        </p:nvPicPr>
        <p:blipFill>
          <a:blip r:embed="rId4"/>
          <a:stretch>
            <a:fillRect/>
          </a:stretch>
        </p:blipFill>
        <p:spPr>
          <a:xfrm>
            <a:off x="1687740" y="4864561"/>
            <a:ext cx="10500469" cy="1993439"/>
          </a:xfrm>
          <a:prstGeom prst="rect">
            <a:avLst/>
          </a:prstGeom>
        </p:spPr>
      </p:pic>
    </p:spTree>
    <p:extLst>
      <p:ext uri="{BB962C8B-B14F-4D97-AF65-F5344CB8AC3E}">
        <p14:creationId xmlns:p14="http://schemas.microsoft.com/office/powerpoint/2010/main" val="420750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072" y="87680"/>
            <a:ext cx="10515600" cy="1325563"/>
          </a:xfrm>
        </p:spPr>
        <p:txBody>
          <a:bodyPr/>
          <a:lstStyle/>
          <a:p>
            <a:r>
              <a:rPr kumimoji="1" lang="zh-CN" altLang="en-US" dirty="0"/>
              <a:t>应用替换与备份</a:t>
            </a:r>
          </a:p>
        </p:txBody>
      </p:sp>
      <p:sp>
        <p:nvSpPr>
          <p:cNvPr id="3" name="内容占位符 2"/>
          <p:cNvSpPr>
            <a:spLocks noGrp="1"/>
          </p:cNvSpPr>
          <p:nvPr>
            <p:ph idx="1"/>
          </p:nvPr>
        </p:nvSpPr>
        <p:spPr>
          <a:xfrm>
            <a:off x="109072" y="1167851"/>
            <a:ext cx="6922815" cy="4276906"/>
          </a:xfrm>
        </p:spPr>
        <p:txBody>
          <a:bodyPr>
            <a:normAutofit/>
          </a:bodyPr>
          <a:lstStyle/>
          <a:p>
            <a:r>
              <a:rPr lang="zh-CN" altLang="en-US" sz="3599" dirty="0"/>
              <a:t>安装低版本 </a:t>
            </a:r>
            <a:r>
              <a:rPr lang="en-US" altLang="zh-CN" sz="3599" dirty="0"/>
              <a:t>QQ </a:t>
            </a:r>
          </a:p>
          <a:p>
            <a:endParaRPr lang="en-US" altLang="zh-CN" sz="3599" dirty="0"/>
          </a:p>
          <a:p>
            <a:endParaRPr lang="en-US" altLang="zh-CN" sz="3599" dirty="0"/>
          </a:p>
          <a:p>
            <a:pPr marL="0" indent="0">
              <a:buNone/>
            </a:pPr>
            <a:endParaRPr lang="zh-CN" altLang="en-US" sz="3599" dirty="0"/>
          </a:p>
          <a:p>
            <a:pPr marL="0" indent="0">
              <a:buNone/>
            </a:pPr>
            <a:endParaRPr kumimoji="1" lang="en-US" altLang="zh-CN" sz="3599" dirty="0"/>
          </a:p>
          <a:p>
            <a:r>
              <a:rPr lang="zh-CN" altLang="en-US" sz="3599" dirty="0"/>
              <a:t>观察手机</a:t>
            </a:r>
            <a:r>
              <a:rPr lang="en-US" altLang="zh-CN" sz="3599" dirty="0"/>
              <a:t>,QQ </a:t>
            </a:r>
            <a:r>
              <a:rPr lang="zh-CN" altLang="en-US" sz="3599" dirty="0"/>
              <a:t>图标再次出现 </a:t>
            </a:r>
          </a:p>
          <a:p>
            <a:pPr marL="0" indent="0">
              <a:buNone/>
            </a:pPr>
            <a:endParaRPr kumimoji="1" lang="zh-CN" altLang="en-US" dirty="0"/>
          </a:p>
        </p:txBody>
      </p:sp>
      <p:sp>
        <p:nvSpPr>
          <p:cNvPr id="5" name="矩形 4"/>
          <p:cNvSpPr/>
          <p:nvPr/>
        </p:nvSpPr>
        <p:spPr>
          <a:xfrm>
            <a:off x="6002895" y="3258969"/>
            <a:ext cx="242318" cy="461558"/>
          </a:xfrm>
          <a:prstGeom prst="rect">
            <a:avLst/>
          </a:prstGeom>
        </p:spPr>
        <p:txBody>
          <a:bodyPr wrap="none">
            <a:spAutoFit/>
          </a:bodyPr>
          <a:lstStyle/>
          <a:p>
            <a:pPr defTabSz="1218743"/>
            <a:r>
              <a:rPr lang="zh-CN" altLang="en-US" sz="2400" baseline="30000" dirty="0">
                <a:solidFill>
                  <a:prstClr val="black"/>
                </a:solidFill>
              </a:rPr>
              <a:t> </a:t>
            </a:r>
            <a:endParaRPr lang="zh-CN" altLang="en-US" sz="2400" dirty="0">
              <a:solidFill>
                <a:prstClr val="black"/>
              </a:solidFill>
            </a:endParaRPr>
          </a:p>
        </p:txBody>
      </p:sp>
      <p:pic>
        <p:nvPicPr>
          <p:cNvPr id="4" name="图片 3"/>
          <p:cNvPicPr>
            <a:picLocks noChangeAspect="1"/>
          </p:cNvPicPr>
          <p:nvPr/>
        </p:nvPicPr>
        <p:blipFill>
          <a:blip r:embed="rId3"/>
          <a:stretch>
            <a:fillRect/>
          </a:stretch>
        </p:blipFill>
        <p:spPr>
          <a:xfrm>
            <a:off x="336693" y="2277138"/>
            <a:ext cx="11014674" cy="2087749"/>
          </a:xfrm>
          <a:prstGeom prst="rect">
            <a:avLst/>
          </a:prstGeom>
        </p:spPr>
      </p:pic>
    </p:spTree>
    <p:extLst>
      <p:ext uri="{BB962C8B-B14F-4D97-AF65-F5344CB8AC3E}">
        <p14:creationId xmlns:p14="http://schemas.microsoft.com/office/powerpoint/2010/main" val="1830078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19DFF63B-1105-47C4-B443-130D96524401}"/>
              </a:ext>
            </a:extLst>
          </p:cNvPr>
          <p:cNvSpPr>
            <a:spLocks/>
          </p:cNvSpPr>
          <p:nvPr/>
        </p:nvSpPr>
        <p:spPr bwMode="gray">
          <a:xfrm>
            <a:off x="4588775" y="4797894"/>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5" name="Freeform 5">
            <a:extLst>
              <a:ext uri="{FF2B5EF4-FFF2-40B4-BE49-F238E27FC236}">
                <a16:creationId xmlns:a16="http://schemas.microsoft.com/office/drawing/2014/main" id="{E9F2E7E7-EA78-4F63-A4F8-170DD4E9221F}"/>
              </a:ext>
            </a:extLst>
          </p:cNvPr>
          <p:cNvSpPr>
            <a:spLocks/>
          </p:cNvSpPr>
          <p:nvPr/>
        </p:nvSpPr>
        <p:spPr bwMode="gray">
          <a:xfrm>
            <a:off x="3653791" y="4797894"/>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6" name="Freeform 6">
            <a:extLst>
              <a:ext uri="{FF2B5EF4-FFF2-40B4-BE49-F238E27FC236}">
                <a16:creationId xmlns:a16="http://schemas.microsoft.com/office/drawing/2014/main" id="{52043B98-DC24-42AE-B806-D11D9A9663C7}"/>
              </a:ext>
            </a:extLst>
          </p:cNvPr>
          <p:cNvSpPr>
            <a:spLocks/>
          </p:cNvSpPr>
          <p:nvPr/>
        </p:nvSpPr>
        <p:spPr bwMode="gray">
          <a:xfrm>
            <a:off x="4588775" y="3763272"/>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7" name="Freeform 7">
            <a:extLst>
              <a:ext uri="{FF2B5EF4-FFF2-40B4-BE49-F238E27FC236}">
                <a16:creationId xmlns:a16="http://schemas.microsoft.com/office/drawing/2014/main" id="{A8376E5E-59FD-4AFD-9D60-585553AAE02B}"/>
              </a:ext>
            </a:extLst>
          </p:cNvPr>
          <p:cNvSpPr>
            <a:spLocks/>
          </p:cNvSpPr>
          <p:nvPr/>
        </p:nvSpPr>
        <p:spPr bwMode="gray">
          <a:xfrm>
            <a:off x="3653791" y="3763272"/>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8" name="Text Box 8">
            <a:extLst>
              <a:ext uri="{FF2B5EF4-FFF2-40B4-BE49-F238E27FC236}">
                <a16:creationId xmlns:a16="http://schemas.microsoft.com/office/drawing/2014/main" id="{4C01E5BC-14D2-45D4-8AFC-8B62C8BAE439}"/>
              </a:ext>
            </a:extLst>
          </p:cNvPr>
          <p:cNvSpPr txBox="1">
            <a:spLocks noChangeArrowheads="1"/>
          </p:cNvSpPr>
          <p:nvPr/>
        </p:nvSpPr>
        <p:spPr bwMode="gray">
          <a:xfrm>
            <a:off x="4739040" y="3841586"/>
            <a:ext cx="6154508"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带有屏幕密码的设备的取证</a:t>
            </a:r>
          </a:p>
        </p:txBody>
      </p:sp>
      <p:sp>
        <p:nvSpPr>
          <p:cNvPr id="9" name="Freeform 9">
            <a:extLst>
              <a:ext uri="{FF2B5EF4-FFF2-40B4-BE49-F238E27FC236}">
                <a16:creationId xmlns:a16="http://schemas.microsoft.com/office/drawing/2014/main" id="{0574B7AA-B066-442D-BD6E-D7DC2A304D3D}"/>
              </a:ext>
            </a:extLst>
          </p:cNvPr>
          <p:cNvSpPr>
            <a:spLocks/>
          </p:cNvSpPr>
          <p:nvPr/>
        </p:nvSpPr>
        <p:spPr bwMode="gray">
          <a:xfrm>
            <a:off x="4550359" y="162921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0" name="Freeform 10">
            <a:extLst>
              <a:ext uri="{FF2B5EF4-FFF2-40B4-BE49-F238E27FC236}">
                <a16:creationId xmlns:a16="http://schemas.microsoft.com/office/drawing/2014/main" id="{30E39DB4-BC05-4A58-9FC8-E6DA61FD768C}"/>
              </a:ext>
            </a:extLst>
          </p:cNvPr>
          <p:cNvSpPr>
            <a:spLocks/>
          </p:cNvSpPr>
          <p:nvPr/>
        </p:nvSpPr>
        <p:spPr bwMode="gray">
          <a:xfrm>
            <a:off x="3615375" y="162921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1" name="Freeform 11">
            <a:extLst>
              <a:ext uri="{FF2B5EF4-FFF2-40B4-BE49-F238E27FC236}">
                <a16:creationId xmlns:a16="http://schemas.microsoft.com/office/drawing/2014/main" id="{91258E99-D1EE-4A0D-895A-E679F54242F1}"/>
              </a:ext>
            </a:extLst>
          </p:cNvPr>
          <p:cNvSpPr>
            <a:spLocks/>
          </p:cNvSpPr>
          <p:nvPr/>
        </p:nvSpPr>
        <p:spPr bwMode="gray">
          <a:xfrm>
            <a:off x="4588775" y="270908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2" name="Freeform 12">
            <a:extLst>
              <a:ext uri="{FF2B5EF4-FFF2-40B4-BE49-F238E27FC236}">
                <a16:creationId xmlns:a16="http://schemas.microsoft.com/office/drawing/2014/main" id="{A4EE2A02-C157-4C3A-8642-B09E7EABB2F8}"/>
              </a:ext>
            </a:extLst>
          </p:cNvPr>
          <p:cNvSpPr>
            <a:spLocks/>
          </p:cNvSpPr>
          <p:nvPr/>
        </p:nvSpPr>
        <p:spPr bwMode="gray">
          <a:xfrm>
            <a:off x="3653791" y="270908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3" name="Text Box 13">
            <a:extLst>
              <a:ext uri="{FF2B5EF4-FFF2-40B4-BE49-F238E27FC236}">
                <a16:creationId xmlns:a16="http://schemas.microsoft.com/office/drawing/2014/main" id="{07A38594-1568-4A56-A903-486FD2B102D1}"/>
              </a:ext>
            </a:extLst>
          </p:cNvPr>
          <p:cNvSpPr txBox="1">
            <a:spLocks noChangeArrowheads="1"/>
          </p:cNvSpPr>
          <p:nvPr/>
        </p:nvSpPr>
        <p:spPr bwMode="gray">
          <a:xfrm>
            <a:off x="4745206" y="1766938"/>
            <a:ext cx="4772230" cy="533481"/>
          </a:xfrm>
          <a:prstGeom prst="rect">
            <a:avLst/>
          </a:prstGeom>
          <a:noFill/>
          <a:ln w="9525">
            <a:noFill/>
            <a:miter lim="800000"/>
            <a:headEnd/>
            <a:tailEnd/>
          </a:ln>
          <a:effectLst>
            <a:outerShdw dist="17961" dir="2700000" algn="ctr" rotWithShape="0">
              <a:srgbClr val="333333">
                <a:alpha val="50000"/>
              </a:srgbClr>
            </a:outerShdw>
          </a:effectLst>
          <a:scene3d>
            <a:camera prst="orthographicFront"/>
            <a:lightRig rig="threePt" dir="t"/>
          </a:scene3d>
          <a:sp3d>
            <a:bevelT/>
          </a:sp3d>
        </p:spPr>
        <p:txBody>
          <a:bodyPr lIns="121871" tIns="60935" rIns="121871" bIns="60935">
            <a:spAutoFit/>
          </a:bodyPr>
          <a:lstStyle/>
          <a:p>
            <a:pPr defTabSz="1218743"/>
            <a:r>
              <a:rPr lang="zh-CN" altLang="en-US" sz="2699" dirty="0">
                <a:solidFill>
                  <a:prstClr val="white"/>
                </a:solidFill>
                <a:ea typeface="微软雅黑" pitchFamily="34" charset="-122"/>
              </a:rPr>
              <a:t>基础与准备</a:t>
            </a:r>
          </a:p>
        </p:txBody>
      </p:sp>
      <p:sp>
        <p:nvSpPr>
          <p:cNvPr id="14" name="Text Box 15">
            <a:extLst>
              <a:ext uri="{FF2B5EF4-FFF2-40B4-BE49-F238E27FC236}">
                <a16:creationId xmlns:a16="http://schemas.microsoft.com/office/drawing/2014/main" id="{5D101143-EE9C-4AB9-9D2E-52D33B2C3337}"/>
              </a:ext>
            </a:extLst>
          </p:cNvPr>
          <p:cNvSpPr txBox="1">
            <a:spLocks noChangeArrowheads="1"/>
          </p:cNvSpPr>
          <p:nvPr/>
        </p:nvSpPr>
        <p:spPr bwMode="gray">
          <a:xfrm>
            <a:off x="4739040" y="4886513"/>
            <a:ext cx="4772230" cy="533481"/>
          </a:xfrm>
          <a:prstGeom prst="rect">
            <a:avLst/>
          </a:prstGeom>
          <a:noFill/>
          <a:ln w="9525">
            <a:noFill/>
            <a:miter lim="800000"/>
            <a:headEnd/>
            <a:tailEnd/>
          </a:ln>
          <a:effectLst>
            <a:outerShdw dist="17961" dir="2700000" algn="ctr" rotWithShape="0">
              <a:srgbClr val="333333">
                <a:alpha val="50000"/>
              </a:srgbClr>
            </a:outerShdw>
          </a:effectLst>
        </p:spPr>
        <p:txBody>
          <a:bodyPr lIns="121871" tIns="60935" rIns="121871" bIns="60935">
            <a:spAutoFit/>
          </a:bodyPr>
          <a:lstStyle/>
          <a:p>
            <a:pPr defTabSz="1218743"/>
            <a:r>
              <a:rPr lang="zh-CN" altLang="en-US" sz="2699" dirty="0">
                <a:solidFill>
                  <a:prstClr val="white"/>
                </a:solidFill>
                <a:ea typeface="微软雅黑" pitchFamily="34" charset="-122"/>
              </a:rPr>
              <a:t>微信数据的手工解密</a:t>
            </a:r>
          </a:p>
        </p:txBody>
      </p:sp>
      <p:grpSp>
        <p:nvGrpSpPr>
          <p:cNvPr id="15" name="组合 14">
            <a:extLst>
              <a:ext uri="{FF2B5EF4-FFF2-40B4-BE49-F238E27FC236}">
                <a16:creationId xmlns:a16="http://schemas.microsoft.com/office/drawing/2014/main" id="{984A5868-F76C-4807-8C48-587AB06C6615}"/>
              </a:ext>
            </a:extLst>
          </p:cNvPr>
          <p:cNvGrpSpPr/>
          <p:nvPr/>
        </p:nvGrpSpPr>
        <p:grpSpPr>
          <a:xfrm>
            <a:off x="3891208" y="1602792"/>
            <a:ext cx="426454" cy="3993374"/>
            <a:chOff x="2334152" y="1163993"/>
            <a:chExt cx="320040" cy="2995030"/>
          </a:xfrm>
        </p:grpSpPr>
        <p:sp>
          <p:nvSpPr>
            <p:cNvPr id="16" name="Text Box 16">
              <a:extLst>
                <a:ext uri="{FF2B5EF4-FFF2-40B4-BE49-F238E27FC236}">
                  <a16:creationId xmlns:a16="http://schemas.microsoft.com/office/drawing/2014/main" id="{6672920D-0AC3-4872-9271-6D128F9A20FF}"/>
                </a:ext>
              </a:extLst>
            </p:cNvPr>
            <p:cNvSpPr txBox="1">
              <a:spLocks noChangeArrowheads="1"/>
            </p:cNvSpPr>
            <p:nvPr/>
          </p:nvSpPr>
          <p:spPr bwMode="gray">
            <a:xfrm>
              <a:off x="2334152" y="116399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1</a:t>
              </a:r>
            </a:p>
          </p:txBody>
        </p:sp>
        <p:sp>
          <p:nvSpPr>
            <p:cNvPr id="17" name="Text Box 17">
              <a:extLst>
                <a:ext uri="{FF2B5EF4-FFF2-40B4-BE49-F238E27FC236}">
                  <a16:creationId xmlns:a16="http://schemas.microsoft.com/office/drawing/2014/main" id="{03DB7627-79A7-4D33-B0C1-0880FFEB2744}"/>
                </a:ext>
              </a:extLst>
            </p:cNvPr>
            <p:cNvSpPr txBox="1">
              <a:spLocks noChangeArrowheads="1"/>
            </p:cNvSpPr>
            <p:nvPr/>
          </p:nvSpPr>
          <p:spPr bwMode="gray">
            <a:xfrm>
              <a:off x="2349392" y="1963939"/>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2</a:t>
              </a:r>
            </a:p>
          </p:txBody>
        </p:sp>
        <p:sp>
          <p:nvSpPr>
            <p:cNvPr id="18" name="Text Box 18">
              <a:extLst>
                <a:ext uri="{FF2B5EF4-FFF2-40B4-BE49-F238E27FC236}">
                  <a16:creationId xmlns:a16="http://schemas.microsoft.com/office/drawing/2014/main" id="{7F884108-F5FF-4597-B2B2-80D16A9E6D52}"/>
                </a:ext>
              </a:extLst>
            </p:cNvPr>
            <p:cNvSpPr txBox="1">
              <a:spLocks noChangeArrowheads="1"/>
            </p:cNvSpPr>
            <p:nvPr/>
          </p:nvSpPr>
          <p:spPr bwMode="gray">
            <a:xfrm>
              <a:off x="2349392" y="273355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3</a:t>
              </a:r>
            </a:p>
          </p:txBody>
        </p:sp>
        <p:sp>
          <p:nvSpPr>
            <p:cNvPr id="19" name="Text Box 19">
              <a:extLst>
                <a:ext uri="{FF2B5EF4-FFF2-40B4-BE49-F238E27FC236}">
                  <a16:creationId xmlns:a16="http://schemas.microsoft.com/office/drawing/2014/main" id="{192DB716-E70E-4812-B90D-AC13F94A8FC0}"/>
                </a:ext>
              </a:extLst>
            </p:cNvPr>
            <p:cNvSpPr txBox="1">
              <a:spLocks noChangeArrowheads="1"/>
            </p:cNvSpPr>
            <p:nvPr/>
          </p:nvSpPr>
          <p:spPr bwMode="gray">
            <a:xfrm>
              <a:off x="2339867" y="3512692"/>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a:solidFill>
                    <a:prstClr val="white"/>
                  </a:solidFill>
                </a:rPr>
                <a:t>4</a:t>
              </a:r>
            </a:p>
          </p:txBody>
        </p:sp>
      </p:grpSp>
      <p:sp>
        <p:nvSpPr>
          <p:cNvPr id="20" name="Text Box 14">
            <a:extLst>
              <a:ext uri="{FF2B5EF4-FFF2-40B4-BE49-F238E27FC236}">
                <a16:creationId xmlns:a16="http://schemas.microsoft.com/office/drawing/2014/main" id="{80A90CCF-7150-4D11-A828-AD69658AB1A3}"/>
              </a:ext>
            </a:extLst>
          </p:cNvPr>
          <p:cNvSpPr txBox="1">
            <a:spLocks noChangeArrowheads="1"/>
          </p:cNvSpPr>
          <p:nvPr/>
        </p:nvSpPr>
        <p:spPr bwMode="gray">
          <a:xfrm>
            <a:off x="4775003" y="2821229"/>
            <a:ext cx="5572364"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en-US" altLang="zh-CN" sz="2699" dirty="0">
                <a:solidFill>
                  <a:prstClr val="white"/>
                </a:solidFill>
                <a:ea typeface="微软雅黑" pitchFamily="34" charset="-122"/>
              </a:rPr>
              <a:t>ADB</a:t>
            </a:r>
            <a:r>
              <a:rPr lang="zh-CN" altLang="en-US" sz="2699" dirty="0">
                <a:solidFill>
                  <a:prstClr val="white"/>
                </a:solidFill>
                <a:ea typeface="微软雅黑" pitchFamily="34" charset="-122"/>
              </a:rPr>
              <a:t>工具与备份解析</a:t>
            </a:r>
          </a:p>
        </p:txBody>
      </p:sp>
    </p:spTree>
    <p:extLst>
      <p:ext uri="{BB962C8B-B14F-4D97-AF65-F5344CB8AC3E}">
        <p14:creationId xmlns:p14="http://schemas.microsoft.com/office/powerpoint/2010/main" val="400233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7"/>
                                        </p:tgtEl>
                                        <p:attrNameLst>
                                          <p:attrName>style.color</p:attrName>
                                        </p:attrNameLst>
                                      </p:cBhvr>
                                      <p:to>
                                        <a:schemeClr val="accent2"/>
                                      </p:to>
                                    </p:animClr>
                                    <p:animClr clrSpc="rgb" dir="cw">
                                      <p:cBhvr>
                                        <p:cTn id="7" dur="500" fill="hold"/>
                                        <p:tgtEl>
                                          <p:spTgt spid="7"/>
                                        </p:tgtEl>
                                        <p:attrNameLst>
                                          <p:attrName>fillcolor</p:attrName>
                                        </p:attrNameLst>
                                      </p:cBhvr>
                                      <p:to>
                                        <a:schemeClr val="accent2"/>
                                      </p:to>
                                    </p:animClr>
                                    <p:set>
                                      <p:cBhvr>
                                        <p:cTn id="8" dur="500" fill="hold"/>
                                        <p:tgtEl>
                                          <p:spTgt spid="7"/>
                                        </p:tgtEl>
                                        <p:attrNameLst>
                                          <p:attrName>fill.type</p:attrName>
                                        </p:attrNameLst>
                                      </p:cBhvr>
                                      <p:to>
                                        <p:strVal val="solid"/>
                                      </p:to>
                                    </p:set>
                                    <p:set>
                                      <p:cBhvr>
                                        <p:cTn id="9" dur="500" fill="hold"/>
                                        <p:tgtEl>
                                          <p:spTgt spid="7"/>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6"/>
                                        </p:tgtEl>
                                        <p:attrNameLst>
                                          <p:attrName>style.color</p:attrName>
                                        </p:attrNameLst>
                                      </p:cBhvr>
                                      <p:to>
                                        <a:schemeClr val="accent2"/>
                                      </p:to>
                                    </p:animClr>
                                    <p:animClr clrSpc="rgb" dir="cw">
                                      <p:cBhvr>
                                        <p:cTn id="12" dur="500" fill="hold"/>
                                        <p:tgtEl>
                                          <p:spTgt spid="6"/>
                                        </p:tgtEl>
                                        <p:attrNameLst>
                                          <p:attrName>fillcolor</p:attrName>
                                        </p:attrNameLst>
                                      </p:cBhvr>
                                      <p:to>
                                        <a:schemeClr val="accent2"/>
                                      </p:to>
                                    </p:animClr>
                                    <p:set>
                                      <p:cBhvr>
                                        <p:cTn id="13" dur="500" fill="hold"/>
                                        <p:tgtEl>
                                          <p:spTgt spid="6"/>
                                        </p:tgtEl>
                                        <p:attrNameLst>
                                          <p:attrName>fill.type</p:attrName>
                                        </p:attrNameLst>
                                      </p:cBhvr>
                                      <p:to>
                                        <p:strVal val="solid"/>
                                      </p:to>
                                    </p:set>
                                    <p:set>
                                      <p:cBhvr>
                                        <p:cTn id="14"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j-ea"/>
                <a:ea typeface="+mj-ea"/>
              </a:rPr>
              <a:t>屏幕密码</a:t>
            </a:r>
          </a:p>
        </p:txBody>
      </p:sp>
      <p:sp>
        <p:nvSpPr>
          <p:cNvPr id="3" name="内容占位符 2"/>
          <p:cNvSpPr>
            <a:spLocks noGrp="1"/>
          </p:cNvSpPr>
          <p:nvPr>
            <p:ph idx="1"/>
          </p:nvPr>
        </p:nvSpPr>
        <p:spPr/>
        <p:txBody>
          <a:bodyPr>
            <a:normAutofit fontScale="92500" lnSpcReduction="20000"/>
          </a:bodyPr>
          <a:lstStyle/>
          <a:p>
            <a:pPr>
              <a:buFont typeface="Wingdings" panose="05000000000000000000" pitchFamily="2" charset="2"/>
              <a:buChar char="Ø"/>
            </a:pPr>
            <a:r>
              <a:rPr kumimoji="1" lang="zh-CN" altLang="en-US" sz="3599" dirty="0">
                <a:latin typeface="+mj-ea"/>
                <a:ea typeface="+mj-ea"/>
              </a:rPr>
              <a:t>系统手势密码</a:t>
            </a:r>
            <a:endParaRPr kumimoji="1" lang="en-US" altLang="zh-CN" sz="3599" dirty="0">
              <a:latin typeface="+mj-ea"/>
              <a:ea typeface="+mj-ea"/>
            </a:endParaRPr>
          </a:p>
          <a:p>
            <a:pPr>
              <a:buFont typeface="Arial" panose="020B0604020202020204" pitchFamily="34" charset="0"/>
              <a:buChar char="•"/>
            </a:pPr>
            <a:r>
              <a:rPr kumimoji="1" lang="en-US" altLang="zh-CN" sz="3099" dirty="0">
                <a:latin typeface="+mj-ea"/>
                <a:ea typeface="+mj-ea"/>
              </a:rPr>
              <a:t>9</a:t>
            </a:r>
            <a:r>
              <a:rPr kumimoji="1" lang="zh-CN" altLang="en-US" sz="3099" dirty="0">
                <a:latin typeface="+mj-ea"/>
                <a:ea typeface="+mj-ea"/>
              </a:rPr>
              <a:t>个点的组合</a:t>
            </a:r>
            <a:endParaRPr kumimoji="1" lang="en-US" altLang="zh-CN" sz="3099" dirty="0">
              <a:latin typeface="+mj-ea"/>
              <a:ea typeface="+mj-ea"/>
            </a:endParaRPr>
          </a:p>
          <a:p>
            <a:pPr>
              <a:buFont typeface="Arial" panose="020B0604020202020204" pitchFamily="34" charset="0"/>
              <a:buChar char="•"/>
            </a:pPr>
            <a:r>
              <a:rPr kumimoji="1" lang="en-US" altLang="zh-CN" sz="3099" dirty="0">
                <a:latin typeface="+mj-ea"/>
                <a:ea typeface="+mj-ea"/>
              </a:rPr>
              <a:t>SHA1</a:t>
            </a:r>
            <a:r>
              <a:rPr kumimoji="1" lang="zh-CN" altLang="en-US" sz="3099" dirty="0">
                <a:latin typeface="+mj-ea"/>
                <a:ea typeface="+mj-ea"/>
              </a:rPr>
              <a:t>加密</a:t>
            </a:r>
            <a:endParaRPr kumimoji="1" lang="en-US" altLang="zh-CN" sz="3099" dirty="0">
              <a:latin typeface="+mj-ea"/>
              <a:ea typeface="+mj-ea"/>
            </a:endParaRPr>
          </a:p>
          <a:p>
            <a:endParaRPr kumimoji="1" lang="en-US" altLang="zh-CN" sz="2599" dirty="0">
              <a:latin typeface="+mj-ea"/>
              <a:ea typeface="+mj-ea"/>
            </a:endParaRPr>
          </a:p>
          <a:p>
            <a:pPr marL="544050" indent="-544050">
              <a:buFont typeface="Wingdings" panose="05000000000000000000" pitchFamily="2" charset="2"/>
              <a:buChar char="Ø"/>
            </a:pPr>
            <a:r>
              <a:rPr kumimoji="1" lang="zh-CN" altLang="en-US" sz="3599" dirty="0">
                <a:latin typeface="+mj-ea"/>
                <a:ea typeface="+mj-ea"/>
              </a:rPr>
              <a:t>系统复杂密码</a:t>
            </a:r>
            <a:endParaRPr kumimoji="1" lang="en-US" altLang="zh-CN" sz="3599" dirty="0">
              <a:latin typeface="+mj-ea"/>
              <a:ea typeface="+mj-ea"/>
            </a:endParaRPr>
          </a:p>
          <a:p>
            <a:pPr>
              <a:buFont typeface="Arial" panose="020B0604020202020204" pitchFamily="34" charset="0"/>
              <a:buChar char="•"/>
            </a:pPr>
            <a:r>
              <a:rPr kumimoji="1" lang="zh-CN" altLang="en-US" sz="3099" dirty="0">
                <a:latin typeface="+mj-ea"/>
                <a:ea typeface="+mj-ea"/>
              </a:rPr>
              <a:t>数字、字母、符号组合</a:t>
            </a:r>
            <a:endParaRPr kumimoji="1" lang="en-US" altLang="zh-CN" sz="3099" dirty="0">
              <a:latin typeface="+mj-ea"/>
              <a:ea typeface="+mj-ea"/>
            </a:endParaRPr>
          </a:p>
          <a:p>
            <a:pPr>
              <a:buFont typeface="Arial" panose="020B0604020202020204" pitchFamily="34" charset="0"/>
              <a:buChar char="•"/>
            </a:pPr>
            <a:r>
              <a:rPr kumimoji="1" lang="en-US" altLang="zh-CN" sz="3099" dirty="0">
                <a:latin typeface="+mj-ea"/>
                <a:ea typeface="+mj-ea"/>
              </a:rPr>
              <a:t>SHA1</a:t>
            </a:r>
            <a:r>
              <a:rPr kumimoji="1" lang="zh-CN" altLang="en-US" sz="3099" dirty="0">
                <a:latin typeface="+mj-ea"/>
                <a:ea typeface="+mj-ea"/>
              </a:rPr>
              <a:t>加密</a:t>
            </a:r>
            <a:endParaRPr kumimoji="1" lang="en-US" altLang="zh-CN" sz="3099" dirty="0">
              <a:latin typeface="+mj-ea"/>
              <a:ea typeface="+mj-ea"/>
            </a:endParaRPr>
          </a:p>
          <a:p>
            <a:pPr marL="0" indent="0">
              <a:buNone/>
            </a:pPr>
            <a:endParaRPr kumimoji="1" lang="en-US" altLang="zh-CN" sz="2899" dirty="0">
              <a:latin typeface="+mj-ea"/>
              <a:ea typeface="+mj-ea"/>
            </a:endParaRPr>
          </a:p>
          <a:p>
            <a:pPr>
              <a:buFont typeface="Wingdings" panose="05000000000000000000" pitchFamily="2" charset="2"/>
              <a:buChar char="Ø"/>
            </a:pPr>
            <a:r>
              <a:rPr kumimoji="1" lang="zh-CN" altLang="en-US" sz="3899" dirty="0">
                <a:latin typeface="+mj-ea"/>
                <a:ea typeface="+mj-ea"/>
              </a:rPr>
              <a:t>第三方应用</a:t>
            </a:r>
            <a:endParaRPr kumimoji="1" lang="en-US" altLang="zh-CN" sz="3899" dirty="0">
              <a:latin typeface="+mj-ea"/>
              <a:ea typeface="+mj-ea"/>
            </a:endParaRPr>
          </a:p>
          <a:p>
            <a:endParaRPr kumimoji="1" lang="zh-CN" altLang="en-US" dirty="0">
              <a:latin typeface="+mj-ea"/>
              <a:ea typeface="+mj-ea"/>
            </a:endParaRPr>
          </a:p>
        </p:txBody>
      </p:sp>
      <p:pic>
        <p:nvPicPr>
          <p:cNvPr id="4" name="图片 3"/>
          <p:cNvPicPr>
            <a:picLocks noChangeAspect="1"/>
          </p:cNvPicPr>
          <p:nvPr/>
        </p:nvPicPr>
        <p:blipFill rotWithShape="1">
          <a:blip r:embed="rId2"/>
          <a:srcRect r="2695"/>
          <a:stretch/>
        </p:blipFill>
        <p:spPr>
          <a:xfrm>
            <a:off x="6887905" y="1197269"/>
            <a:ext cx="3959872" cy="5080716"/>
          </a:xfrm>
          <a:prstGeom prst="rect">
            <a:avLst/>
          </a:prstGeom>
          <a:noFill/>
          <a:ln>
            <a:noFill/>
          </a:ln>
        </p:spPr>
      </p:pic>
    </p:spTree>
    <p:extLst>
      <p:ext uri="{BB962C8B-B14F-4D97-AF65-F5344CB8AC3E}">
        <p14:creationId xmlns:p14="http://schemas.microsoft.com/office/powerpoint/2010/main" val="1837896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mj-ea"/>
                <a:ea typeface="+mj-ea"/>
              </a:rPr>
              <a:t>带有屏幕密码的安卓设备取证方法</a:t>
            </a:r>
          </a:p>
        </p:txBody>
      </p:sp>
      <p:sp>
        <p:nvSpPr>
          <p:cNvPr id="3" name="内容占位符 2"/>
          <p:cNvSpPr>
            <a:spLocks noGrp="1"/>
          </p:cNvSpPr>
          <p:nvPr>
            <p:ph idx="1"/>
          </p:nvPr>
        </p:nvSpPr>
        <p:spPr>
          <a:xfrm>
            <a:off x="613011" y="1600201"/>
            <a:ext cx="7930694" cy="4204513"/>
          </a:xfrm>
        </p:spPr>
        <p:txBody>
          <a:bodyPr>
            <a:normAutofit fontScale="85000" lnSpcReduction="20000"/>
          </a:bodyPr>
          <a:lstStyle/>
          <a:p>
            <a:pPr>
              <a:lnSpc>
                <a:spcPct val="130000"/>
              </a:lnSpc>
              <a:buFont typeface="Wingdings" panose="05000000000000000000" pitchFamily="2" charset="2"/>
              <a:buChar char="Ø"/>
            </a:pPr>
            <a:r>
              <a:rPr kumimoji="1" lang="zh-CN" altLang="en-US" sz="3299" dirty="0">
                <a:latin typeface="+mj-ea"/>
                <a:ea typeface="+mj-ea"/>
              </a:rPr>
              <a:t>通过</a:t>
            </a:r>
            <a:r>
              <a:rPr kumimoji="1" lang="en-US" altLang="zh-CN" sz="3299" dirty="0">
                <a:latin typeface="+mj-ea"/>
                <a:ea typeface="+mj-ea"/>
              </a:rPr>
              <a:t>ADB</a:t>
            </a:r>
            <a:r>
              <a:rPr kumimoji="1" lang="zh-CN" altLang="en-US" sz="3299" dirty="0">
                <a:latin typeface="+mj-ea"/>
                <a:ea typeface="+mj-ea"/>
              </a:rPr>
              <a:t>接口</a:t>
            </a:r>
            <a:endParaRPr kumimoji="1" lang="en-US" altLang="zh-CN" sz="3299" dirty="0">
              <a:latin typeface="+mj-ea"/>
              <a:ea typeface="+mj-ea"/>
            </a:endParaRPr>
          </a:p>
          <a:p>
            <a:pPr>
              <a:lnSpc>
                <a:spcPct val="130000"/>
              </a:lnSpc>
              <a:buFont typeface="Wingdings" panose="05000000000000000000" pitchFamily="2" charset="2"/>
              <a:buChar char="Ø"/>
            </a:pPr>
            <a:r>
              <a:rPr kumimoji="1" lang="zh-CN" altLang="en-US" sz="3299" dirty="0">
                <a:latin typeface="+mj-ea"/>
                <a:ea typeface="+mj-ea"/>
              </a:rPr>
              <a:t>通过其他接口</a:t>
            </a:r>
            <a:endParaRPr kumimoji="1" lang="en-US" altLang="zh-CN" sz="3299" dirty="0">
              <a:latin typeface="+mj-ea"/>
              <a:ea typeface="+mj-ea"/>
            </a:endParaRPr>
          </a:p>
          <a:p>
            <a:pPr>
              <a:lnSpc>
                <a:spcPct val="130000"/>
              </a:lnSpc>
              <a:buFont typeface="Wingdings" panose="05000000000000000000" pitchFamily="2" charset="2"/>
              <a:buChar char="Ø"/>
            </a:pPr>
            <a:r>
              <a:rPr kumimoji="1" lang="zh-CN" altLang="en-US" sz="3299" dirty="0">
                <a:latin typeface="+mj-ea"/>
                <a:ea typeface="+mj-ea"/>
              </a:rPr>
              <a:t>通过</a:t>
            </a:r>
            <a:r>
              <a:rPr kumimoji="1" lang="en-US" altLang="zh-CN" sz="3299" dirty="0">
                <a:latin typeface="+mj-ea"/>
                <a:ea typeface="+mj-ea"/>
              </a:rPr>
              <a:t>Recovery</a:t>
            </a:r>
            <a:r>
              <a:rPr kumimoji="1" lang="zh-CN" altLang="en-US" sz="3299" dirty="0">
                <a:latin typeface="+mj-ea"/>
                <a:ea typeface="+mj-ea"/>
              </a:rPr>
              <a:t>备份</a:t>
            </a:r>
            <a:endParaRPr kumimoji="1" lang="en-US" altLang="zh-CN" sz="3299" dirty="0">
              <a:latin typeface="+mj-ea"/>
              <a:ea typeface="+mj-ea"/>
            </a:endParaRPr>
          </a:p>
          <a:p>
            <a:pPr>
              <a:lnSpc>
                <a:spcPct val="130000"/>
              </a:lnSpc>
              <a:buFont typeface="Wingdings" panose="05000000000000000000" pitchFamily="2" charset="2"/>
              <a:buChar char="Ø"/>
            </a:pPr>
            <a:r>
              <a:rPr kumimoji="1" lang="zh-CN" altLang="en-US" sz="3299" dirty="0">
                <a:latin typeface="+mj-ea"/>
                <a:ea typeface="+mj-ea"/>
              </a:rPr>
              <a:t>物理镜像提取</a:t>
            </a:r>
            <a:endParaRPr kumimoji="1" lang="en-US" altLang="zh-CN" sz="3299" dirty="0">
              <a:latin typeface="+mj-ea"/>
              <a:ea typeface="+mj-ea"/>
            </a:endParaRPr>
          </a:p>
          <a:p>
            <a:pPr>
              <a:lnSpc>
                <a:spcPct val="130000"/>
              </a:lnSpc>
              <a:buFont typeface="Wingdings" panose="05000000000000000000" pitchFamily="2" charset="2"/>
              <a:buChar char="Ø"/>
            </a:pPr>
            <a:r>
              <a:rPr kumimoji="1" lang="en-US" altLang="zh-CN" sz="3299" dirty="0">
                <a:latin typeface="+mj-ea"/>
                <a:ea typeface="+mj-ea"/>
              </a:rPr>
              <a:t>JTAG</a:t>
            </a:r>
            <a:r>
              <a:rPr kumimoji="1" lang="en-US" altLang="en-US" sz="3299" dirty="0">
                <a:latin typeface="+mj-ea"/>
                <a:ea typeface="+mj-ea"/>
              </a:rPr>
              <a:t>/</a:t>
            </a:r>
            <a:r>
              <a:rPr kumimoji="1" lang="en-US" altLang="zh-CN" sz="3299" dirty="0">
                <a:latin typeface="+mj-ea"/>
                <a:ea typeface="+mj-ea"/>
              </a:rPr>
              <a:t>Chip-off</a:t>
            </a:r>
            <a:r>
              <a:rPr kumimoji="1" lang="zh-CN" altLang="en-US" sz="3299" dirty="0">
                <a:latin typeface="+mj-ea"/>
                <a:ea typeface="+mj-ea"/>
              </a:rPr>
              <a:t>获取</a:t>
            </a:r>
            <a:endParaRPr kumimoji="1" lang="en-US" altLang="zh-CN" sz="3299" dirty="0">
              <a:latin typeface="+mj-ea"/>
              <a:ea typeface="+mj-ea"/>
            </a:endParaRPr>
          </a:p>
          <a:p>
            <a:pPr>
              <a:lnSpc>
                <a:spcPct val="130000"/>
              </a:lnSpc>
              <a:buFont typeface="Wingdings" panose="05000000000000000000" pitchFamily="2" charset="2"/>
              <a:buChar char="Ø"/>
            </a:pPr>
            <a:r>
              <a:rPr kumimoji="1" lang="zh-CN" altLang="en-US" sz="3299" dirty="0">
                <a:latin typeface="+mj-ea"/>
                <a:ea typeface="+mj-ea"/>
              </a:rPr>
              <a:t>污点攻击</a:t>
            </a:r>
            <a:endParaRPr kumimoji="1" lang="en-US" altLang="zh-CN" sz="3299" dirty="0">
              <a:latin typeface="+mj-ea"/>
              <a:ea typeface="+mj-ea"/>
            </a:endParaRPr>
          </a:p>
          <a:p>
            <a:pPr>
              <a:lnSpc>
                <a:spcPct val="130000"/>
              </a:lnSpc>
              <a:buFont typeface="Wingdings" panose="05000000000000000000" pitchFamily="2" charset="2"/>
              <a:buChar char="Ø"/>
            </a:pPr>
            <a:r>
              <a:rPr kumimoji="1" lang="zh-CN" altLang="en-US" sz="3299" dirty="0">
                <a:latin typeface="+mj-ea"/>
                <a:ea typeface="+mj-ea"/>
              </a:rPr>
              <a:t>特殊漏洞</a:t>
            </a:r>
            <a:endParaRPr kumimoji="1" lang="en-US" altLang="zh-CN" sz="3299" dirty="0">
              <a:latin typeface="+mj-ea"/>
              <a:ea typeface="+mj-ea"/>
            </a:endParaRPr>
          </a:p>
          <a:p>
            <a:pPr>
              <a:lnSpc>
                <a:spcPct val="130000"/>
              </a:lnSpc>
              <a:buFont typeface="Arial"/>
              <a:buChar char="•"/>
            </a:pPr>
            <a:endParaRPr kumimoji="1" lang="zh-CN" altLang="en-US" sz="2899" dirty="0">
              <a:latin typeface="+mj-ea"/>
              <a:ea typeface="+mj-ea"/>
            </a:endParaRPr>
          </a:p>
        </p:txBody>
      </p:sp>
    </p:spTree>
    <p:extLst>
      <p:ext uri="{BB962C8B-B14F-4D97-AF65-F5344CB8AC3E}">
        <p14:creationId xmlns:p14="http://schemas.microsoft.com/office/powerpoint/2010/main" val="1319212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702" y="202827"/>
            <a:ext cx="10515600" cy="1325563"/>
          </a:xfrm>
        </p:spPr>
        <p:txBody>
          <a:bodyPr/>
          <a:lstStyle/>
          <a:p>
            <a:r>
              <a:rPr kumimoji="1" lang="zh-CN" altLang="en-US" dirty="0">
                <a:latin typeface="+mj-ea"/>
                <a:ea typeface="+mj-ea"/>
              </a:rPr>
              <a:t>通过</a:t>
            </a:r>
            <a:r>
              <a:rPr kumimoji="1" lang="en-US" altLang="zh-CN" dirty="0">
                <a:latin typeface="+mj-ea"/>
                <a:ea typeface="+mj-ea"/>
              </a:rPr>
              <a:t>ADB</a:t>
            </a:r>
            <a:r>
              <a:rPr kumimoji="1" lang="zh-CN" altLang="en-US" dirty="0">
                <a:latin typeface="+mj-ea"/>
                <a:ea typeface="+mj-ea"/>
              </a:rPr>
              <a:t>接口</a:t>
            </a:r>
          </a:p>
        </p:txBody>
      </p:sp>
      <p:sp>
        <p:nvSpPr>
          <p:cNvPr id="3" name="内容占位符 2"/>
          <p:cNvSpPr>
            <a:spLocks noGrp="1"/>
          </p:cNvSpPr>
          <p:nvPr>
            <p:ph idx="1"/>
          </p:nvPr>
        </p:nvSpPr>
        <p:spPr>
          <a:xfrm>
            <a:off x="192712" y="1053286"/>
            <a:ext cx="5255367" cy="3579849"/>
          </a:xfrm>
        </p:spPr>
        <p:txBody>
          <a:bodyPr>
            <a:normAutofit/>
          </a:bodyPr>
          <a:lstStyle/>
          <a:p>
            <a:pPr marL="0" indent="0">
              <a:buNone/>
            </a:pPr>
            <a:r>
              <a:rPr kumimoji="1" lang="zh-CN" altLang="en-US" sz="2899" dirty="0">
                <a:latin typeface="+mj-ea"/>
                <a:ea typeface="+mj-ea"/>
              </a:rPr>
              <a:t>    屏幕密码               U</a:t>
            </a:r>
            <a:r>
              <a:rPr kumimoji="1" lang="en-US" altLang="zh-CN" sz="2899" dirty="0">
                <a:latin typeface="+mj-ea"/>
                <a:ea typeface="+mj-ea"/>
              </a:rPr>
              <a:t>SB</a:t>
            </a:r>
            <a:r>
              <a:rPr kumimoji="1" lang="zh-CN" altLang="en-US" sz="2899" dirty="0">
                <a:latin typeface="+mj-ea"/>
                <a:ea typeface="+mj-ea"/>
              </a:rPr>
              <a:t>调试</a:t>
            </a:r>
            <a:endParaRPr kumimoji="1" lang="en-US" altLang="zh-CN" sz="2899" dirty="0">
              <a:latin typeface="+mj-ea"/>
              <a:ea typeface="+mj-ea"/>
            </a:endParaRPr>
          </a:p>
          <a:p>
            <a:pPr marL="0" indent="0"/>
            <a:endParaRPr kumimoji="1" lang="en-US" altLang="zh-CN" sz="2899" dirty="0">
              <a:latin typeface="+mj-ea"/>
              <a:ea typeface="+mj-ea"/>
            </a:endParaRPr>
          </a:p>
          <a:p>
            <a:pPr>
              <a:buFont typeface="Arial"/>
              <a:buChar char="•"/>
            </a:pPr>
            <a:r>
              <a:rPr kumimoji="1" lang="en-US" altLang="zh-CN" sz="2899" dirty="0">
                <a:latin typeface="+mj-ea"/>
                <a:ea typeface="+mj-ea"/>
              </a:rPr>
              <a:t>4.2</a:t>
            </a:r>
            <a:r>
              <a:rPr kumimoji="1" lang="zh-CN" altLang="en-US" sz="2899" dirty="0">
                <a:latin typeface="+mj-ea"/>
                <a:ea typeface="+mj-ea"/>
              </a:rPr>
              <a:t>版本以下：可直接绕过</a:t>
            </a:r>
            <a:endParaRPr kumimoji="1" lang="en-US" altLang="zh-CN" sz="2899" dirty="0">
              <a:latin typeface="+mj-ea"/>
              <a:ea typeface="+mj-ea"/>
            </a:endParaRPr>
          </a:p>
          <a:p>
            <a:pPr>
              <a:buFont typeface="Arial"/>
              <a:buChar char="•"/>
            </a:pPr>
            <a:r>
              <a:rPr kumimoji="1" lang="en-US" altLang="zh-CN" sz="2899" dirty="0">
                <a:latin typeface="+mj-ea"/>
                <a:ea typeface="+mj-ea"/>
              </a:rPr>
              <a:t>ROOT</a:t>
            </a:r>
            <a:r>
              <a:rPr kumimoji="1" lang="zh-CN" altLang="en-US" sz="2899" dirty="0">
                <a:latin typeface="+mj-ea"/>
                <a:ea typeface="+mj-ea"/>
              </a:rPr>
              <a:t>后直接破解</a:t>
            </a:r>
            <a:endParaRPr kumimoji="1" lang="en-US" altLang="zh-CN" sz="2899" dirty="0">
              <a:latin typeface="+mj-ea"/>
              <a:ea typeface="+mj-ea"/>
            </a:endParaRPr>
          </a:p>
          <a:p>
            <a:pPr marL="0" indent="0">
              <a:buNone/>
            </a:pPr>
            <a:r>
              <a:rPr lang="en-US" altLang="zh-CN" sz="2899" dirty="0">
                <a:latin typeface="+mj-ea"/>
              </a:rPr>
              <a:t> </a:t>
            </a:r>
          </a:p>
          <a:p>
            <a:pPr marL="0" indent="0"/>
            <a:endParaRPr lang="en-US" altLang="zh-CN" sz="2899" dirty="0">
              <a:latin typeface="+mj-ea"/>
            </a:endParaRPr>
          </a:p>
          <a:p>
            <a:pPr marL="0" indent="0"/>
            <a:r>
              <a:rPr lang="en-US" altLang="zh-CN" sz="2400" dirty="0">
                <a:solidFill>
                  <a:srgbClr val="FF0000"/>
                </a:solidFill>
                <a:latin typeface="+mj-ea"/>
              </a:rPr>
              <a:t>/data/system/</a:t>
            </a:r>
            <a:r>
              <a:rPr lang="en-US" altLang="zh-CN" sz="2400" dirty="0" err="1">
                <a:solidFill>
                  <a:srgbClr val="FF0000"/>
                </a:solidFill>
                <a:latin typeface="+mj-ea"/>
              </a:rPr>
              <a:t>gestrue.key</a:t>
            </a:r>
            <a:endParaRPr lang="en-US" altLang="zh-CN" sz="2400" dirty="0">
              <a:solidFill>
                <a:srgbClr val="FF0000"/>
              </a:solidFill>
              <a:latin typeface="+mj-ea"/>
            </a:endParaRPr>
          </a:p>
          <a:p>
            <a:pPr marL="0" indent="0">
              <a:buNone/>
            </a:pPr>
            <a:endParaRPr kumimoji="1" lang="en-US" altLang="zh-CN" sz="2899" dirty="0">
              <a:latin typeface="+mj-ea"/>
              <a:ea typeface="+mj-ea"/>
            </a:endParaRPr>
          </a:p>
          <a:p>
            <a:pPr>
              <a:buFont typeface="Arial"/>
              <a:buChar char="•"/>
            </a:pPr>
            <a:endParaRPr kumimoji="1" lang="zh-CN" altLang="en-US" sz="2899" dirty="0">
              <a:latin typeface="+mj-ea"/>
              <a:ea typeface="+mj-ea"/>
            </a:endParaRPr>
          </a:p>
        </p:txBody>
      </p:sp>
      <p:pic>
        <p:nvPicPr>
          <p:cNvPr id="5" name="图片 4"/>
          <p:cNvPicPr>
            <a:picLocks noChangeAspect="1"/>
          </p:cNvPicPr>
          <p:nvPr/>
        </p:nvPicPr>
        <p:blipFill>
          <a:blip r:embed="rId3"/>
          <a:stretch>
            <a:fillRect/>
          </a:stretch>
        </p:blipFill>
        <p:spPr>
          <a:xfrm>
            <a:off x="264702" y="1125277"/>
            <a:ext cx="537150" cy="403113"/>
          </a:xfrm>
          <a:prstGeom prst="rect">
            <a:avLst/>
          </a:prstGeom>
        </p:spPr>
      </p:pic>
      <p:pic>
        <p:nvPicPr>
          <p:cNvPr id="6" name="图片 5"/>
          <p:cNvPicPr>
            <a:picLocks noChangeAspect="1"/>
          </p:cNvPicPr>
          <p:nvPr/>
        </p:nvPicPr>
        <p:blipFill>
          <a:blip r:embed="rId3"/>
          <a:stretch>
            <a:fillRect/>
          </a:stretch>
        </p:blipFill>
        <p:spPr>
          <a:xfrm>
            <a:off x="3216346" y="1125277"/>
            <a:ext cx="537150" cy="403113"/>
          </a:xfrm>
          <a:prstGeom prst="rect">
            <a:avLst/>
          </a:prstGeom>
        </p:spPr>
      </p:pic>
      <p:pic>
        <p:nvPicPr>
          <p:cNvPr id="7" name="图片 6"/>
          <p:cNvPicPr>
            <a:picLocks noChangeAspect="1"/>
          </p:cNvPicPr>
          <p:nvPr/>
        </p:nvPicPr>
        <p:blipFill>
          <a:blip r:embed="rId4"/>
          <a:stretch>
            <a:fillRect/>
          </a:stretch>
        </p:blipFill>
        <p:spPr>
          <a:xfrm>
            <a:off x="5420950" y="909304"/>
            <a:ext cx="6767260" cy="5946385"/>
          </a:xfrm>
          <a:prstGeom prst="rect">
            <a:avLst/>
          </a:prstGeom>
        </p:spPr>
      </p:pic>
    </p:spTree>
    <p:extLst>
      <p:ext uri="{BB962C8B-B14F-4D97-AF65-F5344CB8AC3E}">
        <p14:creationId xmlns:p14="http://schemas.microsoft.com/office/powerpoint/2010/main" val="91323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IMG_5968.jpg"/>
          <p:cNvPicPr>
            <a:picLocks noChangeAspect="1"/>
          </p:cNvPicPr>
          <p:nvPr/>
        </p:nvPicPr>
        <p:blipFill rotWithShape="1">
          <a:blip r:embed="rId3" cstate="screen">
            <a:extLst>
              <a:ext uri="{28A0092B-C50C-407E-A947-70E740481C1C}">
                <a14:useLocalDpi xmlns:a14="http://schemas.microsoft.com/office/drawing/2010/main" val="0"/>
              </a:ext>
            </a:extLst>
          </a:blip>
          <a:srcRect t="8734" b="14776"/>
          <a:stretch/>
        </p:blipFill>
        <p:spPr>
          <a:xfrm>
            <a:off x="6576788" y="909304"/>
            <a:ext cx="5611422" cy="5876707"/>
          </a:xfrm>
          <a:prstGeom prst="rect">
            <a:avLst/>
          </a:prstGeom>
        </p:spPr>
      </p:pic>
      <p:sp>
        <p:nvSpPr>
          <p:cNvPr id="3" name="内容占位符 2"/>
          <p:cNvSpPr>
            <a:spLocks noGrp="1"/>
          </p:cNvSpPr>
          <p:nvPr>
            <p:ph idx="1"/>
          </p:nvPr>
        </p:nvSpPr>
        <p:spPr>
          <a:xfrm>
            <a:off x="912624" y="1053286"/>
            <a:ext cx="5903289" cy="4535454"/>
          </a:xfrm>
        </p:spPr>
        <p:txBody>
          <a:bodyPr>
            <a:normAutofit/>
          </a:bodyPr>
          <a:lstStyle/>
          <a:p>
            <a:pPr marL="0" indent="0">
              <a:buNone/>
            </a:pPr>
            <a:r>
              <a:rPr kumimoji="1" lang="zh-CN" altLang="en-US" sz="2899" dirty="0">
                <a:latin typeface="+mj-ea"/>
                <a:ea typeface="+mj-ea"/>
              </a:rPr>
              <a:t>屏幕密码                 </a:t>
            </a:r>
            <a:r>
              <a:rPr kumimoji="1" lang="en-US" altLang="zh-CN" sz="2899" dirty="0">
                <a:latin typeface="+mj-ea"/>
                <a:ea typeface="+mj-ea"/>
              </a:rPr>
              <a:t>    </a:t>
            </a:r>
            <a:r>
              <a:rPr kumimoji="1" lang="zh-CN" altLang="en-US" sz="2899" dirty="0">
                <a:latin typeface="+mj-ea"/>
                <a:ea typeface="+mj-ea"/>
              </a:rPr>
              <a:t>U</a:t>
            </a:r>
            <a:r>
              <a:rPr kumimoji="1" lang="en-US" altLang="zh-CN" sz="2899" dirty="0">
                <a:latin typeface="+mj-ea"/>
                <a:ea typeface="+mj-ea"/>
              </a:rPr>
              <a:t>SB</a:t>
            </a:r>
            <a:r>
              <a:rPr kumimoji="1" lang="zh-CN" altLang="en-US" sz="2899" dirty="0">
                <a:latin typeface="+mj-ea"/>
                <a:ea typeface="+mj-ea"/>
              </a:rPr>
              <a:t>调试</a:t>
            </a:r>
            <a:endParaRPr kumimoji="1" lang="en-US" altLang="zh-CN" sz="2899" dirty="0">
              <a:latin typeface="+mj-ea"/>
              <a:ea typeface="+mj-ea"/>
            </a:endParaRPr>
          </a:p>
          <a:p>
            <a:pPr>
              <a:buFont typeface="Arial"/>
              <a:buChar char="•"/>
            </a:pPr>
            <a:r>
              <a:rPr kumimoji="1" lang="en-US" altLang="zh-CN" sz="2899" dirty="0">
                <a:latin typeface="+mj-ea"/>
                <a:ea typeface="+mj-ea"/>
              </a:rPr>
              <a:t>Android</a:t>
            </a:r>
            <a:r>
              <a:rPr kumimoji="1" lang="zh-CN" altLang="en-US" sz="2899" dirty="0">
                <a:latin typeface="+mj-ea"/>
                <a:ea typeface="+mj-ea"/>
              </a:rPr>
              <a:t> </a:t>
            </a:r>
            <a:r>
              <a:rPr kumimoji="1" lang="en-US" altLang="zh-CN" sz="2899" dirty="0">
                <a:latin typeface="+mj-ea"/>
                <a:ea typeface="+mj-ea"/>
              </a:rPr>
              <a:t>4.2</a:t>
            </a:r>
            <a:r>
              <a:rPr kumimoji="1" lang="zh-CN" altLang="en-US" sz="2899" dirty="0">
                <a:latin typeface="+mj-ea"/>
                <a:ea typeface="+mj-ea"/>
              </a:rPr>
              <a:t>以后</a:t>
            </a:r>
            <a:endParaRPr kumimoji="1" lang="en-US" altLang="zh-CN" sz="2899" dirty="0">
              <a:latin typeface="+mj-ea"/>
              <a:ea typeface="+mj-ea"/>
            </a:endParaRPr>
          </a:p>
          <a:p>
            <a:pPr>
              <a:buFont typeface="Arial"/>
              <a:buChar char="•"/>
            </a:pPr>
            <a:endParaRPr kumimoji="1" lang="zh-CN" altLang="en-US" sz="2899" dirty="0">
              <a:latin typeface="+mj-ea"/>
              <a:ea typeface="+mj-ea"/>
            </a:endParaRPr>
          </a:p>
          <a:p>
            <a:pPr marL="0" indent="0">
              <a:buNone/>
            </a:pPr>
            <a:r>
              <a:rPr kumimoji="1" lang="zh-CN" altLang="en-US" sz="2899" dirty="0">
                <a:latin typeface="+mj-ea"/>
                <a:ea typeface="+mj-ea"/>
              </a:rPr>
              <a:t>信任关系</a:t>
            </a:r>
            <a:endParaRPr kumimoji="1" lang="en-US" altLang="zh-CN" sz="2899" dirty="0">
              <a:latin typeface="+mj-ea"/>
              <a:ea typeface="+mj-ea"/>
            </a:endParaRPr>
          </a:p>
          <a:p>
            <a:pPr>
              <a:buFont typeface="Arial"/>
              <a:buChar char="•"/>
            </a:pPr>
            <a:r>
              <a:rPr kumimoji="1" lang="en-US" altLang="zh-CN" sz="2899" dirty="0">
                <a:latin typeface="+mj-ea"/>
                <a:ea typeface="+mj-ea"/>
              </a:rPr>
              <a:t>Android</a:t>
            </a:r>
            <a:r>
              <a:rPr kumimoji="1" lang="zh-CN" altLang="en-US" sz="2899" dirty="0">
                <a:latin typeface="+mj-ea"/>
                <a:ea typeface="+mj-ea"/>
              </a:rPr>
              <a:t>版本</a:t>
            </a:r>
            <a:r>
              <a:rPr kumimoji="1" lang="zh-CN" altLang="zh-CN" sz="2899" dirty="0">
                <a:latin typeface="+mj-ea"/>
                <a:ea typeface="+mj-ea"/>
              </a:rPr>
              <a:t>：</a:t>
            </a:r>
            <a:r>
              <a:rPr kumimoji="1" lang="en-US" altLang="zh-CN" sz="2899" dirty="0">
                <a:latin typeface="+mj-ea"/>
                <a:ea typeface="+mj-ea"/>
              </a:rPr>
              <a:t>4</a:t>
            </a:r>
            <a:r>
              <a:rPr kumimoji="1" lang="zh-CN" altLang="en-US" sz="2899" dirty="0">
                <a:latin typeface="+mj-ea"/>
                <a:ea typeface="+mj-ea"/>
              </a:rPr>
              <a:t>.</a:t>
            </a:r>
            <a:r>
              <a:rPr kumimoji="1" lang="en-US" altLang="zh-CN" sz="2899" dirty="0">
                <a:latin typeface="+mj-ea"/>
                <a:ea typeface="+mj-ea"/>
              </a:rPr>
              <a:t>2.2-4.4.2</a:t>
            </a:r>
          </a:p>
          <a:p>
            <a:pPr>
              <a:buFont typeface="Arial"/>
              <a:buChar char="•"/>
            </a:pPr>
            <a:endParaRPr kumimoji="1" lang="en-US" altLang="zh-CN" sz="2899" dirty="0">
              <a:latin typeface="+mj-ea"/>
              <a:ea typeface="+mj-ea"/>
            </a:endParaRPr>
          </a:p>
          <a:p>
            <a:pPr>
              <a:buFont typeface="Arial"/>
              <a:buChar char="•"/>
            </a:pPr>
            <a:endParaRPr kumimoji="1" lang="en-US" altLang="zh-CN" sz="2899" dirty="0">
              <a:latin typeface="+mj-ea"/>
              <a:ea typeface="+mj-ea"/>
            </a:endParaRPr>
          </a:p>
          <a:p>
            <a:pPr>
              <a:buFont typeface="Arial"/>
              <a:buChar char="•"/>
            </a:pPr>
            <a:r>
              <a:rPr kumimoji="1" lang="zh-CN" altLang="en-US" sz="2899" dirty="0">
                <a:solidFill>
                  <a:srgbClr val="FF0000"/>
                </a:solidFill>
                <a:latin typeface="+mj-ea"/>
                <a:ea typeface="+mj-ea"/>
              </a:rPr>
              <a:t>紧急拨号界面漏洞</a:t>
            </a:r>
          </a:p>
        </p:txBody>
      </p:sp>
      <p:pic>
        <p:nvPicPr>
          <p:cNvPr id="7" name="图片 6"/>
          <p:cNvPicPr>
            <a:picLocks noChangeAspect="1"/>
          </p:cNvPicPr>
          <p:nvPr/>
        </p:nvPicPr>
        <p:blipFill>
          <a:blip r:embed="rId4"/>
          <a:stretch>
            <a:fillRect/>
          </a:stretch>
        </p:blipFill>
        <p:spPr>
          <a:xfrm>
            <a:off x="4152234" y="1053286"/>
            <a:ext cx="537150" cy="403113"/>
          </a:xfrm>
          <a:prstGeom prst="rect">
            <a:avLst/>
          </a:prstGeom>
        </p:spPr>
      </p:pic>
      <p:sp>
        <p:nvSpPr>
          <p:cNvPr id="2" name="标题 1"/>
          <p:cNvSpPr>
            <a:spLocks noGrp="1"/>
          </p:cNvSpPr>
          <p:nvPr>
            <p:ph type="title"/>
          </p:nvPr>
        </p:nvSpPr>
        <p:spPr>
          <a:xfrm>
            <a:off x="192711" y="58403"/>
            <a:ext cx="10515600" cy="1325563"/>
          </a:xfrm>
        </p:spPr>
        <p:txBody>
          <a:bodyPr/>
          <a:lstStyle/>
          <a:p>
            <a:r>
              <a:rPr kumimoji="1" lang="zh-CN" altLang="en-US" dirty="0">
                <a:latin typeface="+mj-ea"/>
                <a:ea typeface="+mj-ea"/>
              </a:rPr>
              <a:t>通过</a:t>
            </a:r>
            <a:r>
              <a:rPr kumimoji="1" lang="en-US" altLang="zh-CN" dirty="0">
                <a:latin typeface="+mj-ea"/>
                <a:ea typeface="+mj-ea"/>
              </a:rPr>
              <a:t>ADB</a:t>
            </a:r>
            <a:r>
              <a:rPr kumimoji="1" lang="zh-CN" altLang="en-US" dirty="0">
                <a:latin typeface="+mj-ea"/>
                <a:ea typeface="+mj-ea"/>
              </a:rPr>
              <a:t>接口</a:t>
            </a:r>
          </a:p>
        </p:txBody>
      </p:sp>
      <p:pic>
        <p:nvPicPr>
          <p:cNvPr id="5" name="图片 4"/>
          <p:cNvPicPr>
            <a:picLocks noChangeAspect="1"/>
          </p:cNvPicPr>
          <p:nvPr/>
        </p:nvPicPr>
        <p:blipFill>
          <a:blip r:embed="rId4"/>
          <a:stretch>
            <a:fillRect/>
          </a:stretch>
        </p:blipFill>
        <p:spPr>
          <a:xfrm>
            <a:off x="480676" y="1125277"/>
            <a:ext cx="537150" cy="403113"/>
          </a:xfrm>
          <a:prstGeom prst="rect">
            <a:avLst/>
          </a:prstGeom>
        </p:spPr>
      </p:pic>
      <p:sp>
        <p:nvSpPr>
          <p:cNvPr id="4" name="乘号 3"/>
          <p:cNvSpPr/>
          <p:nvPr/>
        </p:nvSpPr>
        <p:spPr>
          <a:xfrm>
            <a:off x="192711" y="2709087"/>
            <a:ext cx="961928" cy="528213"/>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807" tIns="54403" rIns="108807" bIns="54403" rtlCol="0" anchor="ctr"/>
          <a:lstStyle/>
          <a:p>
            <a:pPr algn="ctr" defTabSz="1218743"/>
            <a:endParaRPr lang="zh-CN" altLang="en-US" sz="2400">
              <a:solidFill>
                <a:prstClr val="white"/>
              </a:solidFill>
            </a:endParaRPr>
          </a:p>
        </p:txBody>
      </p:sp>
    </p:spTree>
    <p:extLst>
      <p:ext uri="{BB962C8B-B14F-4D97-AF65-F5344CB8AC3E}">
        <p14:creationId xmlns:p14="http://schemas.microsoft.com/office/powerpoint/2010/main" val="208044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checkerboard(across)">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0381" y="-92299"/>
            <a:ext cx="10515600" cy="1325563"/>
          </a:xfrm>
        </p:spPr>
        <p:txBody>
          <a:bodyPr/>
          <a:lstStyle/>
          <a:p>
            <a:r>
              <a:rPr kumimoji="1" lang="zh-CN" altLang="en-US" dirty="0">
                <a:latin typeface="+mj-ea"/>
                <a:ea typeface="+mj-ea"/>
              </a:rPr>
              <a:t>通过</a:t>
            </a:r>
            <a:r>
              <a:rPr kumimoji="1" lang="zh-CN" altLang="en-US" dirty="0">
                <a:latin typeface="+mj-ea"/>
              </a:rPr>
              <a:t>其他</a:t>
            </a:r>
            <a:r>
              <a:rPr kumimoji="1" lang="zh-CN" altLang="en-US" dirty="0">
                <a:latin typeface="+mj-ea"/>
                <a:ea typeface="+mj-ea"/>
              </a:rPr>
              <a:t>接口</a:t>
            </a:r>
          </a:p>
        </p:txBody>
      </p:sp>
      <p:sp>
        <p:nvSpPr>
          <p:cNvPr id="3" name="内容占位符 2"/>
          <p:cNvSpPr>
            <a:spLocks noGrp="1"/>
          </p:cNvSpPr>
          <p:nvPr>
            <p:ph idx="1"/>
          </p:nvPr>
        </p:nvSpPr>
        <p:spPr>
          <a:xfrm>
            <a:off x="545701" y="1053286"/>
            <a:ext cx="8290650" cy="3556993"/>
          </a:xfrm>
        </p:spPr>
        <p:txBody>
          <a:bodyPr>
            <a:normAutofit/>
          </a:bodyPr>
          <a:lstStyle/>
          <a:p>
            <a:pPr marL="0" indent="0">
              <a:buNone/>
            </a:pPr>
            <a:r>
              <a:rPr kumimoji="1" lang="zh-CN" altLang="en-US" sz="2899" dirty="0">
                <a:latin typeface="+mj-ea"/>
                <a:ea typeface="+mj-ea"/>
              </a:rPr>
              <a:t>屏幕密码                 U</a:t>
            </a:r>
            <a:r>
              <a:rPr kumimoji="1" lang="en-US" altLang="zh-CN" sz="2899" dirty="0">
                <a:latin typeface="+mj-ea"/>
                <a:ea typeface="+mj-ea"/>
              </a:rPr>
              <a:t>SB</a:t>
            </a:r>
            <a:r>
              <a:rPr kumimoji="1" lang="zh-CN" altLang="en-US" sz="2899" dirty="0">
                <a:latin typeface="+mj-ea"/>
                <a:ea typeface="+mj-ea"/>
              </a:rPr>
              <a:t>调试</a:t>
            </a:r>
            <a:endParaRPr kumimoji="1" lang="en-US" altLang="zh-CN" sz="2899" dirty="0">
              <a:latin typeface="+mj-ea"/>
              <a:ea typeface="+mj-ea"/>
            </a:endParaRPr>
          </a:p>
          <a:p>
            <a:pPr>
              <a:buFont typeface="Arial"/>
              <a:buChar char="•"/>
            </a:pPr>
            <a:r>
              <a:rPr kumimoji="1" lang="zh-CN" altLang="en-US" sz="2899" dirty="0">
                <a:latin typeface="+mj-ea"/>
                <a:ea typeface="+mj-ea"/>
              </a:rPr>
              <a:t>手机支持</a:t>
            </a:r>
            <a:r>
              <a:rPr kumimoji="1" lang="en-US" altLang="zh-CN" sz="2899" dirty="0" err="1">
                <a:latin typeface="+mj-ea"/>
                <a:ea typeface="+mj-ea"/>
              </a:rPr>
              <a:t>Fastboot</a:t>
            </a:r>
            <a:r>
              <a:rPr kumimoji="1" lang="zh-CN" altLang="en-US" sz="2899" dirty="0">
                <a:latin typeface="+mj-ea"/>
                <a:ea typeface="+mj-ea"/>
              </a:rPr>
              <a:t>启动</a:t>
            </a:r>
            <a:endParaRPr kumimoji="1" lang="en-US" altLang="zh-CN" sz="2899" dirty="0">
              <a:latin typeface="+mj-ea"/>
              <a:ea typeface="+mj-ea"/>
            </a:endParaRPr>
          </a:p>
          <a:p>
            <a:pPr>
              <a:buFont typeface="Arial"/>
              <a:buChar char="•"/>
            </a:pPr>
            <a:r>
              <a:rPr kumimoji="1" lang="en-US" altLang="zh-CN" sz="2899" dirty="0" err="1">
                <a:latin typeface="+mj-ea"/>
                <a:ea typeface="+mj-ea"/>
              </a:rPr>
              <a:t>Boot.img</a:t>
            </a:r>
            <a:r>
              <a:rPr kumimoji="1" lang="zh-CN" altLang="en-US" sz="2899" dirty="0">
                <a:latin typeface="+mj-ea"/>
                <a:ea typeface="+mj-ea"/>
              </a:rPr>
              <a:t>启动：修改同型号</a:t>
            </a:r>
            <a:r>
              <a:rPr kumimoji="1" lang="en-US" altLang="zh-CN" sz="2899" dirty="0">
                <a:latin typeface="+mj-ea"/>
                <a:ea typeface="+mj-ea"/>
              </a:rPr>
              <a:t>Rom</a:t>
            </a:r>
            <a:r>
              <a:rPr kumimoji="1" lang="zh-CN" altLang="en-US" sz="2899" dirty="0">
                <a:latin typeface="+mj-ea"/>
                <a:ea typeface="+mj-ea"/>
              </a:rPr>
              <a:t>中的</a:t>
            </a:r>
            <a:r>
              <a:rPr kumimoji="1" lang="en-US" altLang="zh-CN" sz="2899" dirty="0" err="1">
                <a:latin typeface="+mj-ea"/>
                <a:ea typeface="+mj-ea"/>
              </a:rPr>
              <a:t>Boot.img</a:t>
            </a:r>
            <a:r>
              <a:rPr kumimoji="1" lang="zh-CN" altLang="en-US" sz="2899" dirty="0">
                <a:latin typeface="+mj-ea"/>
                <a:ea typeface="+mj-ea"/>
              </a:rPr>
              <a:t>文件，添加</a:t>
            </a:r>
            <a:r>
              <a:rPr kumimoji="1" lang="en-US" altLang="zh-CN" sz="2899" dirty="0">
                <a:latin typeface="+mj-ea"/>
                <a:ea typeface="+mj-ea"/>
              </a:rPr>
              <a:t>Root</a:t>
            </a:r>
            <a:r>
              <a:rPr kumimoji="1" lang="zh-CN" altLang="en-US" sz="2899" dirty="0">
                <a:latin typeface="+mj-ea"/>
                <a:ea typeface="+mj-ea"/>
              </a:rPr>
              <a:t>并激活</a:t>
            </a:r>
            <a:r>
              <a:rPr kumimoji="1" lang="en-US" altLang="zh-CN" sz="2899" dirty="0">
                <a:latin typeface="+mj-ea"/>
                <a:ea typeface="+mj-ea"/>
              </a:rPr>
              <a:t>USB</a:t>
            </a:r>
            <a:r>
              <a:rPr kumimoji="1" lang="zh-CN" altLang="en-US" sz="2899" dirty="0">
                <a:latin typeface="+mj-ea"/>
                <a:ea typeface="+mj-ea"/>
              </a:rPr>
              <a:t>调试</a:t>
            </a:r>
          </a:p>
          <a:p>
            <a:pPr>
              <a:buFont typeface="Arial"/>
              <a:buChar char="•"/>
            </a:pPr>
            <a:r>
              <a:rPr kumimoji="1" lang="zh-CN" altLang="en-US" sz="2899" dirty="0">
                <a:latin typeface="+mj-ea"/>
                <a:ea typeface="+mj-ea"/>
              </a:rPr>
              <a:t>缺点：不能用于大量带</a:t>
            </a:r>
            <a:r>
              <a:rPr kumimoji="1" lang="en-US" altLang="zh-CN" sz="2899" dirty="0">
                <a:latin typeface="+mj-ea"/>
                <a:ea typeface="+mj-ea"/>
              </a:rPr>
              <a:t>Security Lock</a:t>
            </a:r>
            <a:r>
              <a:rPr kumimoji="1" lang="zh-CN" altLang="en-US" sz="2899" dirty="0">
                <a:latin typeface="+mj-ea"/>
                <a:ea typeface="+mj-ea"/>
              </a:rPr>
              <a:t>的手机</a:t>
            </a:r>
          </a:p>
          <a:p>
            <a:pPr>
              <a:buFont typeface="Arial"/>
              <a:buChar char="•"/>
            </a:pPr>
            <a:endParaRPr kumimoji="1" lang="en-US" altLang="zh-CN" sz="2899" dirty="0">
              <a:latin typeface="+mj-ea"/>
              <a:ea typeface="+mj-ea"/>
            </a:endParaRPr>
          </a:p>
        </p:txBody>
      </p:sp>
      <p:pic>
        <p:nvPicPr>
          <p:cNvPr id="5" name="图片 4"/>
          <p:cNvPicPr>
            <a:picLocks noChangeAspect="1"/>
          </p:cNvPicPr>
          <p:nvPr/>
        </p:nvPicPr>
        <p:blipFill>
          <a:blip r:embed="rId3"/>
          <a:stretch>
            <a:fillRect/>
          </a:stretch>
        </p:blipFill>
        <p:spPr>
          <a:xfrm>
            <a:off x="48728" y="1173870"/>
            <a:ext cx="537150" cy="403113"/>
          </a:xfrm>
          <a:prstGeom prst="rect">
            <a:avLst/>
          </a:prstGeom>
        </p:spPr>
      </p:pic>
      <p:pic>
        <p:nvPicPr>
          <p:cNvPr id="4" name="图片 3"/>
          <p:cNvPicPr>
            <a:picLocks noChangeAspect="1"/>
          </p:cNvPicPr>
          <p:nvPr/>
        </p:nvPicPr>
        <p:blipFill>
          <a:blip r:embed="rId4"/>
          <a:stretch>
            <a:fillRect/>
          </a:stretch>
        </p:blipFill>
        <p:spPr>
          <a:xfrm>
            <a:off x="3353363" y="1125278"/>
            <a:ext cx="537266" cy="403200"/>
          </a:xfrm>
          <a:prstGeom prst="rect">
            <a:avLst/>
          </a:prstGeom>
        </p:spPr>
      </p:pic>
      <p:pic>
        <p:nvPicPr>
          <p:cNvPr id="8" name="图片 1"/>
          <p:cNvPicPr>
            <a:picLocks noChangeAspect="1" noChangeArrowheads="1"/>
          </p:cNvPicPr>
          <p:nvPr/>
        </p:nvPicPr>
        <p:blipFill rotWithShape="1">
          <a:blip r:embed="rId5">
            <a:extLst>
              <a:ext uri="{28A0092B-C50C-407E-A947-70E740481C1C}">
                <a14:useLocalDpi xmlns:a14="http://schemas.microsoft.com/office/drawing/2010/main" val="0"/>
              </a:ext>
            </a:extLst>
          </a:blip>
          <a:srcRect r="15770"/>
          <a:stretch/>
        </p:blipFill>
        <p:spPr bwMode="auto">
          <a:xfrm>
            <a:off x="8255740" y="909303"/>
            <a:ext cx="3725879" cy="5615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a:xfrm>
            <a:off x="10127515" y="1269260"/>
            <a:ext cx="1764422" cy="33775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lIns="108807" tIns="54403" rIns="108807" bIns="54403" rtlCol="0" anchor="ctr"/>
          <a:lstStyle/>
          <a:p>
            <a:pPr algn="ctr" defTabSz="1218743"/>
            <a:endParaRPr kumimoji="1" lang="zh-CN" altLang="en-US" sz="2400">
              <a:solidFill>
                <a:prstClr val="white"/>
              </a:solidFill>
            </a:endParaRPr>
          </a:p>
        </p:txBody>
      </p:sp>
    </p:spTree>
    <p:extLst>
      <p:ext uri="{BB962C8B-B14F-4D97-AF65-F5344CB8AC3E}">
        <p14:creationId xmlns:p14="http://schemas.microsoft.com/office/powerpoint/2010/main" val="352598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2160" y="133379"/>
            <a:ext cx="10515600" cy="1325563"/>
          </a:xfrm>
        </p:spPr>
        <p:txBody>
          <a:bodyPr/>
          <a:lstStyle/>
          <a:p>
            <a:r>
              <a:rPr kumimoji="1" lang="zh-CN" altLang="en-US" dirty="0">
                <a:latin typeface="+mj-ea"/>
                <a:ea typeface="+mj-ea"/>
              </a:rPr>
              <a:t>通过其他接口</a:t>
            </a:r>
          </a:p>
        </p:txBody>
      </p:sp>
      <p:sp>
        <p:nvSpPr>
          <p:cNvPr id="3" name="内容占位符 2"/>
          <p:cNvSpPr>
            <a:spLocks noGrp="1"/>
          </p:cNvSpPr>
          <p:nvPr>
            <p:ph idx="1"/>
          </p:nvPr>
        </p:nvSpPr>
        <p:spPr>
          <a:xfrm>
            <a:off x="1416564" y="1125277"/>
            <a:ext cx="7858702" cy="3556993"/>
          </a:xfrm>
        </p:spPr>
        <p:txBody>
          <a:bodyPr>
            <a:normAutofit/>
          </a:bodyPr>
          <a:lstStyle/>
          <a:p>
            <a:pPr marL="0" indent="0">
              <a:buNone/>
            </a:pPr>
            <a:r>
              <a:rPr kumimoji="1" lang="zh-CN" altLang="en-US" sz="2899" dirty="0">
                <a:latin typeface="+mj-ea"/>
                <a:ea typeface="+mj-ea"/>
              </a:rPr>
              <a:t>屏幕密码                 U</a:t>
            </a:r>
            <a:r>
              <a:rPr kumimoji="1" lang="en-US" altLang="zh-CN" sz="2899" dirty="0">
                <a:latin typeface="+mj-ea"/>
                <a:ea typeface="+mj-ea"/>
              </a:rPr>
              <a:t>SB</a:t>
            </a:r>
            <a:r>
              <a:rPr kumimoji="1" lang="zh-CN" altLang="en-US" sz="2899" dirty="0">
                <a:latin typeface="+mj-ea"/>
                <a:ea typeface="+mj-ea"/>
              </a:rPr>
              <a:t>调试</a:t>
            </a:r>
            <a:endParaRPr kumimoji="1" lang="en-US" altLang="zh-CN" sz="2899" dirty="0">
              <a:latin typeface="+mj-ea"/>
              <a:ea typeface="+mj-ea"/>
            </a:endParaRPr>
          </a:p>
          <a:p>
            <a:pPr>
              <a:buFont typeface="Arial"/>
              <a:buChar char="•"/>
            </a:pPr>
            <a:endParaRPr kumimoji="1" lang="en-US" altLang="zh-CN" sz="2899" dirty="0">
              <a:latin typeface="+mj-ea"/>
              <a:ea typeface="+mj-ea"/>
            </a:endParaRPr>
          </a:p>
          <a:p>
            <a:pPr>
              <a:buFont typeface="Arial"/>
              <a:buChar char="•"/>
            </a:pPr>
            <a:r>
              <a:rPr kumimoji="1" lang="en-US" altLang="zh-CN" sz="2899" dirty="0">
                <a:latin typeface="+mj-ea"/>
                <a:ea typeface="+mj-ea"/>
              </a:rPr>
              <a:t>MTK</a:t>
            </a:r>
            <a:r>
              <a:rPr kumimoji="1" lang="zh-CN" altLang="en-US" sz="2899" dirty="0">
                <a:latin typeface="+mj-ea"/>
                <a:ea typeface="+mj-ea"/>
              </a:rPr>
              <a:t>芯片的安卓手机</a:t>
            </a:r>
            <a:endParaRPr kumimoji="1" lang="en-US" altLang="zh-CN" sz="2899" dirty="0">
              <a:latin typeface="+mj-ea"/>
              <a:ea typeface="+mj-ea"/>
            </a:endParaRPr>
          </a:p>
          <a:p>
            <a:pPr>
              <a:buFont typeface="Arial"/>
              <a:buChar char="•"/>
            </a:pPr>
            <a:r>
              <a:rPr kumimoji="1" lang="zh-CN" altLang="en-US" sz="2899" dirty="0">
                <a:latin typeface="+mj-ea"/>
                <a:ea typeface="+mj-ea"/>
              </a:rPr>
              <a:t>清除密码：关机状态下通过</a:t>
            </a:r>
            <a:r>
              <a:rPr kumimoji="1" lang="en-US" altLang="zh-CN" sz="2899" dirty="0">
                <a:latin typeface="+mj-ea"/>
                <a:ea typeface="+mj-ea"/>
              </a:rPr>
              <a:t>MTK</a:t>
            </a:r>
            <a:r>
              <a:rPr kumimoji="1" lang="zh-CN" altLang="en-US" sz="2899" dirty="0">
                <a:latin typeface="+mj-ea"/>
                <a:ea typeface="+mj-ea"/>
              </a:rPr>
              <a:t>通用引导，成功后重启直接进安卓桌面</a:t>
            </a:r>
          </a:p>
          <a:p>
            <a:pPr>
              <a:buFont typeface="Arial"/>
              <a:buChar char="•"/>
            </a:pPr>
            <a:r>
              <a:rPr kumimoji="1" lang="zh-CN" altLang="en-US" sz="2899" dirty="0">
                <a:latin typeface="+mj-ea"/>
                <a:ea typeface="+mj-ea"/>
              </a:rPr>
              <a:t>缺点：不能用于非</a:t>
            </a:r>
            <a:r>
              <a:rPr kumimoji="1" lang="en-US" altLang="zh-CN" sz="2899" dirty="0">
                <a:latin typeface="+mj-ea"/>
                <a:ea typeface="+mj-ea"/>
              </a:rPr>
              <a:t>MTK</a:t>
            </a:r>
            <a:r>
              <a:rPr kumimoji="1" lang="zh-CN" altLang="en-US" sz="2899" dirty="0">
                <a:latin typeface="+mj-ea"/>
                <a:ea typeface="+mj-ea"/>
              </a:rPr>
              <a:t>芯片的安卓手机</a:t>
            </a:r>
            <a:endParaRPr kumimoji="1" lang="en-US" altLang="zh-CN" sz="2899" dirty="0">
              <a:latin typeface="+mj-ea"/>
              <a:ea typeface="+mj-ea"/>
            </a:endParaRPr>
          </a:p>
        </p:txBody>
      </p:sp>
      <p:pic>
        <p:nvPicPr>
          <p:cNvPr id="5" name="图片 4"/>
          <p:cNvPicPr>
            <a:picLocks noChangeAspect="1"/>
          </p:cNvPicPr>
          <p:nvPr/>
        </p:nvPicPr>
        <p:blipFill>
          <a:blip r:embed="rId3"/>
          <a:stretch>
            <a:fillRect/>
          </a:stretch>
        </p:blipFill>
        <p:spPr>
          <a:xfrm>
            <a:off x="1063573" y="1173870"/>
            <a:ext cx="537150" cy="403113"/>
          </a:xfrm>
          <a:prstGeom prst="rect">
            <a:avLst/>
          </a:prstGeom>
        </p:spPr>
      </p:pic>
      <p:pic>
        <p:nvPicPr>
          <p:cNvPr id="4" name="图片 3"/>
          <p:cNvPicPr>
            <a:picLocks noChangeAspect="1"/>
          </p:cNvPicPr>
          <p:nvPr/>
        </p:nvPicPr>
        <p:blipFill>
          <a:blip r:embed="rId4"/>
          <a:stretch>
            <a:fillRect/>
          </a:stretch>
        </p:blipFill>
        <p:spPr>
          <a:xfrm>
            <a:off x="4296216" y="1197269"/>
            <a:ext cx="537266" cy="403200"/>
          </a:xfrm>
          <a:prstGeom prst="rect">
            <a:avLst/>
          </a:prstGeom>
        </p:spPr>
      </p:pic>
      <p:pic>
        <p:nvPicPr>
          <p:cNvPr id="6" name="图片 5"/>
          <p:cNvPicPr>
            <a:picLocks noChangeAspect="1"/>
          </p:cNvPicPr>
          <p:nvPr/>
        </p:nvPicPr>
        <p:blipFill>
          <a:blip r:embed="rId5" cstate="screen"/>
          <a:stretch>
            <a:fillRect/>
          </a:stretch>
        </p:blipFill>
        <p:spPr>
          <a:xfrm>
            <a:off x="10055524" y="3141035"/>
            <a:ext cx="1904472" cy="3583586"/>
          </a:xfrm>
          <a:prstGeom prst="rect">
            <a:avLst/>
          </a:prstGeom>
        </p:spPr>
      </p:pic>
    </p:spTree>
    <p:extLst>
      <p:ext uri="{BB962C8B-B14F-4D97-AF65-F5344CB8AC3E}">
        <p14:creationId xmlns:p14="http://schemas.microsoft.com/office/powerpoint/2010/main" val="242507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100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5939" y="30697"/>
            <a:ext cx="10515600" cy="1325563"/>
          </a:xfrm>
        </p:spPr>
        <p:txBody>
          <a:bodyPr/>
          <a:lstStyle/>
          <a:p>
            <a:r>
              <a:rPr kumimoji="1" lang="zh-CN" altLang="en-US" dirty="0">
                <a:latin typeface="+mj-ea"/>
                <a:ea typeface="+mj-ea"/>
              </a:rPr>
              <a:t>通过其他接口</a:t>
            </a:r>
          </a:p>
        </p:txBody>
      </p:sp>
      <p:sp>
        <p:nvSpPr>
          <p:cNvPr id="3" name="内容占位符 2"/>
          <p:cNvSpPr>
            <a:spLocks noGrp="1"/>
          </p:cNvSpPr>
          <p:nvPr>
            <p:ph idx="1"/>
          </p:nvPr>
        </p:nvSpPr>
        <p:spPr>
          <a:xfrm>
            <a:off x="1488555" y="1053286"/>
            <a:ext cx="8434633" cy="3556993"/>
          </a:xfrm>
        </p:spPr>
        <p:txBody>
          <a:bodyPr>
            <a:normAutofit/>
          </a:bodyPr>
          <a:lstStyle/>
          <a:p>
            <a:pPr marL="0" indent="0">
              <a:buNone/>
            </a:pPr>
            <a:r>
              <a:rPr kumimoji="1" lang="zh-CN" altLang="en-US" sz="2899" dirty="0">
                <a:latin typeface="+mj-ea"/>
                <a:ea typeface="+mj-ea"/>
              </a:rPr>
              <a:t>屏幕密码                 U</a:t>
            </a:r>
            <a:r>
              <a:rPr kumimoji="1" lang="en-US" altLang="zh-CN" sz="2899" dirty="0">
                <a:latin typeface="+mj-ea"/>
                <a:ea typeface="+mj-ea"/>
              </a:rPr>
              <a:t>SB</a:t>
            </a:r>
            <a:r>
              <a:rPr kumimoji="1" lang="zh-CN" altLang="en-US" sz="2899" dirty="0">
                <a:latin typeface="+mj-ea"/>
                <a:ea typeface="+mj-ea"/>
              </a:rPr>
              <a:t>调试</a:t>
            </a:r>
            <a:endParaRPr kumimoji="1" lang="en-US" altLang="zh-CN" sz="2899" dirty="0">
              <a:latin typeface="+mj-ea"/>
              <a:ea typeface="+mj-ea"/>
            </a:endParaRPr>
          </a:p>
          <a:p>
            <a:pPr>
              <a:buFont typeface="Arial"/>
              <a:buChar char="•"/>
            </a:pPr>
            <a:endParaRPr kumimoji="1" lang="en-US" altLang="zh-CN" sz="2899" dirty="0">
              <a:latin typeface="+mj-ea"/>
              <a:ea typeface="+mj-ea"/>
            </a:endParaRPr>
          </a:p>
        </p:txBody>
      </p:sp>
      <p:pic>
        <p:nvPicPr>
          <p:cNvPr id="5" name="图片 4"/>
          <p:cNvPicPr>
            <a:picLocks noChangeAspect="1"/>
          </p:cNvPicPr>
          <p:nvPr/>
        </p:nvPicPr>
        <p:blipFill>
          <a:blip r:embed="rId3"/>
          <a:stretch>
            <a:fillRect/>
          </a:stretch>
        </p:blipFill>
        <p:spPr>
          <a:xfrm>
            <a:off x="1092256" y="1134351"/>
            <a:ext cx="537150" cy="403113"/>
          </a:xfrm>
          <a:prstGeom prst="rect">
            <a:avLst/>
          </a:prstGeom>
        </p:spPr>
      </p:pic>
      <p:pic>
        <p:nvPicPr>
          <p:cNvPr id="4" name="图片 3"/>
          <p:cNvPicPr>
            <a:picLocks noChangeAspect="1"/>
          </p:cNvPicPr>
          <p:nvPr/>
        </p:nvPicPr>
        <p:blipFill>
          <a:blip r:embed="rId4"/>
          <a:stretch>
            <a:fillRect/>
          </a:stretch>
        </p:blipFill>
        <p:spPr>
          <a:xfrm>
            <a:off x="4296216" y="1125278"/>
            <a:ext cx="537266" cy="403200"/>
          </a:xfrm>
          <a:prstGeom prst="rect">
            <a:avLst/>
          </a:prstGeom>
        </p:spPr>
      </p:pic>
      <p:pic>
        <p:nvPicPr>
          <p:cNvPr id="6" name="图片 5"/>
          <p:cNvPicPr>
            <a:picLocks noChangeAspect="1"/>
          </p:cNvPicPr>
          <p:nvPr/>
        </p:nvPicPr>
        <p:blipFill>
          <a:blip r:embed="rId5" cstate="screen"/>
          <a:stretch>
            <a:fillRect/>
          </a:stretch>
        </p:blipFill>
        <p:spPr>
          <a:xfrm>
            <a:off x="9949890" y="3429001"/>
            <a:ext cx="1943299" cy="3663027"/>
          </a:xfrm>
          <a:prstGeom prst="rect">
            <a:avLst/>
          </a:prstGeom>
        </p:spPr>
      </p:pic>
      <p:pic>
        <p:nvPicPr>
          <p:cNvPr id="7" name="图片 6" descr="2014-11-14_16-54-53.png"/>
          <p:cNvPicPr>
            <a:picLocks noChangeAspect="1"/>
          </p:cNvPicPr>
          <p:nvPr/>
        </p:nvPicPr>
        <p:blipFill rotWithShape="1">
          <a:blip r:embed="rId6">
            <a:extLst>
              <a:ext uri="{28A0092B-C50C-407E-A947-70E740481C1C}">
                <a14:useLocalDpi xmlns:a14="http://schemas.microsoft.com/office/drawing/2010/main" val="0"/>
              </a:ext>
            </a:extLst>
          </a:blip>
          <a:srcRect l="11349" t="17470" b="5331"/>
          <a:stretch/>
        </p:blipFill>
        <p:spPr>
          <a:xfrm>
            <a:off x="480676" y="1629217"/>
            <a:ext cx="2425214" cy="4823419"/>
          </a:xfrm>
          <a:prstGeom prst="rect">
            <a:avLst/>
          </a:prstGeom>
        </p:spPr>
      </p:pic>
      <p:pic>
        <p:nvPicPr>
          <p:cNvPr id="8" name="图片 7" descr="2014-11-14_16-57-4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0329" y="1629217"/>
            <a:ext cx="5711446" cy="4823419"/>
          </a:xfrm>
          <a:prstGeom prst="rect">
            <a:avLst/>
          </a:prstGeom>
        </p:spPr>
      </p:pic>
    </p:spTree>
    <p:extLst>
      <p:ext uri="{BB962C8B-B14F-4D97-AF65-F5344CB8AC3E}">
        <p14:creationId xmlns:p14="http://schemas.microsoft.com/office/powerpoint/2010/main" val="190978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标题 1"/>
          <p:cNvSpPr>
            <a:spLocks noGrp="1" noChangeArrowheads="1"/>
          </p:cNvSpPr>
          <p:nvPr>
            <p:ph type="title"/>
          </p:nvPr>
        </p:nvSpPr>
        <p:spPr>
          <a:ln/>
        </p:spPr>
        <p:txBody>
          <a:bodyPr/>
          <a:lstStyle/>
          <a:p>
            <a:r>
              <a:rPr lang="zh-CN">
                <a:latin typeface="+mj-ea"/>
                <a:ea typeface="+mj-ea"/>
              </a:rPr>
              <a:t>安卓设备的取证</a:t>
            </a:r>
          </a:p>
        </p:txBody>
      </p:sp>
      <p:sp>
        <p:nvSpPr>
          <p:cNvPr id="61444" name="内容占位符 2"/>
          <p:cNvSpPr>
            <a:spLocks noGrp="1" noChangeArrowheads="1"/>
          </p:cNvSpPr>
          <p:nvPr>
            <p:ph idx="1"/>
          </p:nvPr>
        </p:nvSpPr>
        <p:spPr>
          <a:xfrm>
            <a:off x="613012" y="1341251"/>
            <a:ext cx="5698962" cy="4535454"/>
          </a:xfrm>
          <a:ln/>
        </p:spPr>
        <p:txBody>
          <a:bodyPr>
            <a:normAutofit fontScale="92500" lnSpcReduction="20000"/>
          </a:bodyPr>
          <a:lstStyle/>
          <a:p>
            <a:pPr marL="408038" indent="-408038">
              <a:buFont typeface="Wingdings" panose="05000000000000000000" pitchFamily="2" charset="2"/>
              <a:buChar char="Ø"/>
            </a:pPr>
            <a:r>
              <a:rPr lang="zh-CN" altLang="en-US" sz="3299" dirty="0">
                <a:latin typeface="+mj-ea"/>
                <a:ea typeface="+mj-ea"/>
              </a:rPr>
              <a:t>取证对象：运行安卓系统的设备</a:t>
            </a:r>
            <a:endParaRPr lang="en-US" sz="3299" dirty="0">
              <a:latin typeface="+mj-ea"/>
              <a:ea typeface="+mj-ea"/>
            </a:endParaRPr>
          </a:p>
          <a:p>
            <a:pPr marL="408038" indent="-408038">
              <a:buFont typeface="Wingdings" panose="05000000000000000000" pitchFamily="2" charset="2"/>
              <a:buChar char="Ø"/>
            </a:pPr>
            <a:r>
              <a:rPr lang="zh-CN" altLang="en-US" sz="3799" dirty="0">
                <a:latin typeface="+mj-ea"/>
                <a:ea typeface="+mj-ea"/>
              </a:rPr>
              <a:t>安卓智能手机版本：</a:t>
            </a:r>
            <a:endParaRPr lang="en-US" sz="3799" dirty="0">
              <a:latin typeface="+mj-ea"/>
              <a:ea typeface="+mj-ea"/>
            </a:endParaRPr>
          </a:p>
          <a:p>
            <a:pPr marL="884082" lvl="1" indent="-340032"/>
            <a:r>
              <a:rPr lang="en-US" sz="3299" dirty="0">
                <a:latin typeface="+mj-ea"/>
                <a:ea typeface="+mj-ea"/>
              </a:rPr>
              <a:t>1.5/1.6</a:t>
            </a:r>
            <a:endParaRPr lang="zh-CN" altLang="en-US" sz="3299" dirty="0">
              <a:latin typeface="+mj-ea"/>
              <a:ea typeface="+mj-ea"/>
            </a:endParaRPr>
          </a:p>
          <a:p>
            <a:pPr marL="884082" lvl="1" indent="-340032"/>
            <a:r>
              <a:rPr lang="en-US" sz="3299" dirty="0">
                <a:latin typeface="+mj-ea"/>
                <a:ea typeface="+mj-ea"/>
              </a:rPr>
              <a:t>2.0/2.1/2.2/2.3</a:t>
            </a:r>
            <a:endParaRPr lang="zh-CN" altLang="en-US" sz="3299" dirty="0">
              <a:latin typeface="+mj-ea"/>
              <a:ea typeface="+mj-ea"/>
            </a:endParaRPr>
          </a:p>
          <a:p>
            <a:pPr marL="884082" lvl="1" indent="-340032"/>
            <a:r>
              <a:rPr lang="en-US" sz="3299" dirty="0">
                <a:latin typeface="+mj-ea"/>
                <a:ea typeface="+mj-ea"/>
              </a:rPr>
              <a:t>4.</a:t>
            </a:r>
            <a:r>
              <a:rPr lang="en-US" altLang="zh-CN" sz="3299" dirty="0">
                <a:latin typeface="+mj-ea"/>
                <a:ea typeface="+mj-ea"/>
              </a:rPr>
              <a:t>x</a:t>
            </a:r>
            <a:endParaRPr lang="en-US" sz="3299" dirty="0">
              <a:latin typeface="+mj-ea"/>
              <a:ea typeface="+mj-ea"/>
            </a:endParaRPr>
          </a:p>
          <a:p>
            <a:pPr marL="884082" lvl="1" indent="-340032"/>
            <a:r>
              <a:rPr lang="en-US" altLang="zh-CN" sz="3299" dirty="0">
                <a:latin typeface="+mj-ea"/>
                <a:ea typeface="+mj-ea"/>
              </a:rPr>
              <a:t>5.x</a:t>
            </a:r>
          </a:p>
          <a:p>
            <a:pPr marL="884082" lvl="1" indent="-340032"/>
            <a:r>
              <a:rPr lang="zh-CN" altLang="zh-CN" sz="3299" dirty="0">
                <a:latin typeface="+mj-ea"/>
                <a:ea typeface="+mj-ea"/>
              </a:rPr>
              <a:t>6</a:t>
            </a:r>
            <a:r>
              <a:rPr lang="en-US" altLang="zh-CN" sz="3299" dirty="0">
                <a:latin typeface="+mj-ea"/>
                <a:ea typeface="+mj-ea"/>
              </a:rPr>
              <a:t>.x</a:t>
            </a:r>
            <a:endParaRPr lang="zh-CN" altLang="en-US" sz="3299" dirty="0">
              <a:latin typeface="+mj-ea"/>
              <a:ea typeface="+mj-ea"/>
            </a:endParaRPr>
          </a:p>
          <a:p>
            <a:pPr marL="408038" indent="-408038">
              <a:buFont typeface="Wingdings" panose="05000000000000000000" pitchFamily="2" charset="2"/>
              <a:buChar char="Ø"/>
            </a:pPr>
            <a:r>
              <a:rPr lang="zh-CN" altLang="en-US" sz="3799" dirty="0">
                <a:latin typeface="+mj-ea"/>
                <a:ea typeface="+mj-ea"/>
              </a:rPr>
              <a:t>安卓平板电脑版本：</a:t>
            </a:r>
            <a:endParaRPr lang="en-US" sz="3799" dirty="0">
              <a:latin typeface="+mj-ea"/>
              <a:ea typeface="+mj-ea"/>
            </a:endParaRPr>
          </a:p>
          <a:p>
            <a:pPr marL="884082" lvl="1" indent="-340032"/>
            <a:r>
              <a:rPr lang="en-US" sz="3299" dirty="0">
                <a:latin typeface="+mj-ea"/>
                <a:ea typeface="+mj-ea"/>
              </a:rPr>
              <a:t>3.</a:t>
            </a:r>
            <a:r>
              <a:rPr lang="en-US" altLang="zh-CN" sz="3299" dirty="0">
                <a:latin typeface="+mj-ea"/>
                <a:ea typeface="+mj-ea"/>
              </a:rPr>
              <a:t>x</a:t>
            </a:r>
            <a:r>
              <a:rPr lang="zh-CN" altLang="en-US" sz="3299" dirty="0">
                <a:latin typeface="+mj-ea"/>
                <a:ea typeface="+mj-ea"/>
              </a:rPr>
              <a:t>/4.</a:t>
            </a:r>
            <a:r>
              <a:rPr lang="en-US" altLang="zh-CN" sz="3299" dirty="0">
                <a:latin typeface="+mj-ea"/>
                <a:ea typeface="+mj-ea"/>
              </a:rPr>
              <a:t>x/5.x</a:t>
            </a:r>
            <a:r>
              <a:rPr lang="is-IS" altLang="zh-CN" sz="3299" dirty="0">
                <a:latin typeface="+mj-ea"/>
                <a:ea typeface="+mj-ea"/>
              </a:rPr>
              <a:t>…</a:t>
            </a:r>
            <a:endParaRPr lang="en-US" sz="3299" dirty="0">
              <a:latin typeface="+mj-ea"/>
              <a:ea typeface="+mj-ea"/>
            </a:endParaRPr>
          </a:p>
        </p:txBody>
      </p:sp>
      <p:pic>
        <p:nvPicPr>
          <p:cNvPr id="2" name="图片 1"/>
          <p:cNvPicPr>
            <a:picLocks noChangeAspect="1"/>
          </p:cNvPicPr>
          <p:nvPr/>
        </p:nvPicPr>
        <p:blipFill>
          <a:blip r:embed="rId2"/>
          <a:stretch>
            <a:fillRect/>
          </a:stretch>
        </p:blipFill>
        <p:spPr>
          <a:xfrm>
            <a:off x="6599940" y="1557225"/>
            <a:ext cx="5299150" cy="4631700"/>
          </a:xfrm>
          <a:prstGeom prst="rect">
            <a:avLst/>
          </a:prstGeom>
        </p:spPr>
      </p:pic>
    </p:spTree>
    <p:extLst>
      <p:ext uri="{BB962C8B-B14F-4D97-AF65-F5344CB8AC3E}">
        <p14:creationId xmlns:p14="http://schemas.microsoft.com/office/powerpoint/2010/main" val="3307682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836" y="176192"/>
            <a:ext cx="10515600" cy="1325563"/>
          </a:xfrm>
        </p:spPr>
        <p:txBody>
          <a:bodyPr/>
          <a:lstStyle/>
          <a:p>
            <a:r>
              <a:rPr kumimoji="1" lang="zh-CN" altLang="en-US" dirty="0">
                <a:latin typeface="+mj-ea"/>
                <a:ea typeface="+mj-ea"/>
              </a:rPr>
              <a:t>通过其他接口</a:t>
            </a:r>
          </a:p>
        </p:txBody>
      </p:sp>
      <p:sp>
        <p:nvSpPr>
          <p:cNvPr id="3" name="内容占位符 2"/>
          <p:cNvSpPr>
            <a:spLocks noGrp="1"/>
          </p:cNvSpPr>
          <p:nvPr>
            <p:ph idx="1"/>
          </p:nvPr>
        </p:nvSpPr>
        <p:spPr>
          <a:xfrm>
            <a:off x="1416564" y="1197268"/>
            <a:ext cx="7714719" cy="3556993"/>
          </a:xfrm>
        </p:spPr>
        <p:txBody>
          <a:bodyPr>
            <a:normAutofit/>
          </a:bodyPr>
          <a:lstStyle/>
          <a:p>
            <a:pPr marL="0" indent="0">
              <a:buNone/>
            </a:pPr>
            <a:r>
              <a:rPr kumimoji="1" lang="zh-CN" altLang="en-US" sz="2899" dirty="0">
                <a:latin typeface="+mj-ea"/>
                <a:ea typeface="+mj-ea"/>
              </a:rPr>
              <a:t>屏幕密码                 U</a:t>
            </a:r>
            <a:r>
              <a:rPr kumimoji="1" lang="en-US" altLang="zh-CN" sz="2899" dirty="0">
                <a:latin typeface="+mj-ea"/>
                <a:ea typeface="+mj-ea"/>
              </a:rPr>
              <a:t>SB</a:t>
            </a:r>
            <a:r>
              <a:rPr kumimoji="1" lang="zh-CN" altLang="en-US" sz="2899" dirty="0">
                <a:latin typeface="+mj-ea"/>
                <a:ea typeface="+mj-ea"/>
              </a:rPr>
              <a:t>调试</a:t>
            </a:r>
            <a:endParaRPr kumimoji="1" lang="en-US" altLang="zh-CN" sz="2899" dirty="0">
              <a:latin typeface="+mj-ea"/>
              <a:ea typeface="+mj-ea"/>
            </a:endParaRPr>
          </a:p>
          <a:p>
            <a:pPr>
              <a:buFont typeface="Arial"/>
              <a:buChar char="•"/>
            </a:pPr>
            <a:endParaRPr kumimoji="1" lang="en-US" altLang="zh-CN" sz="2899" dirty="0">
              <a:latin typeface="+mj-ea"/>
              <a:ea typeface="+mj-ea"/>
            </a:endParaRPr>
          </a:p>
          <a:p>
            <a:pPr>
              <a:buFont typeface="Arial"/>
              <a:buChar char="•"/>
            </a:pPr>
            <a:r>
              <a:rPr kumimoji="1" lang="zh-CN" altLang="en-US" sz="2899" dirty="0">
                <a:latin typeface="+mj-ea"/>
                <a:ea typeface="+mj-ea"/>
              </a:rPr>
              <a:t>带</a:t>
            </a:r>
            <a:r>
              <a:rPr kumimoji="1" lang="en-US" altLang="zh-CN" sz="2899" dirty="0">
                <a:latin typeface="+mj-ea"/>
                <a:ea typeface="+mj-ea"/>
              </a:rPr>
              <a:t>Modem</a:t>
            </a:r>
            <a:r>
              <a:rPr kumimoji="1" lang="zh-CN" altLang="en-US" sz="2899" dirty="0">
                <a:latin typeface="+mj-ea"/>
                <a:ea typeface="+mj-ea"/>
              </a:rPr>
              <a:t>端口的三星安卓手机</a:t>
            </a:r>
            <a:endParaRPr kumimoji="1" lang="en-US" altLang="zh-CN" sz="2899" dirty="0">
              <a:latin typeface="+mj-ea"/>
              <a:ea typeface="+mj-ea"/>
            </a:endParaRPr>
          </a:p>
          <a:p>
            <a:pPr>
              <a:buFont typeface="Arial"/>
              <a:buChar char="•"/>
            </a:pPr>
            <a:r>
              <a:rPr kumimoji="1" lang="zh-CN" altLang="en-US" sz="2899" dirty="0">
                <a:latin typeface="+mj-ea"/>
                <a:ea typeface="+mj-ea"/>
              </a:rPr>
              <a:t>绕过密码：通过</a:t>
            </a:r>
            <a:r>
              <a:rPr kumimoji="1" lang="en-US" altLang="zh-CN" sz="2899" dirty="0">
                <a:latin typeface="+mj-ea"/>
                <a:ea typeface="+mj-ea"/>
              </a:rPr>
              <a:t>Modem</a:t>
            </a:r>
            <a:r>
              <a:rPr kumimoji="1" lang="zh-CN" altLang="en-US" sz="2899" dirty="0">
                <a:latin typeface="+mj-ea"/>
                <a:ea typeface="+mj-ea"/>
              </a:rPr>
              <a:t>端口漏洞进行绕过密码操作，成功后输入任意密码进入桌面</a:t>
            </a:r>
          </a:p>
          <a:p>
            <a:pPr>
              <a:buFont typeface="Arial"/>
              <a:buChar char="•"/>
            </a:pPr>
            <a:r>
              <a:rPr kumimoji="1" lang="zh-CN" altLang="en-US" sz="2899" dirty="0">
                <a:latin typeface="+mj-ea"/>
                <a:ea typeface="+mj-ea"/>
              </a:rPr>
              <a:t>缺点：仅适用于部分三星安卓手机</a:t>
            </a:r>
          </a:p>
        </p:txBody>
      </p:sp>
      <p:pic>
        <p:nvPicPr>
          <p:cNvPr id="5" name="图片 4"/>
          <p:cNvPicPr>
            <a:picLocks noChangeAspect="1"/>
          </p:cNvPicPr>
          <p:nvPr/>
        </p:nvPicPr>
        <p:blipFill>
          <a:blip r:embed="rId3"/>
          <a:stretch>
            <a:fillRect/>
          </a:stretch>
        </p:blipFill>
        <p:spPr>
          <a:xfrm>
            <a:off x="1063573" y="1173870"/>
            <a:ext cx="537150" cy="403113"/>
          </a:xfrm>
          <a:prstGeom prst="rect">
            <a:avLst/>
          </a:prstGeom>
        </p:spPr>
      </p:pic>
      <p:pic>
        <p:nvPicPr>
          <p:cNvPr id="4" name="图片 3"/>
          <p:cNvPicPr>
            <a:picLocks noChangeAspect="1"/>
          </p:cNvPicPr>
          <p:nvPr/>
        </p:nvPicPr>
        <p:blipFill>
          <a:blip r:embed="rId4"/>
          <a:stretch>
            <a:fillRect/>
          </a:stretch>
        </p:blipFill>
        <p:spPr>
          <a:xfrm>
            <a:off x="4296216" y="1269260"/>
            <a:ext cx="537266" cy="403200"/>
          </a:xfrm>
          <a:prstGeom prst="rect">
            <a:avLst/>
          </a:prstGeom>
        </p:spPr>
      </p:pic>
      <p:pic>
        <p:nvPicPr>
          <p:cNvPr id="6" name="图片 5"/>
          <p:cNvPicPr>
            <a:picLocks noChangeAspect="1"/>
          </p:cNvPicPr>
          <p:nvPr/>
        </p:nvPicPr>
        <p:blipFill>
          <a:blip r:embed="rId5"/>
          <a:stretch>
            <a:fillRect/>
          </a:stretch>
        </p:blipFill>
        <p:spPr>
          <a:xfrm>
            <a:off x="9839549" y="3069043"/>
            <a:ext cx="2157477" cy="3357009"/>
          </a:xfrm>
          <a:prstGeom prst="rect">
            <a:avLst/>
          </a:prstGeom>
        </p:spPr>
      </p:pic>
    </p:spTree>
    <p:extLst>
      <p:ext uri="{BB962C8B-B14F-4D97-AF65-F5344CB8AC3E}">
        <p14:creationId xmlns:p14="http://schemas.microsoft.com/office/powerpoint/2010/main" val="189148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8685" y="-26953"/>
            <a:ext cx="10515600" cy="1325563"/>
          </a:xfrm>
        </p:spPr>
        <p:txBody>
          <a:bodyPr/>
          <a:lstStyle/>
          <a:p>
            <a:r>
              <a:rPr kumimoji="1" lang="zh-CN" altLang="en-US" dirty="0">
                <a:latin typeface="+mj-ea"/>
                <a:ea typeface="+mj-ea"/>
              </a:rPr>
              <a:t>通过其他接口</a:t>
            </a:r>
          </a:p>
        </p:txBody>
      </p:sp>
      <p:sp>
        <p:nvSpPr>
          <p:cNvPr id="3" name="内容占位符 2"/>
          <p:cNvSpPr>
            <a:spLocks noGrp="1"/>
          </p:cNvSpPr>
          <p:nvPr>
            <p:ph idx="1"/>
          </p:nvPr>
        </p:nvSpPr>
        <p:spPr>
          <a:xfrm>
            <a:off x="1548900" y="1095860"/>
            <a:ext cx="5339005" cy="3556993"/>
          </a:xfrm>
        </p:spPr>
        <p:txBody>
          <a:bodyPr>
            <a:normAutofit/>
          </a:bodyPr>
          <a:lstStyle/>
          <a:p>
            <a:pPr marL="0" indent="0">
              <a:buNone/>
            </a:pPr>
            <a:r>
              <a:rPr kumimoji="1" lang="zh-CN" altLang="en-US" sz="2899" dirty="0">
                <a:latin typeface="+mj-ea"/>
                <a:ea typeface="+mj-ea"/>
              </a:rPr>
              <a:t> 屏幕密码                 U</a:t>
            </a:r>
            <a:r>
              <a:rPr kumimoji="1" lang="en-US" altLang="zh-CN" sz="2899" dirty="0">
                <a:latin typeface="+mj-ea"/>
                <a:ea typeface="+mj-ea"/>
              </a:rPr>
              <a:t>SB</a:t>
            </a:r>
            <a:r>
              <a:rPr kumimoji="1" lang="zh-CN" altLang="en-US" sz="2899" dirty="0">
                <a:latin typeface="+mj-ea"/>
                <a:ea typeface="+mj-ea"/>
              </a:rPr>
              <a:t>调试</a:t>
            </a:r>
            <a:endParaRPr kumimoji="1" lang="en-US" altLang="zh-CN" sz="2899" dirty="0">
              <a:latin typeface="+mj-ea"/>
              <a:ea typeface="+mj-ea"/>
            </a:endParaRPr>
          </a:p>
        </p:txBody>
      </p:sp>
      <p:pic>
        <p:nvPicPr>
          <p:cNvPr id="5" name="图片 4"/>
          <p:cNvPicPr>
            <a:picLocks noChangeAspect="1"/>
          </p:cNvPicPr>
          <p:nvPr/>
        </p:nvPicPr>
        <p:blipFill>
          <a:blip r:embed="rId3"/>
          <a:stretch>
            <a:fillRect/>
          </a:stretch>
        </p:blipFill>
        <p:spPr>
          <a:xfrm>
            <a:off x="1063573" y="1173870"/>
            <a:ext cx="537150" cy="403113"/>
          </a:xfrm>
          <a:prstGeom prst="rect">
            <a:avLst/>
          </a:prstGeom>
        </p:spPr>
      </p:pic>
      <p:pic>
        <p:nvPicPr>
          <p:cNvPr id="4" name="图片 3"/>
          <p:cNvPicPr>
            <a:picLocks noChangeAspect="1"/>
          </p:cNvPicPr>
          <p:nvPr/>
        </p:nvPicPr>
        <p:blipFill>
          <a:blip r:embed="rId4"/>
          <a:stretch>
            <a:fillRect/>
          </a:stretch>
        </p:blipFill>
        <p:spPr>
          <a:xfrm>
            <a:off x="4512190" y="1197269"/>
            <a:ext cx="537266" cy="403200"/>
          </a:xfrm>
          <a:prstGeom prst="rect">
            <a:avLst/>
          </a:prstGeom>
        </p:spPr>
      </p:pic>
      <p:pic>
        <p:nvPicPr>
          <p:cNvPr id="6" name="图片 5"/>
          <p:cNvPicPr>
            <a:picLocks noChangeAspect="1"/>
          </p:cNvPicPr>
          <p:nvPr/>
        </p:nvPicPr>
        <p:blipFill>
          <a:blip r:embed="rId5"/>
          <a:stretch>
            <a:fillRect/>
          </a:stretch>
        </p:blipFill>
        <p:spPr>
          <a:xfrm>
            <a:off x="10127515" y="3500992"/>
            <a:ext cx="1914276" cy="3045366"/>
          </a:xfrm>
          <a:prstGeom prst="rect">
            <a:avLst/>
          </a:prstGeom>
        </p:spPr>
      </p:pic>
      <p:pic>
        <p:nvPicPr>
          <p:cNvPr id="8" name="图片 7" descr="2014-11-14_11-15-08.png"/>
          <p:cNvPicPr>
            <a:picLocks noChangeAspect="1"/>
          </p:cNvPicPr>
          <p:nvPr/>
        </p:nvPicPr>
        <p:blipFill rotWithShape="1">
          <a:blip r:embed="rId6">
            <a:extLst>
              <a:ext uri="{28A0092B-C50C-407E-A947-70E740481C1C}">
                <a14:useLocalDpi xmlns:a14="http://schemas.microsoft.com/office/drawing/2010/main" val="0"/>
              </a:ext>
            </a:extLst>
          </a:blip>
          <a:srcRect t="4295"/>
          <a:stretch/>
        </p:blipFill>
        <p:spPr>
          <a:xfrm>
            <a:off x="408685" y="1629216"/>
            <a:ext cx="3820323" cy="5228784"/>
          </a:xfrm>
          <a:prstGeom prst="rect">
            <a:avLst/>
          </a:prstGeom>
        </p:spPr>
      </p:pic>
      <p:pic>
        <p:nvPicPr>
          <p:cNvPr id="9" name="图片 8" descr="2014-11-14_11-16-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2191" y="1773199"/>
            <a:ext cx="5597216" cy="4742786"/>
          </a:xfrm>
          <a:prstGeom prst="rect">
            <a:avLst/>
          </a:prstGeom>
        </p:spPr>
      </p:pic>
      <p:pic>
        <p:nvPicPr>
          <p:cNvPr id="10" name="图片 9" descr="2014-11-14_11-16-5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0112" y="1629217"/>
            <a:ext cx="5229146" cy="4967402"/>
          </a:xfrm>
          <a:prstGeom prst="rect">
            <a:avLst/>
          </a:prstGeom>
        </p:spPr>
      </p:pic>
    </p:spTree>
    <p:extLst>
      <p:ext uri="{BB962C8B-B14F-4D97-AF65-F5344CB8AC3E}">
        <p14:creationId xmlns:p14="http://schemas.microsoft.com/office/powerpoint/2010/main" val="108889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j-ea"/>
                <a:ea typeface="+mj-ea"/>
              </a:rPr>
              <a:t>通过</a:t>
            </a:r>
            <a:r>
              <a:rPr kumimoji="1" lang="en-US" altLang="zh-CN" dirty="0">
                <a:latin typeface="+mj-ea"/>
                <a:ea typeface="+mj-ea"/>
              </a:rPr>
              <a:t>Recovery</a:t>
            </a:r>
            <a:r>
              <a:rPr kumimoji="1" lang="zh-CN" altLang="en-US" dirty="0">
                <a:latin typeface="+mj-ea"/>
                <a:ea typeface="+mj-ea"/>
              </a:rPr>
              <a:t>备份</a:t>
            </a:r>
          </a:p>
        </p:txBody>
      </p:sp>
      <p:sp>
        <p:nvSpPr>
          <p:cNvPr id="3" name="内容占位符 2"/>
          <p:cNvSpPr>
            <a:spLocks noGrp="1"/>
          </p:cNvSpPr>
          <p:nvPr>
            <p:ph idx="1"/>
          </p:nvPr>
        </p:nvSpPr>
        <p:spPr>
          <a:xfrm>
            <a:off x="840632" y="1053286"/>
            <a:ext cx="10294761" cy="4967402"/>
          </a:xfrm>
        </p:spPr>
        <p:txBody>
          <a:bodyPr>
            <a:normAutofit/>
          </a:bodyPr>
          <a:lstStyle/>
          <a:p>
            <a:pPr>
              <a:buFont typeface="Arial"/>
              <a:buChar char="•"/>
            </a:pPr>
            <a:endParaRPr kumimoji="1" lang="en-US" altLang="zh-CN" sz="2899" dirty="0">
              <a:latin typeface="+mj-ea"/>
              <a:ea typeface="+mj-ea"/>
            </a:endParaRPr>
          </a:p>
          <a:p>
            <a:pPr>
              <a:buFont typeface="Arial"/>
              <a:buChar char="•"/>
            </a:pPr>
            <a:r>
              <a:rPr kumimoji="1" lang="zh-CN" altLang="en-US" sz="2899" dirty="0">
                <a:latin typeface="+mj-ea"/>
                <a:ea typeface="+mj-ea"/>
              </a:rPr>
              <a:t>已有高版本</a:t>
            </a:r>
            <a:r>
              <a:rPr kumimoji="1" lang="en-US" altLang="zh-CN" sz="2899" dirty="0">
                <a:latin typeface="+mj-ea"/>
                <a:ea typeface="+mj-ea"/>
              </a:rPr>
              <a:t>CWM Recovery</a:t>
            </a:r>
          </a:p>
          <a:p>
            <a:pPr>
              <a:buFont typeface="Arial"/>
              <a:buChar char="•"/>
            </a:pPr>
            <a:r>
              <a:rPr kumimoji="1" lang="zh-CN" altLang="en-US" sz="2899" dirty="0">
                <a:latin typeface="+mj-ea"/>
                <a:ea typeface="+mj-ea"/>
              </a:rPr>
              <a:t>备份：插入空白</a:t>
            </a:r>
            <a:r>
              <a:rPr kumimoji="1" lang="en-US" altLang="zh-CN" sz="2899" dirty="0">
                <a:latin typeface="+mj-ea"/>
                <a:ea typeface="+mj-ea"/>
              </a:rPr>
              <a:t>TF</a:t>
            </a:r>
            <a:r>
              <a:rPr kumimoji="1" lang="zh-CN" altLang="en-US" sz="2899" dirty="0">
                <a:latin typeface="+mj-ea"/>
                <a:ea typeface="+mj-ea"/>
              </a:rPr>
              <a:t>卡到手机，开机进入</a:t>
            </a:r>
            <a:r>
              <a:rPr kumimoji="1" lang="en-US" altLang="zh-CN" sz="2899" dirty="0">
                <a:latin typeface="+mj-ea"/>
                <a:ea typeface="+mj-ea"/>
              </a:rPr>
              <a:t>Recovery</a:t>
            </a:r>
            <a:r>
              <a:rPr kumimoji="1" lang="zh-CN" altLang="en-US" sz="2899" dirty="0">
                <a:latin typeface="+mj-ea"/>
                <a:ea typeface="+mj-ea"/>
              </a:rPr>
              <a:t>模式，选择备份到外置</a:t>
            </a:r>
            <a:r>
              <a:rPr kumimoji="1" lang="en-US" altLang="zh-CN" sz="2899" dirty="0">
                <a:latin typeface="+mj-ea"/>
                <a:ea typeface="+mj-ea"/>
              </a:rPr>
              <a:t>SD</a:t>
            </a:r>
            <a:r>
              <a:rPr kumimoji="1" lang="zh-CN" altLang="en-US" sz="2899" dirty="0">
                <a:latin typeface="+mj-ea"/>
                <a:ea typeface="+mj-ea"/>
              </a:rPr>
              <a:t>卡，得到备份文件后解析</a:t>
            </a:r>
          </a:p>
          <a:p>
            <a:pPr>
              <a:buFont typeface="Arial"/>
              <a:buChar char="•"/>
            </a:pPr>
            <a:r>
              <a:rPr kumimoji="1" lang="zh-CN" altLang="en-US" sz="2899" dirty="0">
                <a:latin typeface="+mj-ea"/>
                <a:ea typeface="+mj-ea"/>
              </a:rPr>
              <a:t>缺点：部分手机无法插入外置存储卡，部分手机无对应</a:t>
            </a:r>
            <a:r>
              <a:rPr kumimoji="1" lang="en-US" altLang="zh-CN" sz="2899" dirty="0">
                <a:latin typeface="+mj-ea"/>
                <a:ea typeface="+mj-ea"/>
              </a:rPr>
              <a:t>CWM Recovery</a:t>
            </a:r>
            <a:r>
              <a:rPr kumimoji="1" lang="zh-CN" altLang="en-US" sz="2899" dirty="0">
                <a:latin typeface="+mj-ea"/>
                <a:ea typeface="+mj-ea"/>
              </a:rPr>
              <a:t>或无法刷入</a:t>
            </a:r>
            <a:r>
              <a:rPr kumimoji="1" lang="en-US" altLang="zh-CN" sz="2899" dirty="0">
                <a:latin typeface="+mj-ea"/>
                <a:ea typeface="+mj-ea"/>
              </a:rPr>
              <a:t>CWM Recovery</a:t>
            </a:r>
          </a:p>
        </p:txBody>
      </p:sp>
    </p:spTree>
    <p:extLst>
      <p:ext uri="{BB962C8B-B14F-4D97-AF65-F5344CB8AC3E}">
        <p14:creationId xmlns:p14="http://schemas.microsoft.com/office/powerpoint/2010/main" val="13345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584" y="0"/>
            <a:ext cx="10515600" cy="1325563"/>
          </a:xfrm>
        </p:spPr>
        <p:txBody>
          <a:bodyPr/>
          <a:lstStyle/>
          <a:p>
            <a:r>
              <a:rPr kumimoji="1" lang="zh-CN" altLang="en-US" dirty="0">
                <a:latin typeface="+mj-ea"/>
                <a:ea typeface="+mj-ea"/>
              </a:rPr>
              <a:t>通过</a:t>
            </a:r>
            <a:r>
              <a:rPr kumimoji="1" lang="en-US" altLang="zh-CN" dirty="0">
                <a:latin typeface="+mj-ea"/>
                <a:ea typeface="+mj-ea"/>
              </a:rPr>
              <a:t>Recovery</a:t>
            </a:r>
            <a:r>
              <a:rPr kumimoji="1" lang="zh-CN" altLang="en-US" dirty="0">
                <a:latin typeface="+mj-ea"/>
                <a:ea typeface="+mj-ea"/>
              </a:rPr>
              <a:t>备份</a:t>
            </a:r>
          </a:p>
        </p:txBody>
      </p:sp>
      <p:pic>
        <p:nvPicPr>
          <p:cNvPr id="4" name="图片 3" descr="IMG_5995.jpg"/>
          <p:cNvPicPr>
            <a:picLocks noChangeAspect="1"/>
          </p:cNvPicPr>
          <p:nvPr/>
        </p:nvPicPr>
        <p:blipFill rotWithShape="1">
          <a:blip r:embed="rId3" cstate="screen">
            <a:extLst>
              <a:ext uri="{28A0092B-C50C-407E-A947-70E740481C1C}">
                <a14:useLocalDpi xmlns:a14="http://schemas.microsoft.com/office/drawing/2010/main" val="0"/>
              </a:ext>
            </a:extLst>
          </a:blip>
          <a:srcRect l="18168" t="11417" r="18069" b="4493"/>
          <a:stretch/>
        </p:blipFill>
        <p:spPr>
          <a:xfrm>
            <a:off x="3791" y="1088080"/>
            <a:ext cx="4370144" cy="5766816"/>
          </a:xfrm>
          <a:prstGeom prst="rect">
            <a:avLst/>
          </a:prstGeom>
          <a:ln>
            <a:noFill/>
          </a:ln>
          <a:effectLst>
            <a:outerShdw blurRad="190500" algn="tl" rotWithShape="0">
              <a:srgbClr val="000000">
                <a:alpha val="70000"/>
              </a:srgbClr>
            </a:outerShdw>
          </a:effectLst>
        </p:spPr>
      </p:pic>
      <p:pic>
        <p:nvPicPr>
          <p:cNvPr id="5" name="图片 4" descr="IMG_5996.jpg"/>
          <p:cNvPicPr>
            <a:picLocks noChangeAspect="1"/>
          </p:cNvPicPr>
          <p:nvPr/>
        </p:nvPicPr>
        <p:blipFill rotWithShape="1">
          <a:blip r:embed="rId4" cstate="screen">
            <a:extLst>
              <a:ext uri="{28A0092B-C50C-407E-A947-70E740481C1C}">
                <a14:useLocalDpi xmlns:a14="http://schemas.microsoft.com/office/drawing/2010/main" val="0"/>
              </a:ext>
            </a:extLst>
          </a:blip>
          <a:srcRect l="16235" t="9179" r="19527" b="6733"/>
          <a:stretch/>
        </p:blipFill>
        <p:spPr>
          <a:xfrm>
            <a:off x="3922763" y="1091185"/>
            <a:ext cx="4402636" cy="5766816"/>
          </a:xfrm>
          <a:prstGeom prst="rect">
            <a:avLst/>
          </a:prstGeom>
          <a:ln>
            <a:noFill/>
          </a:ln>
          <a:effectLst>
            <a:outerShdw blurRad="190500" algn="tl" rotWithShape="0">
              <a:srgbClr val="000000">
                <a:alpha val="70000"/>
              </a:srgbClr>
            </a:outerShdw>
          </a:effectLst>
        </p:spPr>
      </p:pic>
      <p:pic>
        <p:nvPicPr>
          <p:cNvPr id="6" name="图片 5" descr="IMG_5997.jpg"/>
          <p:cNvPicPr>
            <a:picLocks noChangeAspect="1"/>
          </p:cNvPicPr>
          <p:nvPr/>
        </p:nvPicPr>
        <p:blipFill rotWithShape="1">
          <a:blip r:embed="rId5" cstate="screen">
            <a:extLst>
              <a:ext uri="{28A0092B-C50C-407E-A947-70E740481C1C}">
                <a14:useLocalDpi xmlns:a14="http://schemas.microsoft.com/office/drawing/2010/main" val="0"/>
              </a:ext>
            </a:extLst>
          </a:blip>
          <a:srcRect l="13849" t="8221" r="16462" b="2001"/>
          <a:stretch/>
        </p:blipFill>
        <p:spPr>
          <a:xfrm>
            <a:off x="7795897" y="1091185"/>
            <a:ext cx="4563487" cy="5766816"/>
          </a:xfrm>
          <a:prstGeom prst="rect">
            <a:avLst/>
          </a:prstGeom>
          <a:ln>
            <a:noFill/>
          </a:ln>
          <a:effectLst>
            <a:outerShdw blurRad="190500" algn="tl" rotWithShape="0">
              <a:srgbClr val="000000">
                <a:alpha val="70000"/>
              </a:srgbClr>
            </a:outerShdw>
          </a:effectLst>
        </p:spPr>
      </p:pic>
      <p:pic>
        <p:nvPicPr>
          <p:cNvPr id="7" name="图片 6" descr="IMG_5998.jpg"/>
          <p:cNvPicPr>
            <a:picLocks noChangeAspect="1"/>
          </p:cNvPicPr>
          <p:nvPr/>
        </p:nvPicPr>
        <p:blipFill rotWithShape="1">
          <a:blip r:embed="rId6" cstate="screen">
            <a:extLst>
              <a:ext uri="{28A0092B-C50C-407E-A947-70E740481C1C}">
                <a14:useLocalDpi xmlns:a14="http://schemas.microsoft.com/office/drawing/2010/main" val="0"/>
              </a:ext>
            </a:extLst>
          </a:blip>
          <a:srcRect l="13182" t="10178" r="23767" b="7867"/>
          <a:stretch/>
        </p:blipFill>
        <p:spPr>
          <a:xfrm>
            <a:off x="786545" y="1091185"/>
            <a:ext cx="4321407" cy="56205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图片 7" descr="IMG_5999.jpg"/>
          <p:cNvPicPr>
            <a:picLocks noChangeAspect="1"/>
          </p:cNvPicPr>
          <p:nvPr/>
        </p:nvPicPr>
        <p:blipFill rotWithShape="1">
          <a:blip r:embed="rId7" cstate="screen">
            <a:extLst>
              <a:ext uri="{28A0092B-C50C-407E-A947-70E740481C1C}">
                <a14:useLocalDpi xmlns:a14="http://schemas.microsoft.com/office/drawing/2010/main" val="0"/>
              </a:ext>
            </a:extLst>
          </a:blip>
          <a:srcRect l="15814" t="9383" r="19640" b="7234"/>
          <a:stretch/>
        </p:blipFill>
        <p:spPr>
          <a:xfrm>
            <a:off x="5914614" y="479074"/>
            <a:ext cx="4821570" cy="62326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64655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8072" y="28949"/>
            <a:ext cx="10515600" cy="1325563"/>
          </a:xfrm>
        </p:spPr>
        <p:txBody>
          <a:bodyPr/>
          <a:lstStyle/>
          <a:p>
            <a:r>
              <a:rPr kumimoji="1" lang="en-US" altLang="zh-CN" dirty="0"/>
              <a:t>MTK</a:t>
            </a:r>
            <a:r>
              <a:rPr kumimoji="1" lang="zh-CN" altLang="en-US" dirty="0"/>
              <a:t>安卓手机无视密码镜像提取</a:t>
            </a:r>
          </a:p>
        </p:txBody>
      </p:sp>
      <p:sp>
        <p:nvSpPr>
          <p:cNvPr id="4" name="内容占位符 2"/>
          <p:cNvSpPr>
            <a:spLocks noGrp="1"/>
          </p:cNvSpPr>
          <p:nvPr>
            <p:ph idx="1"/>
          </p:nvPr>
        </p:nvSpPr>
        <p:spPr>
          <a:xfrm>
            <a:off x="465031" y="685903"/>
            <a:ext cx="10021683" cy="2534585"/>
          </a:xfrm>
        </p:spPr>
        <p:txBody>
          <a:bodyPr>
            <a:noAutofit/>
          </a:bodyPr>
          <a:lstStyle/>
          <a:p>
            <a:pPr marL="0" indent="0"/>
            <a:endParaRPr kumimoji="1" lang="en-US" altLang="zh-CN" sz="2899" dirty="0">
              <a:latin typeface="+mj-ea"/>
              <a:ea typeface="+mj-ea"/>
            </a:endParaRPr>
          </a:p>
          <a:p>
            <a:pPr>
              <a:buFont typeface="Arial"/>
              <a:buChar char="•"/>
            </a:pPr>
            <a:r>
              <a:rPr kumimoji="1" lang="en-US" altLang="zh-CN" sz="2899" dirty="0">
                <a:latin typeface="+mj-ea"/>
                <a:ea typeface="+mj-ea"/>
              </a:rPr>
              <a:t>MTK</a:t>
            </a:r>
            <a:r>
              <a:rPr kumimoji="1" lang="zh-CN" altLang="en-US" sz="2899" dirty="0">
                <a:latin typeface="+mj-ea"/>
                <a:ea typeface="+mj-ea"/>
              </a:rPr>
              <a:t>芯片的安卓设备（</a:t>
            </a:r>
            <a:r>
              <a:rPr kumimoji="1" lang="en-US" altLang="zh-CN" sz="2899" dirty="0">
                <a:latin typeface="+mj-ea"/>
                <a:ea typeface="+mj-ea"/>
              </a:rPr>
              <a:t>MT65XX/67XX/69XX</a:t>
            </a:r>
            <a:r>
              <a:rPr kumimoji="1" lang="zh-CN" altLang="en-US" sz="2899" dirty="0">
                <a:latin typeface="+mj-ea"/>
                <a:ea typeface="+mj-ea"/>
              </a:rPr>
              <a:t>）</a:t>
            </a:r>
            <a:endParaRPr kumimoji="1" lang="en-US" altLang="zh-CN" sz="2899" dirty="0">
              <a:latin typeface="+mj-ea"/>
              <a:ea typeface="+mj-ea"/>
            </a:endParaRPr>
          </a:p>
          <a:p>
            <a:pPr>
              <a:buFont typeface="Arial"/>
              <a:buChar char="•"/>
            </a:pPr>
            <a:r>
              <a:rPr kumimoji="1" lang="zh-CN" altLang="en-US" sz="2899" dirty="0">
                <a:latin typeface="+mj-ea"/>
                <a:ea typeface="+mj-ea"/>
              </a:rPr>
              <a:t>物理镜像：关机状态下通过</a:t>
            </a:r>
            <a:r>
              <a:rPr kumimoji="1" lang="en-US" altLang="zh-CN" sz="2899" dirty="0">
                <a:latin typeface="+mj-ea"/>
                <a:ea typeface="+mj-ea"/>
              </a:rPr>
              <a:t>MTK</a:t>
            </a:r>
            <a:r>
              <a:rPr kumimoji="1" lang="zh-CN" altLang="en-US" sz="2899" dirty="0">
                <a:latin typeface="+mj-ea"/>
                <a:ea typeface="+mj-ea"/>
              </a:rPr>
              <a:t>通用引导</a:t>
            </a:r>
          </a:p>
          <a:p>
            <a:pPr>
              <a:buFont typeface="Arial"/>
              <a:buChar char="•"/>
            </a:pPr>
            <a:r>
              <a:rPr kumimoji="1" lang="zh-CN" altLang="en-US" sz="2899" dirty="0">
                <a:latin typeface="+mj-ea"/>
                <a:ea typeface="+mj-ea"/>
              </a:rPr>
              <a:t>缺点：不能用于非</a:t>
            </a:r>
            <a:r>
              <a:rPr kumimoji="1" lang="en-US" altLang="zh-CN" sz="2899" dirty="0">
                <a:latin typeface="+mj-ea"/>
                <a:ea typeface="+mj-ea"/>
              </a:rPr>
              <a:t>MTK</a:t>
            </a:r>
            <a:r>
              <a:rPr kumimoji="1" lang="zh-CN" altLang="en-US" sz="2899" dirty="0">
                <a:latin typeface="+mj-ea"/>
                <a:ea typeface="+mj-ea"/>
              </a:rPr>
              <a:t>芯片的安卓手机</a:t>
            </a:r>
          </a:p>
        </p:txBody>
      </p:sp>
      <p:pic>
        <p:nvPicPr>
          <p:cNvPr id="5" name="图片 4" descr="MTK Android.jpg"/>
          <p:cNvPicPr>
            <a:picLocks noChangeAspect="1"/>
          </p:cNvPicPr>
          <p:nvPr/>
        </p:nvPicPr>
        <p:blipFill rotWithShape="1">
          <a:blip r:embed="rId2" cstate="print">
            <a:extLst>
              <a:ext uri="{28A0092B-C50C-407E-A947-70E740481C1C}">
                <a14:useLocalDpi xmlns:a14="http://schemas.microsoft.com/office/drawing/2010/main" val="0"/>
              </a:ext>
            </a:extLst>
          </a:blip>
          <a:srcRect l="14208" r="4130"/>
          <a:stretch/>
        </p:blipFill>
        <p:spPr>
          <a:xfrm rot="5400000">
            <a:off x="3859585" y="718794"/>
            <a:ext cx="4099183" cy="8121330"/>
          </a:xfrm>
          <a:prstGeom prst="rect">
            <a:avLst/>
          </a:prstGeom>
        </p:spPr>
      </p:pic>
    </p:spTree>
    <p:extLst>
      <p:ext uri="{BB962C8B-B14F-4D97-AF65-F5344CB8AC3E}">
        <p14:creationId xmlns:p14="http://schemas.microsoft.com/office/powerpoint/2010/main" val="43574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737" y="-27362"/>
            <a:ext cx="10515600" cy="1325563"/>
          </a:xfrm>
        </p:spPr>
        <p:txBody>
          <a:bodyPr/>
          <a:lstStyle/>
          <a:p>
            <a:r>
              <a:rPr kumimoji="1" lang="en-US" altLang="zh-CN" dirty="0">
                <a:latin typeface="+mj-ea"/>
                <a:ea typeface="+mj-ea"/>
              </a:rPr>
              <a:t>Chip-Off</a:t>
            </a:r>
            <a:r>
              <a:rPr kumimoji="1" lang="zh-CN" altLang="en-US" dirty="0">
                <a:latin typeface="+mj-ea"/>
                <a:ea typeface="+mj-ea"/>
              </a:rPr>
              <a:t>镜像获取</a:t>
            </a:r>
          </a:p>
        </p:txBody>
      </p:sp>
      <p:sp>
        <p:nvSpPr>
          <p:cNvPr id="3" name="内容占位符 2"/>
          <p:cNvSpPr>
            <a:spLocks noGrp="1"/>
          </p:cNvSpPr>
          <p:nvPr>
            <p:ph idx="1"/>
          </p:nvPr>
        </p:nvSpPr>
        <p:spPr>
          <a:xfrm>
            <a:off x="120719" y="1125277"/>
            <a:ext cx="11734588" cy="2447705"/>
          </a:xfrm>
        </p:spPr>
        <p:txBody>
          <a:bodyPr>
            <a:normAutofit/>
          </a:bodyPr>
          <a:lstStyle/>
          <a:p>
            <a:pPr>
              <a:buFont typeface="Arial"/>
              <a:buChar char="•"/>
            </a:pPr>
            <a:r>
              <a:rPr kumimoji="1" lang="en-US" altLang="zh-CN" sz="2899" dirty="0">
                <a:latin typeface="+mj-ea"/>
                <a:ea typeface="+mj-ea"/>
              </a:rPr>
              <a:t>Chip-Off</a:t>
            </a:r>
            <a:r>
              <a:rPr kumimoji="1" lang="zh-CN" altLang="en-US" sz="2899" dirty="0">
                <a:latin typeface="+mj-ea"/>
                <a:ea typeface="+mj-ea"/>
              </a:rPr>
              <a:t>获取：通过风枪将字库从手机主板上取下，通过专用编程器底座读取内存镜像后进行分析</a:t>
            </a:r>
          </a:p>
          <a:p>
            <a:pPr>
              <a:buFont typeface="Arial"/>
              <a:buChar char="•"/>
            </a:pPr>
            <a:r>
              <a:rPr kumimoji="1" lang="zh-CN" altLang="en-US" sz="2899" dirty="0">
                <a:latin typeface="+mj-ea"/>
                <a:ea typeface="+mj-ea"/>
              </a:rPr>
              <a:t>缺点：对操作者经验及技巧要求高，存在风险、对检材造成损坏</a:t>
            </a:r>
          </a:p>
        </p:txBody>
      </p:sp>
      <p:pic>
        <p:nvPicPr>
          <p:cNvPr id="5" name="图片 12" descr="C:\Users\Administrator\Desktop\Flash芯片.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344572" y="2853070"/>
            <a:ext cx="4701597" cy="352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5"/>
          <p:cNvPicPr>
            <a:picLocks noChangeAspect="1"/>
          </p:cNvPicPr>
          <p:nvPr/>
        </p:nvPicPr>
        <p:blipFill>
          <a:blip r:embed="rId4"/>
          <a:stretch>
            <a:fillRect/>
          </a:stretch>
        </p:blipFill>
        <p:spPr>
          <a:xfrm>
            <a:off x="7319853" y="2997053"/>
            <a:ext cx="3401484" cy="346422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93959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4" y="0"/>
            <a:ext cx="10515600" cy="1325563"/>
          </a:xfrm>
        </p:spPr>
        <p:txBody>
          <a:bodyPr/>
          <a:lstStyle/>
          <a:p>
            <a:r>
              <a:rPr kumimoji="1" lang="en-US" altLang="zh-CN" dirty="0">
                <a:latin typeface="+mj-ea"/>
                <a:ea typeface="+mj-ea"/>
              </a:rPr>
              <a:t>JTAG</a:t>
            </a:r>
            <a:r>
              <a:rPr kumimoji="1" lang="zh-CN" altLang="en-US" dirty="0">
                <a:latin typeface="+mj-ea"/>
                <a:ea typeface="+mj-ea"/>
              </a:rPr>
              <a:t>获取镜像</a:t>
            </a:r>
          </a:p>
        </p:txBody>
      </p:sp>
      <p:sp>
        <p:nvSpPr>
          <p:cNvPr id="3" name="内容占位符 2"/>
          <p:cNvSpPr>
            <a:spLocks noGrp="1"/>
          </p:cNvSpPr>
          <p:nvPr>
            <p:ph idx="1"/>
          </p:nvPr>
        </p:nvSpPr>
        <p:spPr>
          <a:xfrm>
            <a:off x="552667" y="1053286"/>
            <a:ext cx="6407229" cy="3556993"/>
          </a:xfrm>
        </p:spPr>
        <p:txBody>
          <a:bodyPr>
            <a:normAutofit/>
          </a:bodyPr>
          <a:lstStyle/>
          <a:p>
            <a:pPr>
              <a:buFont typeface="Arial"/>
              <a:buChar char="•"/>
            </a:pPr>
            <a:endParaRPr kumimoji="1" lang="en-US" altLang="zh-CN" sz="2899" dirty="0">
              <a:latin typeface="+mj-ea"/>
              <a:ea typeface="+mj-ea"/>
            </a:endParaRPr>
          </a:p>
          <a:p>
            <a:pPr>
              <a:buFont typeface="Arial"/>
              <a:buChar char="•"/>
            </a:pPr>
            <a:r>
              <a:rPr lang="en-US" altLang="zh-CN" sz="2899" dirty="0">
                <a:latin typeface="+mj-ea"/>
                <a:ea typeface="+mj-ea"/>
              </a:rPr>
              <a:t>JTAG</a:t>
            </a:r>
            <a:r>
              <a:rPr lang="zh-CN" altLang="en-US" sz="2899" dirty="0">
                <a:latin typeface="+mj-ea"/>
                <a:ea typeface="+mj-ea"/>
              </a:rPr>
              <a:t>设备支持的设备</a:t>
            </a:r>
            <a:endParaRPr kumimoji="1" lang="en-US" altLang="zh-CN" sz="2899" dirty="0">
              <a:latin typeface="+mj-ea"/>
              <a:ea typeface="+mj-ea"/>
            </a:endParaRPr>
          </a:p>
          <a:p>
            <a:pPr>
              <a:buFont typeface="Arial"/>
              <a:buChar char="•"/>
            </a:pPr>
            <a:r>
              <a:rPr kumimoji="1" lang="en-US" altLang="zh-CN" sz="2899" dirty="0">
                <a:latin typeface="+mj-ea"/>
                <a:ea typeface="+mj-ea"/>
              </a:rPr>
              <a:t>JTAG</a:t>
            </a:r>
            <a:r>
              <a:rPr kumimoji="1" lang="zh-CN" altLang="en-US" sz="2899" dirty="0">
                <a:latin typeface="+mj-ea"/>
                <a:ea typeface="+mj-ea"/>
              </a:rPr>
              <a:t>获取：通过排线、夹具或焊线的方式，利用主板测试点进行闪存镜像的获取</a:t>
            </a:r>
          </a:p>
          <a:p>
            <a:pPr>
              <a:buFont typeface="Arial"/>
              <a:buChar char="•"/>
            </a:pPr>
            <a:r>
              <a:rPr kumimoji="1" lang="zh-CN" altLang="en-US" sz="2899" dirty="0">
                <a:latin typeface="+mj-ea"/>
                <a:ea typeface="+mj-ea"/>
              </a:rPr>
              <a:t>缺点：支持类型有限、部分焊线难度极大、存在风险</a:t>
            </a:r>
          </a:p>
        </p:txBody>
      </p:sp>
      <p:pic>
        <p:nvPicPr>
          <p:cNvPr id="4" name="图片 3"/>
          <p:cNvPicPr>
            <a:picLocks noChangeAspect="1"/>
          </p:cNvPicPr>
          <p:nvPr/>
        </p:nvPicPr>
        <p:blipFill>
          <a:blip r:embed="rId3"/>
          <a:stretch>
            <a:fillRect/>
          </a:stretch>
        </p:blipFill>
        <p:spPr>
          <a:xfrm>
            <a:off x="7247862" y="1701208"/>
            <a:ext cx="4095347" cy="2673877"/>
          </a:xfrm>
          <a:prstGeom prst="rect">
            <a:avLst/>
          </a:prstGeom>
        </p:spPr>
      </p:pic>
      <p:pic>
        <p:nvPicPr>
          <p:cNvPr id="5" name="图片 4" descr="QQ图片2014111416200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 y="936253"/>
            <a:ext cx="12184418" cy="5921747"/>
          </a:xfrm>
          <a:prstGeom prst="rect">
            <a:avLst/>
          </a:prstGeom>
        </p:spPr>
      </p:pic>
      <p:pic>
        <p:nvPicPr>
          <p:cNvPr id="6" name="图片 5" descr="IMG_1432.JP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791" y="981295"/>
            <a:ext cx="12184418" cy="6858000"/>
          </a:xfrm>
          <a:prstGeom prst="rect">
            <a:avLst/>
          </a:prstGeom>
        </p:spPr>
      </p:pic>
    </p:spTree>
    <p:extLst>
      <p:ext uri="{BB962C8B-B14F-4D97-AF65-F5344CB8AC3E}">
        <p14:creationId xmlns:p14="http://schemas.microsoft.com/office/powerpoint/2010/main" val="216687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dirty="0">
                <a:latin typeface="+mj-ea"/>
                <a:ea typeface="+mj-ea"/>
              </a:rPr>
              <a:t>污点攻击</a:t>
            </a:r>
            <a:endParaRPr kumimoji="1" lang="zh-CN" altLang="en-US" dirty="0">
              <a:latin typeface="+mj-ea"/>
              <a:ea typeface="+mj-ea"/>
            </a:endParaRPr>
          </a:p>
        </p:txBody>
      </p:sp>
      <p:pic>
        <p:nvPicPr>
          <p:cNvPr id="10" name="图片 9"/>
          <p:cNvPicPr>
            <a:picLocks noChangeAspect="1"/>
          </p:cNvPicPr>
          <p:nvPr/>
        </p:nvPicPr>
        <p:blipFill>
          <a:blip r:embed="rId3" cstate="screen"/>
          <a:stretch>
            <a:fillRect/>
          </a:stretch>
        </p:blipFill>
        <p:spPr>
          <a:xfrm>
            <a:off x="3792" y="2709087"/>
            <a:ext cx="5588269" cy="3671558"/>
          </a:xfrm>
          <a:prstGeom prst="rect">
            <a:avLst/>
          </a:prstGeom>
        </p:spPr>
      </p:pic>
      <p:pic>
        <p:nvPicPr>
          <p:cNvPr id="15" name="图片 14"/>
          <p:cNvPicPr>
            <a:picLocks noChangeAspect="1"/>
          </p:cNvPicPr>
          <p:nvPr/>
        </p:nvPicPr>
        <p:blipFill rotWithShape="1">
          <a:blip r:embed="rId4"/>
          <a:srcRect r="5106"/>
          <a:stretch/>
        </p:blipFill>
        <p:spPr>
          <a:xfrm>
            <a:off x="5592061" y="981294"/>
            <a:ext cx="6407429" cy="5431627"/>
          </a:xfrm>
          <a:prstGeom prst="rect">
            <a:avLst/>
          </a:prstGeom>
        </p:spPr>
      </p:pic>
    </p:spTree>
    <p:extLst>
      <p:ext uri="{BB962C8B-B14F-4D97-AF65-F5344CB8AC3E}">
        <p14:creationId xmlns:p14="http://schemas.microsoft.com/office/powerpoint/2010/main" val="3849025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著名的漏洞</a:t>
            </a:r>
          </a:p>
        </p:txBody>
      </p:sp>
      <p:sp>
        <p:nvSpPr>
          <p:cNvPr id="3" name="内容占位符 2"/>
          <p:cNvSpPr>
            <a:spLocks noGrp="1"/>
          </p:cNvSpPr>
          <p:nvPr>
            <p:ph sz="half" idx="1"/>
          </p:nvPr>
        </p:nvSpPr>
        <p:spPr/>
        <p:txBody>
          <a:bodyPr/>
          <a:lstStyle/>
          <a:p>
            <a:r>
              <a:rPr kumimoji="1" lang="zh-CN" altLang="en-US" dirty="0"/>
              <a:t>三星猎户座芯片漏洞</a:t>
            </a:r>
            <a:endParaRPr kumimoji="1" lang="en-US" altLang="zh-CN" dirty="0"/>
          </a:p>
          <a:p>
            <a:r>
              <a:rPr kumimoji="1" lang="en-US" altLang="zh-CN" dirty="0"/>
              <a:t>MTK</a:t>
            </a:r>
            <a:r>
              <a:rPr kumimoji="1" lang="zh-CN" altLang="en-US" dirty="0"/>
              <a:t>芯片漏洞</a:t>
            </a:r>
            <a:endParaRPr kumimoji="1" lang="en-US" altLang="zh-CN" dirty="0"/>
          </a:p>
          <a:p>
            <a:r>
              <a:rPr kumimoji="1" lang="zh-CN" altLang="en-US" dirty="0"/>
              <a:t>紧急拨号漏洞</a:t>
            </a:r>
            <a:endParaRPr kumimoji="1" lang="en-US" altLang="zh-CN" dirty="0"/>
          </a:p>
          <a:p>
            <a:r>
              <a:rPr kumimoji="1" lang="en-US" altLang="zh-CN" dirty="0" err="1"/>
              <a:t>WiFi</a:t>
            </a:r>
            <a:r>
              <a:rPr kumimoji="1" lang="zh-CN" altLang="en-US" dirty="0"/>
              <a:t>列表漏洞</a:t>
            </a:r>
            <a:endParaRPr kumimoji="1" lang="en-US" altLang="zh-CN" dirty="0"/>
          </a:p>
          <a:p>
            <a:r>
              <a:rPr kumimoji="1" lang="zh-CN" altLang="en-US" dirty="0"/>
              <a:t>相机漏洞</a:t>
            </a:r>
            <a:endParaRPr kumimoji="1" lang="en-US" altLang="zh-CN" dirty="0"/>
          </a:p>
          <a:p>
            <a:r>
              <a:rPr kumimoji="1" lang="is-IS" altLang="zh-CN" dirty="0"/>
              <a:t>……</a:t>
            </a:r>
            <a:endParaRPr kumimoji="1" lang="en-US" altLang="zh-CN" dirty="0"/>
          </a:p>
          <a:p>
            <a:endParaRPr kumimoji="1" lang="zh-CN" altLang="en-US" dirty="0"/>
          </a:p>
        </p:txBody>
      </p:sp>
    </p:spTree>
    <p:extLst>
      <p:ext uri="{BB962C8B-B14F-4D97-AF65-F5344CB8AC3E}">
        <p14:creationId xmlns:p14="http://schemas.microsoft.com/office/powerpoint/2010/main" val="1193637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Android</a:t>
            </a:r>
            <a:r>
              <a:rPr kumimoji="1" lang="zh-CN" altLang="en-US" dirty="0"/>
              <a:t> </a:t>
            </a:r>
            <a:r>
              <a:rPr kumimoji="1" lang="en-US" altLang="zh-CN" dirty="0"/>
              <a:t>5.X</a:t>
            </a:r>
            <a:r>
              <a:rPr kumimoji="1" lang="zh-CN" altLang="en-US" dirty="0"/>
              <a:t>漏洞</a:t>
            </a:r>
          </a:p>
        </p:txBody>
      </p:sp>
      <p:pic>
        <p:nvPicPr>
          <p:cNvPr id="5" name="内容占位符 4"/>
          <p:cNvPicPr>
            <a:picLocks noGrp="1" noChangeAspect="1"/>
          </p:cNvPicPr>
          <p:nvPr>
            <p:ph sz="half" idx="1"/>
          </p:nvPr>
        </p:nvPicPr>
        <p:blipFill rotWithShape="1">
          <a:blip r:embed="rId3"/>
          <a:srcRect l="6628" t="13137" r="50954" b="1826"/>
          <a:stretch/>
        </p:blipFill>
        <p:spPr>
          <a:xfrm>
            <a:off x="1298891" y="1244312"/>
            <a:ext cx="2933021" cy="4964551"/>
          </a:xfrm>
        </p:spPr>
      </p:pic>
      <p:pic>
        <p:nvPicPr>
          <p:cNvPr id="8" name="内容占位符 7"/>
          <p:cNvPicPr>
            <a:picLocks noGrp="1" noChangeAspect="1"/>
          </p:cNvPicPr>
          <p:nvPr>
            <p:ph sz="half" idx="2"/>
          </p:nvPr>
        </p:nvPicPr>
        <p:blipFill rotWithShape="1">
          <a:blip r:embed="rId4"/>
          <a:srcRect l="4268" t="1317" r="49888" b="2170"/>
          <a:stretch/>
        </p:blipFill>
        <p:spPr>
          <a:xfrm>
            <a:off x="4368209" y="1197269"/>
            <a:ext cx="2971113" cy="5002642"/>
          </a:xfrm>
        </p:spPr>
      </p:pic>
      <p:pic>
        <p:nvPicPr>
          <p:cNvPr id="9" name="图片 8"/>
          <p:cNvPicPr>
            <a:picLocks noChangeAspect="1"/>
          </p:cNvPicPr>
          <p:nvPr/>
        </p:nvPicPr>
        <p:blipFill rotWithShape="1">
          <a:blip r:embed="rId5"/>
          <a:srcRect t="1143" r="2095" b="311"/>
          <a:stretch/>
        </p:blipFill>
        <p:spPr>
          <a:xfrm>
            <a:off x="7463836" y="1197269"/>
            <a:ext cx="2951645" cy="4967402"/>
          </a:xfrm>
          <a:prstGeom prst="rect">
            <a:avLst/>
          </a:prstGeom>
        </p:spPr>
      </p:pic>
    </p:spTree>
    <p:extLst>
      <p:ext uri="{BB962C8B-B14F-4D97-AF65-F5344CB8AC3E}">
        <p14:creationId xmlns:p14="http://schemas.microsoft.com/office/powerpoint/2010/main" val="1997200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j-ea"/>
                <a:ea typeface="+mj-ea"/>
              </a:rPr>
              <a:t>关于</a:t>
            </a:r>
            <a:r>
              <a:rPr kumimoji="1" lang="en-US" altLang="zh-CN" dirty="0">
                <a:latin typeface="+mj-ea"/>
                <a:ea typeface="+mj-ea"/>
              </a:rPr>
              <a:t>Android</a:t>
            </a:r>
            <a:endParaRPr kumimoji="1" lang="zh-CN" altLang="en-US" dirty="0">
              <a:latin typeface="+mj-ea"/>
              <a:ea typeface="+mj-ea"/>
            </a:endParaRPr>
          </a:p>
        </p:txBody>
      </p:sp>
      <p:sp>
        <p:nvSpPr>
          <p:cNvPr id="3" name="内容占位符 2"/>
          <p:cNvSpPr>
            <a:spLocks noGrp="1"/>
          </p:cNvSpPr>
          <p:nvPr>
            <p:ph idx="1"/>
          </p:nvPr>
        </p:nvSpPr>
        <p:spPr>
          <a:xfrm>
            <a:off x="624659" y="1197268"/>
            <a:ext cx="6922814" cy="3556993"/>
          </a:xfrm>
        </p:spPr>
        <p:txBody>
          <a:bodyPr>
            <a:normAutofit/>
          </a:bodyPr>
          <a:lstStyle/>
          <a:p>
            <a:pPr>
              <a:buFont typeface="Wingdings" panose="05000000000000000000" pitchFamily="2" charset="2"/>
              <a:buChar char="Ø"/>
            </a:pPr>
            <a:r>
              <a:rPr kumimoji="1" lang="zh-CN" altLang="en-US" sz="3299" dirty="0">
                <a:latin typeface="+mj-ea"/>
                <a:ea typeface="+mj-ea"/>
              </a:rPr>
              <a:t>硬件：</a:t>
            </a:r>
            <a:endParaRPr kumimoji="1" lang="en-US" altLang="zh-CN" sz="3299" dirty="0">
              <a:latin typeface="+mj-ea"/>
              <a:ea typeface="+mj-ea"/>
            </a:endParaRPr>
          </a:p>
          <a:p>
            <a:pPr>
              <a:lnSpc>
                <a:spcPct val="150000"/>
              </a:lnSpc>
              <a:buFont typeface="Arial"/>
              <a:buChar char="•"/>
            </a:pPr>
            <a:r>
              <a:rPr kumimoji="1" lang="zh-CN" altLang="en-US" sz="2899" dirty="0">
                <a:latin typeface="+mj-ea"/>
                <a:ea typeface="+mj-ea"/>
              </a:rPr>
              <a:t>主要基于</a:t>
            </a:r>
            <a:r>
              <a:rPr kumimoji="1" lang="en-US" altLang="zh-CN" sz="2899" dirty="0">
                <a:latin typeface="+mj-ea"/>
                <a:ea typeface="+mj-ea"/>
              </a:rPr>
              <a:t>ARM</a:t>
            </a:r>
            <a:r>
              <a:rPr kumimoji="1" lang="zh-CN" altLang="en-US" sz="2899" dirty="0">
                <a:latin typeface="+mj-ea"/>
                <a:ea typeface="+mj-ea"/>
              </a:rPr>
              <a:t>体系</a:t>
            </a:r>
            <a:endParaRPr kumimoji="1" lang="en-US" altLang="zh-CN" sz="2899" dirty="0">
              <a:latin typeface="+mj-ea"/>
              <a:ea typeface="+mj-ea"/>
            </a:endParaRPr>
          </a:p>
          <a:p>
            <a:pPr>
              <a:lnSpc>
                <a:spcPct val="150000"/>
              </a:lnSpc>
              <a:buFont typeface="Arial"/>
              <a:buChar char="•"/>
            </a:pPr>
            <a:r>
              <a:rPr kumimoji="1" lang="zh-CN" altLang="en-US" sz="2899" dirty="0">
                <a:latin typeface="+mj-ea"/>
                <a:ea typeface="+mj-ea"/>
              </a:rPr>
              <a:t>应用广泛：</a:t>
            </a:r>
            <a:endParaRPr kumimoji="1" lang="en-US" altLang="zh-CN" sz="2899" dirty="0">
              <a:latin typeface="+mj-ea"/>
              <a:ea typeface="+mj-ea"/>
            </a:endParaRPr>
          </a:p>
          <a:p>
            <a:pPr marL="282906" lvl="2" indent="0">
              <a:lnSpc>
                <a:spcPct val="150000"/>
              </a:lnSpc>
              <a:buNone/>
            </a:pPr>
            <a:r>
              <a:rPr kumimoji="1" lang="zh-CN" altLang="en-US" sz="2899" dirty="0">
                <a:latin typeface="+mj-ea"/>
                <a:ea typeface="+mj-ea"/>
              </a:rPr>
              <a:t>  手机、平板、手表、电视、汽车</a:t>
            </a:r>
            <a:r>
              <a:rPr kumimoji="1" lang="en-US" altLang="zh-CN" sz="2899" dirty="0">
                <a:latin typeface="+mj-ea"/>
                <a:ea typeface="+mj-ea"/>
              </a:rPr>
              <a:t>……</a:t>
            </a:r>
          </a:p>
        </p:txBody>
      </p:sp>
      <p:pic>
        <p:nvPicPr>
          <p:cNvPr id="5" name="图片 4"/>
          <p:cNvPicPr>
            <a:picLocks noChangeAspect="1"/>
          </p:cNvPicPr>
          <p:nvPr/>
        </p:nvPicPr>
        <p:blipFill>
          <a:blip r:embed="rId2" cstate="screen"/>
          <a:stretch>
            <a:fillRect/>
          </a:stretch>
        </p:blipFill>
        <p:spPr>
          <a:xfrm>
            <a:off x="-267211" y="4688905"/>
            <a:ext cx="1616665" cy="1779245"/>
          </a:xfrm>
          <a:prstGeom prst="rect">
            <a:avLst/>
          </a:prstGeom>
        </p:spPr>
      </p:pic>
      <p:pic>
        <p:nvPicPr>
          <p:cNvPr id="6" name="图片 5"/>
          <p:cNvPicPr>
            <a:picLocks noChangeAspect="1"/>
          </p:cNvPicPr>
          <p:nvPr/>
        </p:nvPicPr>
        <p:blipFill>
          <a:blip r:embed="rId3" cstate="screen"/>
          <a:stretch>
            <a:fillRect/>
          </a:stretch>
        </p:blipFill>
        <p:spPr>
          <a:xfrm>
            <a:off x="4495123" y="4688906"/>
            <a:ext cx="1147831" cy="1779245"/>
          </a:xfrm>
          <a:prstGeom prst="rect">
            <a:avLst/>
          </a:prstGeom>
        </p:spPr>
      </p:pic>
      <p:pic>
        <p:nvPicPr>
          <p:cNvPr id="7" name="图片 6"/>
          <p:cNvPicPr>
            <a:picLocks noChangeAspect="1"/>
          </p:cNvPicPr>
          <p:nvPr/>
        </p:nvPicPr>
        <p:blipFill>
          <a:blip r:embed="rId4" cstate="screen"/>
          <a:stretch>
            <a:fillRect/>
          </a:stretch>
        </p:blipFill>
        <p:spPr>
          <a:xfrm>
            <a:off x="1128598" y="4580862"/>
            <a:ext cx="3238316" cy="1887288"/>
          </a:xfrm>
          <a:prstGeom prst="rect">
            <a:avLst/>
          </a:prstGeom>
        </p:spPr>
      </p:pic>
      <p:pic>
        <p:nvPicPr>
          <p:cNvPr id="8" name="图片 7"/>
          <p:cNvPicPr>
            <a:picLocks noChangeAspect="1"/>
          </p:cNvPicPr>
          <p:nvPr/>
        </p:nvPicPr>
        <p:blipFill>
          <a:blip r:embed="rId5" cstate="screen"/>
          <a:stretch>
            <a:fillRect/>
          </a:stretch>
        </p:blipFill>
        <p:spPr>
          <a:xfrm>
            <a:off x="5642953" y="4592196"/>
            <a:ext cx="2621568" cy="1875955"/>
          </a:xfrm>
          <a:prstGeom prst="rect">
            <a:avLst/>
          </a:prstGeom>
        </p:spPr>
      </p:pic>
      <p:pic>
        <p:nvPicPr>
          <p:cNvPr id="9" name="图片 8"/>
          <p:cNvPicPr>
            <a:picLocks noChangeAspect="1"/>
          </p:cNvPicPr>
          <p:nvPr/>
        </p:nvPicPr>
        <p:blipFill>
          <a:blip r:embed="rId6" cstate="screen"/>
          <a:stretch>
            <a:fillRect/>
          </a:stretch>
        </p:blipFill>
        <p:spPr>
          <a:xfrm>
            <a:off x="8264522" y="4568349"/>
            <a:ext cx="1726204" cy="1899801"/>
          </a:xfrm>
          <a:prstGeom prst="rect">
            <a:avLst/>
          </a:prstGeom>
        </p:spPr>
      </p:pic>
      <p:pic>
        <p:nvPicPr>
          <p:cNvPr id="10" name="图片 9"/>
          <p:cNvPicPr>
            <a:picLocks noChangeAspect="1"/>
          </p:cNvPicPr>
          <p:nvPr/>
        </p:nvPicPr>
        <p:blipFill>
          <a:blip r:embed="rId7" cstate="screen"/>
          <a:stretch>
            <a:fillRect/>
          </a:stretch>
        </p:blipFill>
        <p:spPr>
          <a:xfrm>
            <a:off x="9658264" y="4137606"/>
            <a:ext cx="2910391" cy="2396490"/>
          </a:xfrm>
          <a:prstGeom prst="rect">
            <a:avLst/>
          </a:prstGeom>
        </p:spPr>
      </p:pic>
    </p:spTree>
    <p:extLst>
      <p:ext uri="{BB962C8B-B14F-4D97-AF65-F5344CB8AC3E}">
        <p14:creationId xmlns:p14="http://schemas.microsoft.com/office/powerpoint/2010/main" val="245594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89021" y="0"/>
            <a:ext cx="10515600" cy="1325563"/>
          </a:xfrm>
        </p:spPr>
        <p:txBody>
          <a:bodyPr/>
          <a:lstStyle/>
          <a:p>
            <a:r>
              <a:rPr kumimoji="1" lang="en-US" altLang="zh-CN" dirty="0"/>
              <a:t>Android</a:t>
            </a:r>
            <a:r>
              <a:rPr kumimoji="1" lang="zh-CN" altLang="en-US" dirty="0"/>
              <a:t> </a:t>
            </a:r>
            <a:r>
              <a:rPr kumimoji="1" lang="en-US" altLang="zh-CN" dirty="0"/>
              <a:t>5.X</a:t>
            </a:r>
            <a:r>
              <a:rPr kumimoji="1" lang="zh-CN" altLang="en-US" dirty="0"/>
              <a:t>漏洞</a:t>
            </a:r>
          </a:p>
        </p:txBody>
      </p:sp>
      <p:pic>
        <p:nvPicPr>
          <p:cNvPr id="6" name="图片 5"/>
          <p:cNvPicPr>
            <a:picLocks noChangeAspect="1"/>
          </p:cNvPicPr>
          <p:nvPr/>
        </p:nvPicPr>
        <p:blipFill rotWithShape="1">
          <a:blip r:embed="rId3"/>
          <a:srcRect l="2295" r="2234" b="998"/>
          <a:stretch/>
        </p:blipFill>
        <p:spPr>
          <a:xfrm>
            <a:off x="1133829" y="981294"/>
            <a:ext cx="3212357" cy="5392630"/>
          </a:xfrm>
          <a:prstGeom prst="rect">
            <a:avLst/>
          </a:prstGeom>
        </p:spPr>
      </p:pic>
      <p:pic>
        <p:nvPicPr>
          <p:cNvPr id="7" name="图片 6"/>
          <p:cNvPicPr>
            <a:picLocks noChangeAspect="1"/>
          </p:cNvPicPr>
          <p:nvPr/>
        </p:nvPicPr>
        <p:blipFill rotWithShape="1">
          <a:blip r:embed="rId4"/>
          <a:srcRect t="1096" r="2700" b="1229"/>
          <a:stretch/>
        </p:blipFill>
        <p:spPr>
          <a:xfrm>
            <a:off x="4512191" y="1041159"/>
            <a:ext cx="3236808" cy="5332766"/>
          </a:xfrm>
          <a:prstGeom prst="rect">
            <a:avLst/>
          </a:prstGeom>
        </p:spPr>
      </p:pic>
      <p:pic>
        <p:nvPicPr>
          <p:cNvPr id="8" name="图片 7"/>
          <p:cNvPicPr>
            <a:picLocks noChangeAspect="1"/>
          </p:cNvPicPr>
          <p:nvPr/>
        </p:nvPicPr>
        <p:blipFill rotWithShape="1">
          <a:blip r:embed="rId5"/>
          <a:srcRect l="1695" t="870" r="2503" b="535"/>
          <a:stretch/>
        </p:blipFill>
        <p:spPr>
          <a:xfrm>
            <a:off x="7895784" y="1028461"/>
            <a:ext cx="3186962" cy="5345463"/>
          </a:xfrm>
          <a:prstGeom prst="rect">
            <a:avLst/>
          </a:prstGeom>
        </p:spPr>
      </p:pic>
    </p:spTree>
    <p:extLst>
      <p:ext uri="{BB962C8B-B14F-4D97-AF65-F5344CB8AC3E}">
        <p14:creationId xmlns:p14="http://schemas.microsoft.com/office/powerpoint/2010/main" val="320893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91782" y="0"/>
            <a:ext cx="10515600" cy="1325563"/>
          </a:xfrm>
        </p:spPr>
        <p:txBody>
          <a:bodyPr/>
          <a:lstStyle/>
          <a:p>
            <a:r>
              <a:rPr kumimoji="1" lang="en-US" altLang="zh-CN" dirty="0"/>
              <a:t>Android</a:t>
            </a:r>
            <a:r>
              <a:rPr kumimoji="1" lang="zh-CN" altLang="en-US" dirty="0"/>
              <a:t> </a:t>
            </a:r>
            <a:r>
              <a:rPr kumimoji="1" lang="en-US" altLang="zh-CN" dirty="0"/>
              <a:t>5.X</a:t>
            </a:r>
            <a:r>
              <a:rPr kumimoji="1" lang="zh-CN" altLang="en-US" dirty="0"/>
              <a:t>漏洞</a:t>
            </a:r>
          </a:p>
        </p:txBody>
      </p:sp>
      <p:pic>
        <p:nvPicPr>
          <p:cNvPr id="6" name="图片 5"/>
          <p:cNvPicPr>
            <a:picLocks noChangeAspect="1"/>
          </p:cNvPicPr>
          <p:nvPr/>
        </p:nvPicPr>
        <p:blipFill rotWithShape="1">
          <a:blip r:embed="rId3"/>
          <a:srcRect l="1677" r="1745" b="771"/>
          <a:stretch/>
        </p:blipFill>
        <p:spPr>
          <a:xfrm>
            <a:off x="1184618" y="981294"/>
            <a:ext cx="3225054" cy="5367236"/>
          </a:xfrm>
          <a:prstGeom prst="rect">
            <a:avLst/>
          </a:prstGeom>
        </p:spPr>
      </p:pic>
      <p:pic>
        <p:nvPicPr>
          <p:cNvPr id="7" name="图片 6"/>
          <p:cNvPicPr>
            <a:picLocks noChangeAspect="1"/>
          </p:cNvPicPr>
          <p:nvPr/>
        </p:nvPicPr>
        <p:blipFill rotWithShape="1">
          <a:blip r:embed="rId4"/>
          <a:srcRect l="-1" r="1067" b="359"/>
          <a:stretch/>
        </p:blipFill>
        <p:spPr>
          <a:xfrm>
            <a:off x="4584182" y="971697"/>
            <a:ext cx="3228302" cy="5389530"/>
          </a:xfrm>
          <a:prstGeom prst="rect">
            <a:avLst/>
          </a:prstGeom>
        </p:spPr>
      </p:pic>
      <p:pic>
        <p:nvPicPr>
          <p:cNvPr id="8" name="图片 7"/>
          <p:cNvPicPr>
            <a:picLocks noChangeAspect="1"/>
          </p:cNvPicPr>
          <p:nvPr/>
        </p:nvPicPr>
        <p:blipFill rotWithShape="1">
          <a:blip r:embed="rId5"/>
          <a:srcRect l="1319" t="638" r="1747" b="1"/>
          <a:stretch/>
        </p:blipFill>
        <p:spPr>
          <a:xfrm>
            <a:off x="7939454" y="1015765"/>
            <a:ext cx="3212357" cy="5361781"/>
          </a:xfrm>
          <a:prstGeom prst="rect">
            <a:avLst/>
          </a:prstGeom>
        </p:spPr>
      </p:pic>
    </p:spTree>
    <p:extLst>
      <p:ext uri="{BB962C8B-B14F-4D97-AF65-F5344CB8AC3E}">
        <p14:creationId xmlns:p14="http://schemas.microsoft.com/office/powerpoint/2010/main" val="395032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68D7326C-9409-4D64-89F7-28D8957DF2DC}"/>
              </a:ext>
            </a:extLst>
          </p:cNvPr>
          <p:cNvSpPr>
            <a:spLocks/>
          </p:cNvSpPr>
          <p:nvPr/>
        </p:nvSpPr>
        <p:spPr bwMode="gray">
          <a:xfrm>
            <a:off x="4588775" y="4797894"/>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6" name="Freeform 5">
            <a:extLst>
              <a:ext uri="{FF2B5EF4-FFF2-40B4-BE49-F238E27FC236}">
                <a16:creationId xmlns:a16="http://schemas.microsoft.com/office/drawing/2014/main" id="{DBB1554C-D9A9-4A98-8BA6-4BAA7EA6F33A}"/>
              </a:ext>
            </a:extLst>
          </p:cNvPr>
          <p:cNvSpPr>
            <a:spLocks/>
          </p:cNvSpPr>
          <p:nvPr/>
        </p:nvSpPr>
        <p:spPr bwMode="gray">
          <a:xfrm>
            <a:off x="3653791" y="4797894"/>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7" name="Freeform 6">
            <a:extLst>
              <a:ext uri="{FF2B5EF4-FFF2-40B4-BE49-F238E27FC236}">
                <a16:creationId xmlns:a16="http://schemas.microsoft.com/office/drawing/2014/main" id="{6D642D60-6228-43CA-A297-028F7FB8F5E4}"/>
              </a:ext>
            </a:extLst>
          </p:cNvPr>
          <p:cNvSpPr>
            <a:spLocks/>
          </p:cNvSpPr>
          <p:nvPr/>
        </p:nvSpPr>
        <p:spPr bwMode="gray">
          <a:xfrm>
            <a:off x="4588775" y="3763272"/>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8" name="Freeform 7">
            <a:extLst>
              <a:ext uri="{FF2B5EF4-FFF2-40B4-BE49-F238E27FC236}">
                <a16:creationId xmlns:a16="http://schemas.microsoft.com/office/drawing/2014/main" id="{8DE24CAB-AF86-42CF-BBF8-44F7D489CA21}"/>
              </a:ext>
            </a:extLst>
          </p:cNvPr>
          <p:cNvSpPr>
            <a:spLocks/>
          </p:cNvSpPr>
          <p:nvPr/>
        </p:nvSpPr>
        <p:spPr bwMode="gray">
          <a:xfrm>
            <a:off x="3653791" y="3763272"/>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9" name="Text Box 8">
            <a:extLst>
              <a:ext uri="{FF2B5EF4-FFF2-40B4-BE49-F238E27FC236}">
                <a16:creationId xmlns:a16="http://schemas.microsoft.com/office/drawing/2014/main" id="{A6E2C133-F431-4E02-8C8F-213054682D2D}"/>
              </a:ext>
            </a:extLst>
          </p:cNvPr>
          <p:cNvSpPr txBox="1">
            <a:spLocks noChangeArrowheads="1"/>
          </p:cNvSpPr>
          <p:nvPr/>
        </p:nvSpPr>
        <p:spPr bwMode="gray">
          <a:xfrm>
            <a:off x="4739040" y="3841586"/>
            <a:ext cx="6154508"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带有屏幕密码的设备的取证</a:t>
            </a:r>
          </a:p>
        </p:txBody>
      </p:sp>
      <p:sp>
        <p:nvSpPr>
          <p:cNvPr id="10" name="Freeform 9">
            <a:extLst>
              <a:ext uri="{FF2B5EF4-FFF2-40B4-BE49-F238E27FC236}">
                <a16:creationId xmlns:a16="http://schemas.microsoft.com/office/drawing/2014/main" id="{A20891F8-C8A6-42AE-84A2-0E9346E9C5C8}"/>
              </a:ext>
            </a:extLst>
          </p:cNvPr>
          <p:cNvSpPr>
            <a:spLocks/>
          </p:cNvSpPr>
          <p:nvPr/>
        </p:nvSpPr>
        <p:spPr bwMode="gray">
          <a:xfrm>
            <a:off x="4550359" y="162921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1" name="Freeform 10">
            <a:extLst>
              <a:ext uri="{FF2B5EF4-FFF2-40B4-BE49-F238E27FC236}">
                <a16:creationId xmlns:a16="http://schemas.microsoft.com/office/drawing/2014/main" id="{16FC06F2-EA25-48F0-9794-B4F48E39B1CA}"/>
              </a:ext>
            </a:extLst>
          </p:cNvPr>
          <p:cNvSpPr>
            <a:spLocks/>
          </p:cNvSpPr>
          <p:nvPr/>
        </p:nvSpPr>
        <p:spPr bwMode="gray">
          <a:xfrm>
            <a:off x="3615375" y="162921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2" name="Freeform 11">
            <a:extLst>
              <a:ext uri="{FF2B5EF4-FFF2-40B4-BE49-F238E27FC236}">
                <a16:creationId xmlns:a16="http://schemas.microsoft.com/office/drawing/2014/main" id="{1D70685F-8D50-4FC7-AD58-E3AD723E31C3}"/>
              </a:ext>
            </a:extLst>
          </p:cNvPr>
          <p:cNvSpPr>
            <a:spLocks/>
          </p:cNvSpPr>
          <p:nvPr/>
        </p:nvSpPr>
        <p:spPr bwMode="gray">
          <a:xfrm>
            <a:off x="4588775" y="270908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3" name="Freeform 12">
            <a:extLst>
              <a:ext uri="{FF2B5EF4-FFF2-40B4-BE49-F238E27FC236}">
                <a16:creationId xmlns:a16="http://schemas.microsoft.com/office/drawing/2014/main" id="{2B908941-9871-4B6F-9B4A-46F4BB4E5EC0}"/>
              </a:ext>
            </a:extLst>
          </p:cNvPr>
          <p:cNvSpPr>
            <a:spLocks/>
          </p:cNvSpPr>
          <p:nvPr/>
        </p:nvSpPr>
        <p:spPr bwMode="gray">
          <a:xfrm>
            <a:off x="3653791" y="270908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4" name="Text Box 13">
            <a:extLst>
              <a:ext uri="{FF2B5EF4-FFF2-40B4-BE49-F238E27FC236}">
                <a16:creationId xmlns:a16="http://schemas.microsoft.com/office/drawing/2014/main" id="{21C9B127-8A42-4B44-BB22-25064AAD5AEA}"/>
              </a:ext>
            </a:extLst>
          </p:cNvPr>
          <p:cNvSpPr txBox="1">
            <a:spLocks noChangeArrowheads="1"/>
          </p:cNvSpPr>
          <p:nvPr/>
        </p:nvSpPr>
        <p:spPr bwMode="gray">
          <a:xfrm>
            <a:off x="4745206" y="1766938"/>
            <a:ext cx="4772230" cy="533481"/>
          </a:xfrm>
          <a:prstGeom prst="rect">
            <a:avLst/>
          </a:prstGeom>
          <a:noFill/>
          <a:ln w="9525">
            <a:noFill/>
            <a:miter lim="800000"/>
            <a:headEnd/>
            <a:tailEnd/>
          </a:ln>
          <a:effectLst>
            <a:outerShdw dist="17961" dir="2700000" algn="ctr" rotWithShape="0">
              <a:srgbClr val="333333">
                <a:alpha val="50000"/>
              </a:srgbClr>
            </a:outerShdw>
          </a:effectLst>
          <a:scene3d>
            <a:camera prst="orthographicFront"/>
            <a:lightRig rig="threePt" dir="t"/>
          </a:scene3d>
          <a:sp3d>
            <a:bevelT/>
          </a:sp3d>
        </p:spPr>
        <p:txBody>
          <a:bodyPr lIns="121871" tIns="60935" rIns="121871" bIns="60935">
            <a:spAutoFit/>
          </a:bodyPr>
          <a:lstStyle/>
          <a:p>
            <a:pPr defTabSz="1218743"/>
            <a:r>
              <a:rPr lang="zh-CN" altLang="en-US" sz="2699" dirty="0">
                <a:solidFill>
                  <a:prstClr val="white"/>
                </a:solidFill>
                <a:ea typeface="微软雅黑" pitchFamily="34" charset="-122"/>
              </a:rPr>
              <a:t>基础与准备</a:t>
            </a:r>
          </a:p>
        </p:txBody>
      </p:sp>
      <p:sp>
        <p:nvSpPr>
          <p:cNvPr id="15" name="Text Box 15">
            <a:extLst>
              <a:ext uri="{FF2B5EF4-FFF2-40B4-BE49-F238E27FC236}">
                <a16:creationId xmlns:a16="http://schemas.microsoft.com/office/drawing/2014/main" id="{FA178003-5C7E-43A6-9716-4A73AB1A2C07}"/>
              </a:ext>
            </a:extLst>
          </p:cNvPr>
          <p:cNvSpPr txBox="1">
            <a:spLocks noChangeArrowheads="1"/>
          </p:cNvSpPr>
          <p:nvPr/>
        </p:nvSpPr>
        <p:spPr bwMode="gray">
          <a:xfrm>
            <a:off x="4739040" y="4886513"/>
            <a:ext cx="4772230" cy="533481"/>
          </a:xfrm>
          <a:prstGeom prst="rect">
            <a:avLst/>
          </a:prstGeom>
          <a:noFill/>
          <a:ln w="9525">
            <a:noFill/>
            <a:miter lim="800000"/>
            <a:headEnd/>
            <a:tailEnd/>
          </a:ln>
          <a:effectLst>
            <a:outerShdw dist="17961" dir="2700000" algn="ctr" rotWithShape="0">
              <a:srgbClr val="333333">
                <a:alpha val="50000"/>
              </a:srgbClr>
            </a:outerShdw>
          </a:effectLst>
        </p:spPr>
        <p:txBody>
          <a:bodyPr lIns="121871" tIns="60935" rIns="121871" bIns="60935">
            <a:spAutoFit/>
          </a:bodyPr>
          <a:lstStyle/>
          <a:p>
            <a:pPr defTabSz="1218743"/>
            <a:r>
              <a:rPr lang="zh-CN" altLang="en-US" sz="2699" dirty="0">
                <a:solidFill>
                  <a:prstClr val="white"/>
                </a:solidFill>
                <a:ea typeface="微软雅黑" pitchFamily="34" charset="-122"/>
              </a:rPr>
              <a:t>微信的手工解密</a:t>
            </a:r>
          </a:p>
        </p:txBody>
      </p:sp>
      <p:grpSp>
        <p:nvGrpSpPr>
          <p:cNvPr id="16" name="组合 15">
            <a:extLst>
              <a:ext uri="{FF2B5EF4-FFF2-40B4-BE49-F238E27FC236}">
                <a16:creationId xmlns:a16="http://schemas.microsoft.com/office/drawing/2014/main" id="{5F2CDABA-CF5B-4E18-96BA-E2330DF5060F}"/>
              </a:ext>
            </a:extLst>
          </p:cNvPr>
          <p:cNvGrpSpPr/>
          <p:nvPr/>
        </p:nvGrpSpPr>
        <p:grpSpPr>
          <a:xfrm>
            <a:off x="3891208" y="1602792"/>
            <a:ext cx="426454" cy="3993374"/>
            <a:chOff x="2334152" y="1163993"/>
            <a:chExt cx="320040" cy="2995030"/>
          </a:xfrm>
        </p:grpSpPr>
        <p:sp>
          <p:nvSpPr>
            <p:cNvPr id="17" name="Text Box 16">
              <a:extLst>
                <a:ext uri="{FF2B5EF4-FFF2-40B4-BE49-F238E27FC236}">
                  <a16:creationId xmlns:a16="http://schemas.microsoft.com/office/drawing/2014/main" id="{C707BF88-F561-418B-B8BF-333F07AF8E7C}"/>
                </a:ext>
              </a:extLst>
            </p:cNvPr>
            <p:cNvSpPr txBox="1">
              <a:spLocks noChangeArrowheads="1"/>
            </p:cNvSpPr>
            <p:nvPr/>
          </p:nvSpPr>
          <p:spPr bwMode="gray">
            <a:xfrm>
              <a:off x="2334152" y="116399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1</a:t>
              </a:r>
            </a:p>
          </p:txBody>
        </p:sp>
        <p:sp>
          <p:nvSpPr>
            <p:cNvPr id="18" name="Text Box 17">
              <a:extLst>
                <a:ext uri="{FF2B5EF4-FFF2-40B4-BE49-F238E27FC236}">
                  <a16:creationId xmlns:a16="http://schemas.microsoft.com/office/drawing/2014/main" id="{3565A0E5-DA84-46B8-B98C-813A0F2B0ADD}"/>
                </a:ext>
              </a:extLst>
            </p:cNvPr>
            <p:cNvSpPr txBox="1">
              <a:spLocks noChangeArrowheads="1"/>
            </p:cNvSpPr>
            <p:nvPr/>
          </p:nvSpPr>
          <p:spPr bwMode="gray">
            <a:xfrm>
              <a:off x="2349392" y="1963939"/>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2</a:t>
              </a:r>
            </a:p>
          </p:txBody>
        </p:sp>
        <p:sp>
          <p:nvSpPr>
            <p:cNvPr id="19" name="Text Box 18">
              <a:extLst>
                <a:ext uri="{FF2B5EF4-FFF2-40B4-BE49-F238E27FC236}">
                  <a16:creationId xmlns:a16="http://schemas.microsoft.com/office/drawing/2014/main" id="{AF3EE59E-711A-49AE-8C51-EBF5DCB75668}"/>
                </a:ext>
              </a:extLst>
            </p:cNvPr>
            <p:cNvSpPr txBox="1">
              <a:spLocks noChangeArrowheads="1"/>
            </p:cNvSpPr>
            <p:nvPr/>
          </p:nvSpPr>
          <p:spPr bwMode="gray">
            <a:xfrm>
              <a:off x="2349392" y="273355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3</a:t>
              </a:r>
            </a:p>
          </p:txBody>
        </p:sp>
        <p:sp>
          <p:nvSpPr>
            <p:cNvPr id="20" name="Text Box 19">
              <a:extLst>
                <a:ext uri="{FF2B5EF4-FFF2-40B4-BE49-F238E27FC236}">
                  <a16:creationId xmlns:a16="http://schemas.microsoft.com/office/drawing/2014/main" id="{2694444B-0863-4800-8509-E5C4AC55334C}"/>
                </a:ext>
              </a:extLst>
            </p:cNvPr>
            <p:cNvSpPr txBox="1">
              <a:spLocks noChangeArrowheads="1"/>
            </p:cNvSpPr>
            <p:nvPr/>
          </p:nvSpPr>
          <p:spPr bwMode="gray">
            <a:xfrm>
              <a:off x="2339867" y="3512692"/>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4</a:t>
              </a:r>
            </a:p>
          </p:txBody>
        </p:sp>
      </p:grpSp>
      <p:sp>
        <p:nvSpPr>
          <p:cNvPr id="21" name="Text Box 14">
            <a:extLst>
              <a:ext uri="{FF2B5EF4-FFF2-40B4-BE49-F238E27FC236}">
                <a16:creationId xmlns:a16="http://schemas.microsoft.com/office/drawing/2014/main" id="{CC49F93C-2018-4938-BAA3-36E09DF06284}"/>
              </a:ext>
            </a:extLst>
          </p:cNvPr>
          <p:cNvSpPr txBox="1">
            <a:spLocks noChangeArrowheads="1"/>
          </p:cNvSpPr>
          <p:nvPr/>
        </p:nvSpPr>
        <p:spPr bwMode="gray">
          <a:xfrm>
            <a:off x="4775003" y="2821229"/>
            <a:ext cx="5572364"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en-US" altLang="zh-CN" sz="2699" dirty="0">
                <a:solidFill>
                  <a:prstClr val="white"/>
                </a:solidFill>
                <a:ea typeface="微软雅黑" pitchFamily="34" charset="-122"/>
              </a:rPr>
              <a:t>ADB</a:t>
            </a:r>
            <a:r>
              <a:rPr lang="zh-CN" altLang="en-US" sz="2699" dirty="0">
                <a:solidFill>
                  <a:prstClr val="white"/>
                </a:solidFill>
                <a:ea typeface="微软雅黑" pitchFamily="34" charset="-122"/>
              </a:rPr>
              <a:t>工具与备份解析</a:t>
            </a:r>
          </a:p>
        </p:txBody>
      </p:sp>
    </p:spTree>
    <p:extLst>
      <p:ext uri="{BB962C8B-B14F-4D97-AF65-F5344CB8AC3E}">
        <p14:creationId xmlns:p14="http://schemas.microsoft.com/office/powerpoint/2010/main" val="70674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6"/>
                                        </p:tgtEl>
                                        <p:attrNameLst>
                                          <p:attrName>style.color</p:attrName>
                                        </p:attrNameLst>
                                      </p:cBhvr>
                                      <p:to>
                                        <a:schemeClr val="accent2"/>
                                      </p:to>
                                    </p:animClr>
                                    <p:animClr clrSpc="rgb" dir="cw">
                                      <p:cBhvr>
                                        <p:cTn id="7" dur="500" fill="hold"/>
                                        <p:tgtEl>
                                          <p:spTgt spid="6"/>
                                        </p:tgtEl>
                                        <p:attrNameLst>
                                          <p:attrName>fillcolor</p:attrName>
                                        </p:attrNameLst>
                                      </p:cBhvr>
                                      <p:to>
                                        <a:schemeClr val="accent2"/>
                                      </p:to>
                                    </p:animClr>
                                    <p:set>
                                      <p:cBhvr>
                                        <p:cTn id="8" dur="500" fill="hold"/>
                                        <p:tgtEl>
                                          <p:spTgt spid="6"/>
                                        </p:tgtEl>
                                        <p:attrNameLst>
                                          <p:attrName>fill.type</p:attrName>
                                        </p:attrNameLst>
                                      </p:cBhvr>
                                      <p:to>
                                        <p:strVal val="solid"/>
                                      </p:to>
                                    </p:set>
                                    <p:set>
                                      <p:cBhvr>
                                        <p:cTn id="9" dur="500" fill="hold"/>
                                        <p:tgtEl>
                                          <p:spTgt spid="6"/>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5"/>
                                        </p:tgtEl>
                                        <p:attrNameLst>
                                          <p:attrName>style.color</p:attrName>
                                        </p:attrNameLst>
                                      </p:cBhvr>
                                      <p:to>
                                        <a:schemeClr val="accent2"/>
                                      </p:to>
                                    </p:animClr>
                                    <p:animClr clrSpc="rgb" dir="cw">
                                      <p:cBhvr>
                                        <p:cTn id="12" dur="500" fill="hold"/>
                                        <p:tgtEl>
                                          <p:spTgt spid="5"/>
                                        </p:tgtEl>
                                        <p:attrNameLst>
                                          <p:attrName>fillcolor</p:attrName>
                                        </p:attrNameLst>
                                      </p:cBhvr>
                                      <p:to>
                                        <a:schemeClr val="accent2"/>
                                      </p:to>
                                    </p:animClr>
                                    <p:set>
                                      <p:cBhvr>
                                        <p:cTn id="13" dur="500" fill="hold"/>
                                        <p:tgtEl>
                                          <p:spTgt spid="5"/>
                                        </p:tgtEl>
                                        <p:attrNameLst>
                                          <p:attrName>fill.type</p:attrName>
                                        </p:attrNameLst>
                                      </p:cBhvr>
                                      <p:to>
                                        <p:strVal val="solid"/>
                                      </p:to>
                                    </p:set>
                                    <p:set>
                                      <p:cBhvr>
                                        <p:cTn id="14" dur="5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4075"/>
            <a:ext cx="10515600" cy="1325563"/>
          </a:xfrm>
        </p:spPr>
        <p:txBody>
          <a:bodyPr/>
          <a:lstStyle/>
          <a:p>
            <a:r>
              <a:rPr kumimoji="1" lang="zh-CN" altLang="en-US" dirty="0"/>
              <a:t>为什么要关注微信</a:t>
            </a:r>
          </a:p>
        </p:txBody>
      </p:sp>
      <p:pic>
        <p:nvPicPr>
          <p:cNvPr id="4" name="图片 3"/>
          <p:cNvPicPr>
            <a:picLocks noChangeAspect="1"/>
          </p:cNvPicPr>
          <p:nvPr/>
        </p:nvPicPr>
        <p:blipFill>
          <a:blip r:embed="rId2"/>
          <a:stretch>
            <a:fillRect/>
          </a:stretch>
        </p:blipFill>
        <p:spPr>
          <a:xfrm>
            <a:off x="3790" y="981295"/>
            <a:ext cx="7604028" cy="5485516"/>
          </a:xfrm>
          <a:prstGeom prst="rect">
            <a:avLst/>
          </a:prstGeom>
        </p:spPr>
      </p:pic>
      <p:sp>
        <p:nvSpPr>
          <p:cNvPr id="5" name="Rectangle 27"/>
          <p:cNvSpPr/>
          <p:nvPr/>
        </p:nvSpPr>
        <p:spPr bwMode="auto">
          <a:xfrm>
            <a:off x="7607818" y="5444758"/>
            <a:ext cx="4247489" cy="1007879"/>
          </a:xfrm>
          <a:prstGeom prst="rect">
            <a:avLst/>
          </a:prstGeom>
          <a:solidFill>
            <a:srgbClr val="7F7F7F"/>
          </a:solidFill>
          <a:ln w="9525" cap="flat" cmpd="sng" algn="ctr">
            <a:noFill/>
            <a:prstDash val="solid"/>
            <a:headEnd type="none" w="med" len="med"/>
            <a:tailEnd type="none" w="med" len="med"/>
          </a:ln>
          <a:effectLst/>
        </p:spPr>
        <p:txBody>
          <a:bodyPr lIns="537600" tIns="143359" rIns="179200" bIns="143359" anchor="ctr"/>
          <a:lstStyle/>
          <a:p>
            <a:pPr algn="ctr">
              <a:spcBef>
                <a:spcPts val="800"/>
              </a:spcBef>
            </a:pPr>
            <a:r>
              <a:rPr kumimoji="1" lang="zh-CN" altLang="en-US" sz="2799" dirty="0">
                <a:solidFill>
                  <a:srgbClr val="FFFFFF"/>
                </a:solidFill>
                <a:latin typeface="Century Gothic"/>
                <a:ea typeface="微软雅黑"/>
              </a:rPr>
              <a:t>社交网络（朋友圈）</a:t>
            </a:r>
            <a:endParaRPr kumimoji="1" lang="en-US" altLang="zh-CN" sz="2799" dirty="0">
              <a:solidFill>
                <a:srgbClr val="FFFFFF"/>
              </a:solidFill>
              <a:latin typeface="Century Gothic"/>
              <a:ea typeface="微软雅黑"/>
            </a:endParaRPr>
          </a:p>
        </p:txBody>
      </p:sp>
      <p:sp>
        <p:nvSpPr>
          <p:cNvPr id="6" name="Rectangle 108"/>
          <p:cNvSpPr/>
          <p:nvPr/>
        </p:nvSpPr>
        <p:spPr bwMode="auto">
          <a:xfrm>
            <a:off x="7607818" y="981295"/>
            <a:ext cx="4247489" cy="935887"/>
          </a:xfrm>
          <a:prstGeom prst="rect">
            <a:avLst/>
          </a:prstGeom>
          <a:solidFill>
            <a:schemeClr val="bg1">
              <a:lumMod val="50000"/>
            </a:schemeClr>
          </a:solidFill>
          <a:ln w="9525" cap="flat" cmpd="sng" algn="ctr">
            <a:noFill/>
            <a:prstDash val="solid"/>
            <a:headEnd type="none" w="med" len="med"/>
            <a:tailEnd type="none" w="med" len="med"/>
          </a:ln>
          <a:effectLst/>
        </p:spPr>
        <p:txBody>
          <a:bodyPr lIns="537600" tIns="143359" rIns="179200" bIns="143359" anchor="ctr"/>
          <a:lstStyle/>
          <a:p>
            <a:pPr algn="ctr">
              <a:spcBef>
                <a:spcPts val="800"/>
              </a:spcBef>
            </a:pPr>
            <a:r>
              <a:rPr kumimoji="1" lang="zh-CN" altLang="en-US" sz="2799" dirty="0">
                <a:solidFill>
                  <a:prstClr val="white"/>
                </a:solidFill>
                <a:latin typeface="Century Gothic"/>
                <a:ea typeface="微软雅黑"/>
              </a:rPr>
              <a:t>点对点即时通讯</a:t>
            </a:r>
            <a:endParaRPr kumimoji="1" lang="en-US" altLang="zh-CN" sz="2799" dirty="0">
              <a:solidFill>
                <a:prstClr val="white"/>
              </a:solidFill>
              <a:latin typeface="Century Gothic"/>
              <a:ea typeface="微软雅黑"/>
            </a:endParaRPr>
          </a:p>
        </p:txBody>
      </p:sp>
      <p:sp>
        <p:nvSpPr>
          <p:cNvPr id="7" name="Rectangle 109"/>
          <p:cNvSpPr/>
          <p:nvPr/>
        </p:nvSpPr>
        <p:spPr bwMode="auto">
          <a:xfrm>
            <a:off x="7607818" y="3141035"/>
            <a:ext cx="4247489" cy="935887"/>
          </a:xfrm>
          <a:prstGeom prst="rect">
            <a:avLst/>
          </a:prstGeom>
          <a:solidFill>
            <a:srgbClr val="7F7F7F"/>
          </a:solidFill>
          <a:ln w="9525" cap="flat" cmpd="sng" algn="ctr">
            <a:noFill/>
            <a:prstDash val="solid"/>
            <a:headEnd type="none" w="med" len="med"/>
            <a:tailEnd type="none" w="med" len="med"/>
          </a:ln>
          <a:effectLst/>
        </p:spPr>
        <p:txBody>
          <a:bodyPr lIns="537600" tIns="143359" rIns="179200" bIns="143359" anchor="ctr"/>
          <a:lstStyle/>
          <a:p>
            <a:pPr algn="ctr">
              <a:spcBef>
                <a:spcPts val="800"/>
              </a:spcBef>
            </a:pPr>
            <a:r>
              <a:rPr kumimoji="1" lang="zh-CN" altLang="en-US" sz="2799" dirty="0">
                <a:solidFill>
                  <a:srgbClr val="FFFFFF"/>
                </a:solidFill>
                <a:latin typeface="Century Gothic"/>
                <a:ea typeface="微软雅黑"/>
              </a:rPr>
              <a:t>支付</a:t>
            </a:r>
            <a:r>
              <a:rPr kumimoji="1" lang="en-US" altLang="zh-CN" sz="2799" dirty="0">
                <a:solidFill>
                  <a:srgbClr val="FFFFFF"/>
                </a:solidFill>
                <a:latin typeface="Century Gothic"/>
                <a:ea typeface="微软雅黑"/>
              </a:rPr>
              <a:t>/</a:t>
            </a:r>
            <a:r>
              <a:rPr kumimoji="1" lang="zh-CN" altLang="en-US" sz="2799" dirty="0">
                <a:solidFill>
                  <a:srgbClr val="FFFFFF"/>
                </a:solidFill>
                <a:latin typeface="Century Gothic"/>
                <a:ea typeface="微软雅黑"/>
              </a:rPr>
              <a:t>转账</a:t>
            </a:r>
            <a:endParaRPr kumimoji="1" lang="en-US" altLang="zh-CN" sz="2799" dirty="0">
              <a:solidFill>
                <a:srgbClr val="FFFFFF"/>
              </a:solidFill>
              <a:latin typeface="Century Gothic"/>
              <a:ea typeface="微软雅黑"/>
            </a:endParaRPr>
          </a:p>
        </p:txBody>
      </p:sp>
      <p:sp>
        <p:nvSpPr>
          <p:cNvPr id="8" name="Rectangle 110"/>
          <p:cNvSpPr/>
          <p:nvPr/>
        </p:nvSpPr>
        <p:spPr bwMode="auto">
          <a:xfrm>
            <a:off x="7607818" y="4220905"/>
            <a:ext cx="4247489" cy="1079870"/>
          </a:xfrm>
          <a:prstGeom prst="rect">
            <a:avLst/>
          </a:prstGeom>
          <a:solidFill>
            <a:srgbClr val="7F7F7F"/>
          </a:solidFill>
          <a:ln w="9525" cap="flat" cmpd="sng" algn="ctr">
            <a:noFill/>
            <a:prstDash val="solid"/>
            <a:headEnd type="none" w="med" len="med"/>
            <a:tailEnd type="none" w="med" len="med"/>
          </a:ln>
          <a:effectLst/>
        </p:spPr>
        <p:txBody>
          <a:bodyPr lIns="537600" tIns="143359" rIns="179200" bIns="143359" anchor="ctr"/>
          <a:lstStyle/>
          <a:p>
            <a:pPr algn="ctr">
              <a:spcBef>
                <a:spcPts val="800"/>
              </a:spcBef>
            </a:pPr>
            <a:r>
              <a:rPr kumimoji="1" lang="zh-CN" altLang="en-US" sz="2799" dirty="0">
                <a:solidFill>
                  <a:srgbClr val="FFFFFF"/>
                </a:solidFill>
                <a:latin typeface="Century Gothic"/>
                <a:ea typeface="微软雅黑"/>
              </a:rPr>
              <a:t>生活服务</a:t>
            </a:r>
            <a:endParaRPr kumimoji="1" lang="en-US" altLang="zh-CN" sz="2799" dirty="0">
              <a:solidFill>
                <a:srgbClr val="FFFFFF"/>
              </a:solidFill>
              <a:latin typeface="Century Gothic"/>
              <a:ea typeface="微软雅黑"/>
            </a:endParaRPr>
          </a:p>
        </p:txBody>
      </p:sp>
      <p:sp>
        <p:nvSpPr>
          <p:cNvPr id="9" name="Rectangle 108"/>
          <p:cNvSpPr/>
          <p:nvPr/>
        </p:nvSpPr>
        <p:spPr bwMode="auto">
          <a:xfrm>
            <a:off x="7607818" y="2061165"/>
            <a:ext cx="4247489" cy="935887"/>
          </a:xfrm>
          <a:prstGeom prst="rect">
            <a:avLst/>
          </a:prstGeom>
          <a:solidFill>
            <a:schemeClr val="bg1">
              <a:lumMod val="50000"/>
            </a:schemeClr>
          </a:solidFill>
          <a:ln w="9525" cap="flat" cmpd="sng" algn="ctr">
            <a:noFill/>
            <a:prstDash val="solid"/>
            <a:headEnd type="none" w="med" len="med"/>
            <a:tailEnd type="none" w="med" len="med"/>
          </a:ln>
          <a:effectLst/>
        </p:spPr>
        <p:txBody>
          <a:bodyPr lIns="537600" tIns="143359" rIns="179200" bIns="143359" anchor="ctr"/>
          <a:lstStyle/>
          <a:p>
            <a:pPr algn="ctr">
              <a:spcBef>
                <a:spcPts val="800"/>
              </a:spcBef>
            </a:pPr>
            <a:r>
              <a:rPr kumimoji="1" lang="zh-CN" altLang="en-US" sz="2799" dirty="0">
                <a:solidFill>
                  <a:prstClr val="white"/>
                </a:solidFill>
                <a:latin typeface="Century Gothic"/>
                <a:ea typeface="微软雅黑"/>
              </a:rPr>
              <a:t>群组</a:t>
            </a:r>
            <a:endParaRPr kumimoji="1" lang="en-US" altLang="zh-CN" sz="2799" dirty="0">
              <a:solidFill>
                <a:prstClr val="white"/>
              </a:solidFill>
              <a:latin typeface="Century Gothic"/>
              <a:ea typeface="微软雅黑"/>
            </a:endParaRPr>
          </a:p>
        </p:txBody>
      </p:sp>
    </p:spTree>
    <p:extLst>
      <p:ext uri="{BB962C8B-B14F-4D97-AF65-F5344CB8AC3E}">
        <p14:creationId xmlns:p14="http://schemas.microsoft.com/office/powerpoint/2010/main" val="281860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decel="10000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decel="10000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2" presetClass="entr" presetSubtype="8" decel="10000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8" decel="10000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0-#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有关安卓版微信</a:t>
            </a:r>
          </a:p>
        </p:txBody>
      </p:sp>
      <p:sp>
        <p:nvSpPr>
          <p:cNvPr id="3" name="内容占位符 2"/>
          <p:cNvSpPr>
            <a:spLocks noGrp="1"/>
          </p:cNvSpPr>
          <p:nvPr>
            <p:ph idx="1"/>
          </p:nvPr>
        </p:nvSpPr>
        <p:spPr>
          <a:xfrm>
            <a:off x="624659" y="1341251"/>
            <a:ext cx="8578615" cy="3556993"/>
          </a:xfrm>
        </p:spPr>
        <p:txBody>
          <a:bodyPr>
            <a:normAutofit lnSpcReduction="10000"/>
          </a:bodyPr>
          <a:lstStyle/>
          <a:p>
            <a:pPr>
              <a:lnSpc>
                <a:spcPct val="200000"/>
              </a:lnSpc>
            </a:pPr>
            <a:r>
              <a:rPr lang="zh-CN" altLang="en-US" dirty="0"/>
              <a:t>程序安装目录：</a:t>
            </a:r>
            <a:br>
              <a:rPr lang="en-US" altLang="zh-CN" dirty="0"/>
            </a:br>
            <a:r>
              <a:rPr lang="en-US" altLang="zh-CN" dirty="0"/>
              <a:t>data/data/com.tencent.mm</a:t>
            </a:r>
          </a:p>
          <a:p>
            <a:pPr>
              <a:lnSpc>
                <a:spcPct val="200000"/>
              </a:lnSpc>
            </a:pPr>
            <a:r>
              <a:rPr lang="zh-CN" altLang="en-US" dirty="0"/>
              <a:t>用户数据目录：</a:t>
            </a:r>
            <a:br>
              <a:rPr lang="en-US" altLang="zh-CN" dirty="0"/>
            </a:br>
            <a:r>
              <a:rPr lang="en-US" altLang="zh-CN" dirty="0"/>
              <a:t>data/data/com.tencent.mm/</a:t>
            </a:r>
            <a:r>
              <a:rPr lang="en-US" altLang="zh-CN" dirty="0" err="1"/>
              <a:t>MicroMsg</a:t>
            </a:r>
            <a:endParaRPr lang="en-US" altLang="zh-CN" dirty="0"/>
          </a:p>
          <a:p>
            <a:endParaRPr lang="en-US" altLang="zh-CN" dirty="0"/>
          </a:p>
        </p:txBody>
      </p:sp>
    </p:spTree>
    <p:extLst>
      <p:ext uri="{BB962C8B-B14F-4D97-AF65-F5344CB8AC3E}">
        <p14:creationId xmlns:p14="http://schemas.microsoft.com/office/powerpoint/2010/main" val="1362904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1106" y="0"/>
            <a:ext cx="10515600" cy="1325563"/>
          </a:xfrm>
        </p:spPr>
        <p:txBody>
          <a:bodyPr/>
          <a:lstStyle/>
          <a:p>
            <a:r>
              <a:rPr lang="zh-CN" altLang="en-US" dirty="0"/>
              <a:t>数据库功能</a:t>
            </a:r>
          </a:p>
        </p:txBody>
      </p:sp>
      <p:pic>
        <p:nvPicPr>
          <p:cNvPr id="7" name="内容占位符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60329" y="909304"/>
            <a:ext cx="5216464" cy="5699608"/>
          </a:xfrm>
        </p:spPr>
      </p:pic>
    </p:spTree>
    <p:extLst>
      <p:ext uri="{BB962C8B-B14F-4D97-AF65-F5344CB8AC3E}">
        <p14:creationId xmlns:p14="http://schemas.microsoft.com/office/powerpoint/2010/main" val="2558970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加密方式简介</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0633" y="2853069"/>
            <a:ext cx="1319978" cy="1411915"/>
          </a:xfr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321" y="2781078"/>
            <a:ext cx="1307286" cy="1672712"/>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957" y="1917182"/>
            <a:ext cx="4962611" cy="3455584"/>
          </a:xfrm>
          <a:prstGeom prst="rect">
            <a:avLst/>
          </a:prstGeom>
        </p:spPr>
      </p:pic>
      <p:sp>
        <p:nvSpPr>
          <p:cNvPr id="11" name="等于号 10"/>
          <p:cNvSpPr/>
          <p:nvPr/>
        </p:nvSpPr>
        <p:spPr>
          <a:xfrm>
            <a:off x="4809093" y="3069044"/>
            <a:ext cx="1578826" cy="935887"/>
          </a:xfrm>
          <a:prstGeom prst="mathEqual">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807" tIns="54403" rIns="108807" bIns="54403" rtlCol="0" anchor="ctr"/>
          <a:lstStyle/>
          <a:p>
            <a:pPr algn="ctr" defTabSz="1218743"/>
            <a:endParaRPr lang="zh-CN" altLang="en-US" sz="2400">
              <a:solidFill>
                <a:prstClr val="black"/>
              </a:solidFill>
            </a:endParaRPr>
          </a:p>
        </p:txBody>
      </p:sp>
      <p:sp>
        <p:nvSpPr>
          <p:cNvPr id="12" name="加号 11"/>
          <p:cNvSpPr/>
          <p:nvPr/>
        </p:nvSpPr>
        <p:spPr>
          <a:xfrm>
            <a:off x="2299991" y="3044565"/>
            <a:ext cx="978186" cy="960366"/>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807" tIns="54403" rIns="108807" bIns="54403" rtlCol="0" anchor="ctr"/>
          <a:lstStyle/>
          <a:p>
            <a:pPr algn="ctr" defTabSz="1218743"/>
            <a:endParaRPr lang="zh-CN" altLang="en-US" sz="2400">
              <a:solidFill>
                <a:prstClr val="white"/>
              </a:solidFill>
            </a:endParaRPr>
          </a:p>
        </p:txBody>
      </p:sp>
    </p:spTree>
    <p:extLst>
      <p:ext uri="{BB962C8B-B14F-4D97-AF65-F5344CB8AC3E}">
        <p14:creationId xmlns:p14="http://schemas.microsoft.com/office/powerpoint/2010/main" val="1414858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加密方式简介</a:t>
            </a:r>
          </a:p>
        </p:txBody>
      </p:sp>
      <p:sp>
        <p:nvSpPr>
          <p:cNvPr id="3" name="内容占位符 2"/>
          <p:cNvSpPr>
            <a:spLocks noGrp="1"/>
          </p:cNvSpPr>
          <p:nvPr>
            <p:ph idx="1"/>
          </p:nvPr>
        </p:nvSpPr>
        <p:spPr>
          <a:xfrm>
            <a:off x="613011" y="1600201"/>
            <a:ext cx="10882339" cy="3556993"/>
          </a:xfrm>
        </p:spPr>
        <p:txBody>
          <a:bodyPr>
            <a:normAutofit/>
          </a:bodyPr>
          <a:lstStyle/>
          <a:p>
            <a:pPr>
              <a:lnSpc>
                <a:spcPct val="200000"/>
              </a:lnSpc>
            </a:pPr>
            <a:r>
              <a:rPr lang="en-US" altLang="zh-CN" dirty="0" err="1"/>
              <a:t>SQLCipher</a:t>
            </a:r>
            <a:br>
              <a:rPr lang="en-US" altLang="zh-CN" dirty="0"/>
            </a:br>
            <a:r>
              <a:rPr lang="zh-CN" altLang="en-US" dirty="0"/>
              <a:t>安卓微信数据库通过</a:t>
            </a:r>
            <a:r>
              <a:rPr lang="en-US" altLang="zh-CN" dirty="0" err="1"/>
              <a:t>SQLCipher</a:t>
            </a:r>
            <a:r>
              <a:rPr lang="zh-CN" altLang="en-US" dirty="0"/>
              <a:t>加密，</a:t>
            </a:r>
            <a:r>
              <a:rPr lang="en-US" altLang="zh-CN" dirty="0" err="1"/>
              <a:t>SQLCipher</a:t>
            </a:r>
            <a:r>
              <a:rPr lang="zh-CN" altLang="en-US" dirty="0"/>
              <a:t>是</a:t>
            </a:r>
            <a:r>
              <a:rPr lang="en-US" altLang="zh-CN" dirty="0"/>
              <a:t>DB</a:t>
            </a:r>
            <a:r>
              <a:rPr lang="zh-CN" altLang="en-US" dirty="0"/>
              <a:t>数据库的源码扩展，提供</a:t>
            </a:r>
            <a:r>
              <a:rPr lang="en-US" altLang="zh-CN" dirty="0"/>
              <a:t>SQLite</a:t>
            </a:r>
            <a:r>
              <a:rPr lang="zh-CN" altLang="en-US" dirty="0"/>
              <a:t>数据库的透明加密，支持加密存储和读取解密。</a:t>
            </a:r>
          </a:p>
        </p:txBody>
      </p:sp>
    </p:spTree>
    <p:extLst>
      <p:ext uri="{BB962C8B-B14F-4D97-AF65-F5344CB8AC3E}">
        <p14:creationId xmlns:p14="http://schemas.microsoft.com/office/powerpoint/2010/main" val="437873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加密方式简介</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3194" y="2839813"/>
            <a:ext cx="1319978" cy="1381092"/>
          </a:xfrm>
        </p:spPr>
      </p:pic>
      <p:sp>
        <p:nvSpPr>
          <p:cNvPr id="11" name="等于号 10"/>
          <p:cNvSpPr/>
          <p:nvPr/>
        </p:nvSpPr>
        <p:spPr>
          <a:xfrm>
            <a:off x="4872147" y="3069043"/>
            <a:ext cx="1443780" cy="857252"/>
          </a:xfrm>
          <a:prstGeom prst="mathEqual">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807" tIns="54403" rIns="108807" bIns="54403" rtlCol="0" anchor="ctr"/>
          <a:lstStyle/>
          <a:p>
            <a:pPr algn="ctr" defTabSz="1218743"/>
            <a:endParaRPr lang="zh-CN" altLang="en-US" sz="2400">
              <a:solidFill>
                <a:prstClr val="black"/>
              </a:solidFill>
            </a:endParaRPr>
          </a:p>
        </p:txBody>
      </p:sp>
      <p:sp>
        <p:nvSpPr>
          <p:cNvPr id="12" name="加号 11"/>
          <p:cNvSpPr/>
          <p:nvPr/>
        </p:nvSpPr>
        <p:spPr>
          <a:xfrm>
            <a:off x="2299991" y="3044565"/>
            <a:ext cx="978186" cy="888374"/>
          </a:xfrm>
          <a:prstGeom prst="mathPlus">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807" tIns="54403" rIns="108807" bIns="54403" rtlCol="0" anchor="ctr"/>
          <a:lstStyle/>
          <a:p>
            <a:pPr algn="ctr" defTabSz="1218743"/>
            <a:endParaRPr lang="zh-CN" altLang="en-US" sz="2400">
              <a:solidFill>
                <a:srgbClr val="C0504D">
                  <a:lumMod val="60000"/>
                  <a:lumOff val="40000"/>
                </a:srgbClr>
              </a:solidFill>
            </a:endParaRPr>
          </a:p>
        </p:txBody>
      </p:sp>
      <p:pic>
        <p:nvPicPr>
          <p:cNvPr id="3" name="图片 2"/>
          <p:cNvPicPr>
            <a:picLocks noChangeAspect="1"/>
          </p:cNvPicPr>
          <p:nvPr/>
        </p:nvPicPr>
        <p:blipFill>
          <a:blip r:embed="rId3"/>
          <a:stretch>
            <a:fillRect/>
          </a:stretch>
        </p:blipFill>
        <p:spPr>
          <a:xfrm>
            <a:off x="3432321" y="2781078"/>
            <a:ext cx="1269210" cy="1459540"/>
          </a:xfrm>
          <a:prstGeom prst="rect">
            <a:avLst/>
          </a:prstGeom>
        </p:spPr>
      </p:pic>
      <p:pic>
        <p:nvPicPr>
          <p:cNvPr id="8" name="图片 7"/>
          <p:cNvPicPr>
            <a:picLocks noChangeAspect="1"/>
          </p:cNvPicPr>
          <p:nvPr/>
        </p:nvPicPr>
        <p:blipFill>
          <a:blip r:embed="rId4"/>
          <a:stretch>
            <a:fillRect/>
          </a:stretch>
        </p:blipFill>
        <p:spPr>
          <a:xfrm>
            <a:off x="6671931" y="1773200"/>
            <a:ext cx="4924535" cy="3743549"/>
          </a:xfrm>
          <a:prstGeom prst="rect">
            <a:avLst/>
          </a:prstGeom>
        </p:spPr>
      </p:pic>
    </p:spTree>
    <p:extLst>
      <p:ext uri="{BB962C8B-B14F-4D97-AF65-F5344CB8AC3E}">
        <p14:creationId xmlns:p14="http://schemas.microsoft.com/office/powerpoint/2010/main" val="3680805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加密方式简介</a:t>
            </a:r>
          </a:p>
        </p:txBody>
      </p:sp>
      <p:sp>
        <p:nvSpPr>
          <p:cNvPr id="3" name="内容占位符 2"/>
          <p:cNvSpPr>
            <a:spLocks noGrp="1"/>
          </p:cNvSpPr>
          <p:nvPr>
            <p:ph idx="1"/>
          </p:nvPr>
        </p:nvSpPr>
        <p:spPr>
          <a:xfrm>
            <a:off x="696651" y="1341251"/>
            <a:ext cx="10509060" cy="863896"/>
          </a:xfrm>
        </p:spPr>
        <p:txBody>
          <a:bodyPr/>
          <a:lstStyle/>
          <a:p>
            <a:r>
              <a:rPr lang="en-US" altLang="zh-CN" dirty="0"/>
              <a:t>Pragma key=MD5</a:t>
            </a:r>
            <a:r>
              <a:rPr lang="zh-CN" altLang="en-US" dirty="0"/>
              <a:t>（</a:t>
            </a:r>
            <a:r>
              <a:rPr lang="en-US" altLang="zh-CN" dirty="0"/>
              <a:t>IMEI+UIN</a:t>
            </a:r>
            <a:r>
              <a:rPr lang="zh-CN" altLang="en-US" dirty="0"/>
              <a:t>）前</a:t>
            </a:r>
            <a:r>
              <a:rPr lang="en-US" altLang="zh-CN" dirty="0"/>
              <a:t>7</a:t>
            </a:r>
            <a:r>
              <a:rPr lang="zh-CN" altLang="en-US" dirty="0"/>
              <a:t>位</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27" y="3700637"/>
            <a:ext cx="7842739" cy="2752000"/>
          </a:xfrm>
          <a:prstGeom prst="rect">
            <a:avLst/>
          </a:prstGeom>
        </p:spPr>
      </p:pic>
      <p:pic>
        <p:nvPicPr>
          <p:cNvPr id="7" name="图片 6"/>
          <p:cNvPicPr>
            <a:picLocks noChangeAspect="1"/>
          </p:cNvPicPr>
          <p:nvPr/>
        </p:nvPicPr>
        <p:blipFill>
          <a:blip r:embed="rId3"/>
          <a:stretch>
            <a:fillRect/>
          </a:stretch>
        </p:blipFill>
        <p:spPr>
          <a:xfrm>
            <a:off x="3936260" y="2133157"/>
            <a:ext cx="3985319" cy="1546245"/>
          </a:xfrm>
          <a:prstGeom prst="rect">
            <a:avLst/>
          </a:prstGeom>
        </p:spPr>
      </p:pic>
    </p:spTree>
    <p:extLst>
      <p:ext uri="{BB962C8B-B14F-4D97-AF65-F5344CB8AC3E}">
        <p14:creationId xmlns:p14="http://schemas.microsoft.com/office/powerpoint/2010/main" val="1209714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标题 1"/>
          <p:cNvSpPr>
            <a:spLocks noGrp="1" noChangeArrowheads="1"/>
          </p:cNvSpPr>
          <p:nvPr>
            <p:ph type="title"/>
          </p:nvPr>
        </p:nvSpPr>
        <p:spPr>
          <a:xfrm>
            <a:off x="552667" y="140535"/>
            <a:ext cx="10515600" cy="1325563"/>
          </a:xfrm>
          <a:ln/>
        </p:spPr>
        <p:txBody>
          <a:bodyPr/>
          <a:lstStyle/>
          <a:p>
            <a:r>
              <a:rPr lang="zh-CN" altLang="en-US" dirty="0">
                <a:latin typeface="+mj-ea"/>
                <a:ea typeface="+mj-ea"/>
              </a:rPr>
              <a:t>打开</a:t>
            </a:r>
            <a:r>
              <a:rPr lang="en-US" altLang="zh-CN" dirty="0">
                <a:latin typeface="+mj-ea"/>
                <a:ea typeface="+mj-ea"/>
              </a:rPr>
              <a:t>USB</a:t>
            </a:r>
            <a:r>
              <a:rPr lang="zh-CN" altLang="en-US" dirty="0">
                <a:latin typeface="+mj-ea"/>
                <a:ea typeface="+mj-ea"/>
              </a:rPr>
              <a:t>调试</a:t>
            </a:r>
            <a:endParaRPr lang="zh-CN" dirty="0">
              <a:latin typeface="+mj-ea"/>
              <a:ea typeface="+mj-ea"/>
            </a:endParaRPr>
          </a:p>
        </p:txBody>
      </p:sp>
      <p:sp>
        <p:nvSpPr>
          <p:cNvPr id="63493" name="内容占位符 2"/>
          <p:cNvSpPr>
            <a:spLocks noGrp="1" noChangeArrowheads="1"/>
          </p:cNvSpPr>
          <p:nvPr>
            <p:ph idx="1"/>
          </p:nvPr>
        </p:nvSpPr>
        <p:spPr>
          <a:xfrm>
            <a:off x="552667" y="1053286"/>
            <a:ext cx="10090434" cy="2015757"/>
          </a:xfrm>
          <a:ln/>
        </p:spPr>
        <p:txBody>
          <a:bodyPr>
            <a:normAutofit/>
          </a:bodyPr>
          <a:lstStyle/>
          <a:p>
            <a:pPr marL="544050" indent="-544050"/>
            <a:r>
              <a:rPr lang="en-US" altLang="zh-CN" sz="2899" dirty="0">
                <a:latin typeface="+mj-ea"/>
                <a:ea typeface="+mj-ea"/>
              </a:rPr>
              <a:t>2.X</a:t>
            </a:r>
            <a:r>
              <a:rPr lang="zh-CN" altLang="en-US" sz="2899" dirty="0">
                <a:latin typeface="+mj-ea"/>
                <a:ea typeface="+mj-ea"/>
              </a:rPr>
              <a:t>：菜单</a:t>
            </a:r>
            <a:r>
              <a:rPr lang="en-US" sz="2899" dirty="0">
                <a:latin typeface="+mj-ea"/>
                <a:ea typeface="+mj-ea"/>
              </a:rPr>
              <a:t>-&gt;</a:t>
            </a:r>
            <a:r>
              <a:rPr lang="zh-CN" altLang="en-US" sz="2899" dirty="0">
                <a:latin typeface="+mj-ea"/>
                <a:ea typeface="+mj-ea"/>
              </a:rPr>
              <a:t>设置</a:t>
            </a:r>
            <a:r>
              <a:rPr lang="en-US" sz="2899" dirty="0">
                <a:latin typeface="+mj-ea"/>
                <a:ea typeface="+mj-ea"/>
              </a:rPr>
              <a:t>-&gt;</a:t>
            </a:r>
            <a:r>
              <a:rPr lang="zh-CN" altLang="en-US" sz="2899" dirty="0">
                <a:latin typeface="+mj-ea"/>
                <a:ea typeface="+mj-ea"/>
              </a:rPr>
              <a:t>应用程序</a:t>
            </a:r>
            <a:r>
              <a:rPr lang="en-US" sz="2899" dirty="0">
                <a:latin typeface="+mj-ea"/>
                <a:ea typeface="+mj-ea"/>
              </a:rPr>
              <a:t>-&gt;</a:t>
            </a:r>
            <a:r>
              <a:rPr lang="zh-CN" altLang="en-US" sz="2899" dirty="0">
                <a:latin typeface="+mj-ea"/>
                <a:ea typeface="+mj-ea"/>
              </a:rPr>
              <a:t>开发</a:t>
            </a:r>
            <a:r>
              <a:rPr lang="en-US" sz="2899" dirty="0">
                <a:latin typeface="+mj-ea"/>
                <a:ea typeface="+mj-ea"/>
              </a:rPr>
              <a:t>-&gt;USB </a:t>
            </a:r>
            <a:r>
              <a:rPr lang="zh-CN" altLang="en-US" sz="2899" dirty="0">
                <a:latin typeface="+mj-ea"/>
                <a:ea typeface="+mj-ea"/>
              </a:rPr>
              <a:t>调试</a:t>
            </a:r>
            <a:endParaRPr lang="en-US" altLang="zh-CN" sz="2899" dirty="0">
              <a:latin typeface="+mj-ea"/>
              <a:ea typeface="+mj-ea"/>
            </a:endParaRPr>
          </a:p>
          <a:p>
            <a:pPr marL="544050" indent="-544050"/>
            <a:r>
              <a:rPr lang="en-US" altLang="zh-CN" sz="2899" dirty="0">
                <a:latin typeface="+mj-ea"/>
                <a:ea typeface="+mj-ea"/>
              </a:rPr>
              <a:t>4.X</a:t>
            </a:r>
            <a:r>
              <a:rPr lang="zh-CN" altLang="en-US" sz="2899" dirty="0">
                <a:latin typeface="+mj-ea"/>
                <a:ea typeface="+mj-ea"/>
              </a:rPr>
              <a:t>：菜单</a:t>
            </a:r>
            <a:r>
              <a:rPr lang="en-US" sz="2899" dirty="0">
                <a:latin typeface="+mj-ea"/>
                <a:ea typeface="+mj-ea"/>
              </a:rPr>
              <a:t>-&gt;</a:t>
            </a:r>
            <a:r>
              <a:rPr lang="zh-CN" altLang="en-US" sz="2899" dirty="0">
                <a:latin typeface="+mj-ea"/>
                <a:ea typeface="+mj-ea"/>
              </a:rPr>
              <a:t>设置</a:t>
            </a:r>
            <a:r>
              <a:rPr lang="en-US" sz="2899" dirty="0">
                <a:latin typeface="+mj-ea"/>
                <a:ea typeface="+mj-ea"/>
              </a:rPr>
              <a:t>-&gt;</a:t>
            </a:r>
            <a:r>
              <a:rPr lang="zh-CN" altLang="en-US" sz="2899" dirty="0">
                <a:latin typeface="+mj-ea"/>
                <a:ea typeface="+mj-ea"/>
              </a:rPr>
              <a:t>开发者选项</a:t>
            </a:r>
            <a:r>
              <a:rPr lang="en-US" sz="2899" dirty="0">
                <a:latin typeface="+mj-ea"/>
                <a:ea typeface="+mj-ea"/>
              </a:rPr>
              <a:t>-&gt;USB </a:t>
            </a:r>
            <a:r>
              <a:rPr lang="zh-CN" altLang="en-US" sz="2899" dirty="0">
                <a:latin typeface="+mj-ea"/>
                <a:ea typeface="+mj-ea"/>
              </a:rPr>
              <a:t>调试</a:t>
            </a:r>
            <a:endParaRPr lang="en-US" altLang="zh-CN" sz="2899" dirty="0">
              <a:latin typeface="+mj-ea"/>
              <a:ea typeface="+mj-ea"/>
            </a:endParaRPr>
          </a:p>
          <a:p>
            <a:pPr marL="544050" indent="-544050"/>
            <a:r>
              <a:rPr lang="en-US" sz="2899" dirty="0">
                <a:latin typeface="+mj-ea"/>
                <a:ea typeface="+mj-ea"/>
              </a:rPr>
              <a:t>4.3</a:t>
            </a:r>
            <a:r>
              <a:rPr lang="zh-CN" altLang="en-US" sz="2899" dirty="0">
                <a:latin typeface="+mj-ea"/>
                <a:ea typeface="+mj-ea"/>
              </a:rPr>
              <a:t>以后：关于手机</a:t>
            </a:r>
            <a:r>
              <a:rPr lang="en-US" altLang="zh-CN" sz="2899" dirty="0">
                <a:latin typeface="+mj-ea"/>
                <a:ea typeface="+mj-ea"/>
              </a:rPr>
              <a:t>-&gt;</a:t>
            </a:r>
            <a:r>
              <a:rPr lang="zh-CN" altLang="en-US" sz="2899" dirty="0">
                <a:latin typeface="+mj-ea"/>
                <a:ea typeface="+mj-ea"/>
              </a:rPr>
              <a:t>版本号，连击</a:t>
            </a:r>
            <a:r>
              <a:rPr lang="en-US" altLang="zh-CN" sz="2899" dirty="0">
                <a:latin typeface="+mj-ea"/>
                <a:ea typeface="+mj-ea"/>
              </a:rPr>
              <a:t>7</a:t>
            </a:r>
            <a:r>
              <a:rPr lang="zh-CN" altLang="en-US" sz="2899" dirty="0">
                <a:latin typeface="+mj-ea"/>
                <a:ea typeface="+mj-ea"/>
              </a:rPr>
              <a:t>下</a:t>
            </a:r>
            <a:endParaRPr lang="en-US" sz="3299" dirty="0">
              <a:latin typeface="+mj-ea"/>
              <a:ea typeface="+mj-ea"/>
            </a:endParaRPr>
          </a:p>
          <a:p>
            <a:pPr marL="408038" indent="-408038"/>
            <a:endParaRPr lang="zh-CN" altLang="en-US" sz="2899" dirty="0">
              <a:latin typeface="+mj-ea"/>
              <a:ea typeface="+mj-ea"/>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8664"/>
          <a:stretch/>
        </p:blipFill>
        <p:spPr>
          <a:xfrm>
            <a:off x="1199456" y="2636912"/>
            <a:ext cx="9542533" cy="1820482"/>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4470553"/>
            <a:ext cx="9542533" cy="1994216"/>
          </a:xfrm>
          <a:prstGeom prst="rect">
            <a:avLst/>
          </a:prstGeom>
        </p:spPr>
      </p:pic>
    </p:spTree>
    <p:extLst>
      <p:ext uri="{BB962C8B-B14F-4D97-AF65-F5344CB8AC3E}">
        <p14:creationId xmlns:p14="http://schemas.microsoft.com/office/powerpoint/2010/main" val="109843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加密方式简介</a:t>
            </a:r>
          </a:p>
        </p:txBody>
      </p:sp>
      <p:sp>
        <p:nvSpPr>
          <p:cNvPr id="3" name="内容占位符 2"/>
          <p:cNvSpPr>
            <a:spLocks noGrp="1"/>
          </p:cNvSpPr>
          <p:nvPr>
            <p:ph idx="1"/>
          </p:nvPr>
        </p:nvSpPr>
        <p:spPr>
          <a:xfrm>
            <a:off x="613011" y="1600201"/>
            <a:ext cx="10018443" cy="3556993"/>
          </a:xfrm>
        </p:spPr>
        <p:txBody>
          <a:bodyPr>
            <a:normAutofit fontScale="92500" lnSpcReduction="10000"/>
          </a:bodyPr>
          <a:lstStyle/>
          <a:p>
            <a:r>
              <a:rPr lang="en-US" altLang="zh-CN" dirty="0"/>
              <a:t>IMEI</a:t>
            </a:r>
            <a:br>
              <a:rPr lang="en-US" altLang="zh-CN" dirty="0"/>
            </a:br>
            <a:br>
              <a:rPr lang="en-US" altLang="zh-CN" dirty="0"/>
            </a:br>
            <a:r>
              <a:rPr lang="zh-CN" altLang="en-US" dirty="0"/>
              <a:t>*</a:t>
            </a:r>
            <a:r>
              <a:rPr lang="en-US" altLang="zh-CN" dirty="0"/>
              <a:t>#06#</a:t>
            </a:r>
          </a:p>
          <a:p>
            <a:pPr>
              <a:lnSpc>
                <a:spcPct val="200000"/>
              </a:lnSpc>
            </a:pPr>
            <a:r>
              <a:rPr lang="en-US" altLang="zh-CN" dirty="0"/>
              <a:t>UIN</a:t>
            </a:r>
            <a:br>
              <a:rPr lang="en-US" altLang="zh-CN" dirty="0"/>
            </a:br>
            <a:r>
              <a:rPr lang="zh-CN" altLang="en-US" dirty="0"/>
              <a:t>微信</a:t>
            </a:r>
            <a:r>
              <a:rPr lang="en-US" altLang="zh-CN" dirty="0" err="1"/>
              <a:t>UserInformation</a:t>
            </a:r>
            <a:r>
              <a:rPr lang="zh-CN" altLang="en-US" dirty="0"/>
              <a:t>，十位数字，不同账户前有可能有负号，如</a:t>
            </a:r>
            <a:r>
              <a:rPr lang="en-US" altLang="zh-CN" dirty="0"/>
              <a:t>1907336522</a:t>
            </a:r>
            <a:r>
              <a:rPr lang="zh-CN" altLang="en-US" dirty="0"/>
              <a:t>，或</a:t>
            </a:r>
            <a:r>
              <a:rPr lang="en-US" altLang="zh-CN" dirty="0"/>
              <a:t>-1597294073</a:t>
            </a:r>
          </a:p>
          <a:p>
            <a:pPr marL="0" indent="0">
              <a:buNone/>
            </a:pPr>
            <a:endParaRPr lang="zh-CN" altLang="en-US" dirty="0"/>
          </a:p>
        </p:txBody>
      </p:sp>
    </p:spTree>
    <p:extLst>
      <p:ext uri="{BB962C8B-B14F-4D97-AF65-F5344CB8AC3E}">
        <p14:creationId xmlns:p14="http://schemas.microsoft.com/office/powerpoint/2010/main" val="2509175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加密方式简介</a:t>
            </a:r>
          </a:p>
        </p:txBody>
      </p:sp>
      <p:sp>
        <p:nvSpPr>
          <p:cNvPr id="3" name="内容占位符 2"/>
          <p:cNvSpPr>
            <a:spLocks noGrp="1"/>
          </p:cNvSpPr>
          <p:nvPr>
            <p:ph idx="1"/>
          </p:nvPr>
        </p:nvSpPr>
        <p:spPr>
          <a:xfrm>
            <a:off x="624658" y="1197269"/>
            <a:ext cx="9430865" cy="2591688"/>
          </a:xfrm>
        </p:spPr>
        <p:txBody>
          <a:bodyPr>
            <a:normAutofit fontScale="92500" lnSpcReduction="10000"/>
          </a:bodyPr>
          <a:lstStyle/>
          <a:p>
            <a:pPr>
              <a:lnSpc>
                <a:spcPct val="200000"/>
              </a:lnSpc>
            </a:pPr>
            <a:r>
              <a:rPr lang="zh-CN" altLang="en-US" dirty="0"/>
              <a:t>微信</a:t>
            </a:r>
            <a:r>
              <a:rPr lang="en-US" altLang="zh-CN" dirty="0"/>
              <a:t>UIN</a:t>
            </a:r>
            <a:r>
              <a:rPr lang="zh-CN" altLang="en-US" dirty="0"/>
              <a:t>获取方式：</a:t>
            </a:r>
            <a:endParaRPr lang="en-US" altLang="zh-CN" dirty="0"/>
          </a:p>
          <a:p>
            <a:pPr marL="0" indent="0">
              <a:lnSpc>
                <a:spcPct val="200000"/>
              </a:lnSpc>
              <a:buNone/>
            </a:pPr>
            <a:r>
              <a:rPr lang="en-US" altLang="zh-CN" dirty="0"/>
              <a:t>data/data/com.tencent.mm/</a:t>
            </a:r>
            <a:r>
              <a:rPr lang="en-US" altLang="zh-CN" dirty="0" err="1"/>
              <a:t>MicroMsg</a:t>
            </a:r>
            <a:r>
              <a:rPr lang="en-US" altLang="zh-CN" dirty="0"/>
              <a:t>/</a:t>
            </a:r>
            <a:r>
              <a:rPr lang="en-US" altLang="zh-CN" dirty="0" err="1"/>
              <a:t>shared_prefs</a:t>
            </a:r>
            <a:r>
              <a:rPr lang="en-US" altLang="zh-CN" dirty="0"/>
              <a:t>/system_config_prefs.xml</a:t>
            </a:r>
          </a:p>
          <a:p>
            <a:pPr marL="0" indent="0">
              <a:lnSpc>
                <a:spcPct val="200000"/>
              </a:lnSpc>
              <a:buNone/>
            </a:pPr>
            <a:endParaRPr lang="en-US" altLang="zh-CN" dirty="0"/>
          </a:p>
          <a:p>
            <a:endParaRPr lang="zh-CN" altLang="en-US" dirty="0"/>
          </a:p>
        </p:txBody>
      </p:sp>
      <p:pic>
        <p:nvPicPr>
          <p:cNvPr id="6" name="图片 5"/>
          <p:cNvPicPr>
            <a:picLocks noChangeAspect="1"/>
          </p:cNvPicPr>
          <p:nvPr/>
        </p:nvPicPr>
        <p:blipFill>
          <a:blip r:embed="rId2"/>
          <a:stretch>
            <a:fillRect/>
          </a:stretch>
        </p:blipFill>
        <p:spPr>
          <a:xfrm>
            <a:off x="3354507" y="3644974"/>
            <a:ext cx="5482988" cy="2531990"/>
          </a:xfrm>
          <a:prstGeom prst="rect">
            <a:avLst/>
          </a:prstGeom>
        </p:spPr>
      </p:pic>
    </p:spTree>
    <p:extLst>
      <p:ext uri="{BB962C8B-B14F-4D97-AF65-F5344CB8AC3E}">
        <p14:creationId xmlns:p14="http://schemas.microsoft.com/office/powerpoint/2010/main" val="1849777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解密开始！</a:t>
            </a:r>
          </a:p>
        </p:txBody>
      </p:sp>
      <p:sp>
        <p:nvSpPr>
          <p:cNvPr id="3" name="内容占位符 2"/>
          <p:cNvSpPr>
            <a:spLocks noGrp="1"/>
          </p:cNvSpPr>
          <p:nvPr>
            <p:ph idx="1"/>
          </p:nvPr>
        </p:nvSpPr>
        <p:spPr>
          <a:xfrm>
            <a:off x="1344572" y="1269260"/>
            <a:ext cx="8650607" cy="4679437"/>
          </a:xfrm>
        </p:spPr>
        <p:txBody>
          <a:bodyPr>
            <a:normAutofit fontScale="92500" lnSpcReduction="10000"/>
          </a:bodyPr>
          <a:lstStyle/>
          <a:p>
            <a:pPr>
              <a:lnSpc>
                <a:spcPct val="200000"/>
              </a:lnSpc>
            </a:pPr>
            <a:r>
              <a:rPr lang="zh-CN" altLang="en-US" dirty="0"/>
              <a:t>材料：</a:t>
            </a:r>
            <a:br>
              <a:rPr lang="en-US" altLang="zh-CN" dirty="0"/>
            </a:br>
            <a:r>
              <a:rPr lang="en-US" altLang="zh-CN" dirty="0"/>
              <a:t>1.EnMicroMsg.db * 1 </a:t>
            </a:r>
            <a:br>
              <a:rPr lang="en-US" altLang="zh-CN" dirty="0"/>
            </a:br>
            <a:r>
              <a:rPr lang="en-US" altLang="zh-CN" dirty="0"/>
              <a:t>2.SQLCipher * 1</a:t>
            </a:r>
            <a:br>
              <a:rPr lang="en-US" altLang="zh-CN" dirty="0"/>
            </a:br>
            <a:r>
              <a:rPr lang="en-US" altLang="zh-CN" dirty="0"/>
              <a:t>3.</a:t>
            </a:r>
            <a:r>
              <a:rPr lang="zh-CN" altLang="en-US" dirty="0"/>
              <a:t>本机</a:t>
            </a:r>
            <a:r>
              <a:rPr lang="en-US" altLang="zh-CN" dirty="0"/>
              <a:t>IMEI </a:t>
            </a:r>
            <a:r>
              <a:rPr lang="zh-CN" altLang="en-US" dirty="0"/>
              <a:t>* </a:t>
            </a:r>
            <a:r>
              <a:rPr lang="en-US" altLang="zh-CN" dirty="0"/>
              <a:t>1</a:t>
            </a:r>
            <a:br>
              <a:rPr lang="en-US" altLang="zh-CN" dirty="0"/>
            </a:br>
            <a:r>
              <a:rPr lang="en-US" altLang="zh-CN" dirty="0"/>
              <a:t>4.</a:t>
            </a:r>
            <a:r>
              <a:rPr lang="zh-CN" altLang="en-US" dirty="0"/>
              <a:t>微信</a:t>
            </a:r>
            <a:r>
              <a:rPr lang="en-US" altLang="zh-CN" dirty="0"/>
              <a:t>UIN </a:t>
            </a:r>
            <a:r>
              <a:rPr lang="zh-CN" altLang="en-US" dirty="0"/>
              <a:t>* </a:t>
            </a:r>
            <a:r>
              <a:rPr lang="en-US" altLang="zh-CN" dirty="0"/>
              <a:t>1</a:t>
            </a:r>
            <a:br>
              <a:rPr lang="en-US" altLang="zh-CN" dirty="0"/>
            </a:br>
            <a:r>
              <a:rPr lang="en-US" altLang="zh-CN" dirty="0"/>
              <a:t>5.</a:t>
            </a:r>
            <a:r>
              <a:rPr lang="zh-CN" altLang="en-US" dirty="0"/>
              <a:t>哈希计算器 </a:t>
            </a:r>
            <a:r>
              <a:rPr lang="en-US" altLang="zh-CN" dirty="0"/>
              <a:t>* 1</a:t>
            </a:r>
          </a:p>
          <a:p>
            <a:endParaRPr lang="zh-CN" altLang="en-US" dirty="0"/>
          </a:p>
        </p:txBody>
      </p:sp>
    </p:spTree>
    <p:extLst>
      <p:ext uri="{BB962C8B-B14F-4D97-AF65-F5344CB8AC3E}">
        <p14:creationId xmlns:p14="http://schemas.microsoft.com/office/powerpoint/2010/main" val="3966981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021" y="0"/>
            <a:ext cx="10515600" cy="1325563"/>
          </a:xfrm>
        </p:spPr>
        <p:txBody>
          <a:bodyPr/>
          <a:lstStyle/>
          <a:p>
            <a:r>
              <a:rPr lang="zh-CN" altLang="en-US" dirty="0"/>
              <a:t>解密开始！</a:t>
            </a:r>
          </a:p>
        </p:txBody>
      </p:sp>
      <p:pic>
        <p:nvPicPr>
          <p:cNvPr id="10" name="内容占位符 9"/>
          <p:cNvPicPr>
            <a:picLocks noGrp="1" noChangeAspect="1"/>
          </p:cNvPicPr>
          <p:nvPr>
            <p:ph idx="1"/>
          </p:nvPr>
        </p:nvPicPr>
        <p:blipFill>
          <a:blip r:embed="rId2"/>
          <a:stretch>
            <a:fillRect/>
          </a:stretch>
        </p:blipFill>
        <p:spPr>
          <a:xfrm>
            <a:off x="3504312" y="1053286"/>
            <a:ext cx="4898647" cy="1634351"/>
          </a:xfrm>
          <a:prstGeom prst="rect">
            <a:avLst/>
          </a:prstGeom>
        </p:spPr>
      </p:pic>
      <p:pic>
        <p:nvPicPr>
          <p:cNvPr id="9" name="图片 8"/>
          <p:cNvPicPr>
            <a:picLocks noChangeAspect="1"/>
          </p:cNvPicPr>
          <p:nvPr/>
        </p:nvPicPr>
        <p:blipFill>
          <a:blip r:embed="rId3"/>
          <a:stretch>
            <a:fillRect/>
          </a:stretch>
        </p:blipFill>
        <p:spPr>
          <a:xfrm>
            <a:off x="264702" y="1053286"/>
            <a:ext cx="3185718" cy="1634352"/>
          </a:xfrm>
          <a:prstGeom prst="rect">
            <a:avLst/>
          </a:prstGeom>
        </p:spPr>
      </p:pic>
      <p:pic>
        <p:nvPicPr>
          <p:cNvPr id="11" name="图片 10"/>
          <p:cNvPicPr>
            <a:picLocks noChangeAspect="1"/>
          </p:cNvPicPr>
          <p:nvPr/>
        </p:nvPicPr>
        <p:blipFill>
          <a:blip r:embed="rId4"/>
          <a:stretch>
            <a:fillRect/>
          </a:stretch>
        </p:blipFill>
        <p:spPr>
          <a:xfrm>
            <a:off x="264702" y="2781078"/>
            <a:ext cx="8135021" cy="3383593"/>
          </a:xfrm>
          <a:prstGeom prst="rect">
            <a:avLst/>
          </a:prstGeom>
        </p:spPr>
      </p:pic>
      <p:sp>
        <p:nvSpPr>
          <p:cNvPr id="12" name="文本框 11"/>
          <p:cNvSpPr txBox="1"/>
          <p:nvPr/>
        </p:nvSpPr>
        <p:spPr>
          <a:xfrm>
            <a:off x="8471714" y="1053286"/>
            <a:ext cx="3716495" cy="3956186"/>
          </a:xfrm>
          <a:prstGeom prst="rect">
            <a:avLst/>
          </a:prstGeom>
          <a:noFill/>
        </p:spPr>
        <p:txBody>
          <a:bodyPr wrap="square" lIns="108807" tIns="54403" rIns="108807" bIns="54403" rtlCol="0">
            <a:spAutoFit/>
          </a:bodyPr>
          <a:lstStyle/>
          <a:p>
            <a:pPr defTabSz="1218743">
              <a:lnSpc>
                <a:spcPct val="200000"/>
              </a:lnSpc>
            </a:pPr>
            <a:r>
              <a:rPr lang="zh-CN" altLang="en-US" sz="2500" dirty="0">
                <a:solidFill>
                  <a:prstClr val="white"/>
                </a:solidFill>
                <a:latin typeface="微软雅黑" panose="020B0503020204020204" pitchFamily="34" charset="-122"/>
                <a:ea typeface="微软雅黑" panose="020B0503020204020204" pitchFamily="34" charset="-122"/>
              </a:rPr>
              <a:t>取</a:t>
            </a:r>
            <a:r>
              <a:rPr lang="en-US" altLang="zh-CN" sz="2500" dirty="0">
                <a:solidFill>
                  <a:prstClr val="white"/>
                </a:solidFill>
                <a:latin typeface="微软雅黑" panose="020B0503020204020204" pitchFamily="34" charset="-122"/>
                <a:ea typeface="微软雅黑" panose="020B0503020204020204" pitchFamily="34" charset="-122"/>
              </a:rPr>
              <a:t>IMEI</a:t>
            </a:r>
            <a:r>
              <a:rPr lang="zh-CN" altLang="en-US" sz="2500" dirty="0">
                <a:solidFill>
                  <a:prstClr val="white"/>
                </a:solidFill>
                <a:latin typeface="微软雅黑" panose="020B0503020204020204" pitchFamily="34" charset="-122"/>
                <a:ea typeface="微软雅黑" panose="020B0503020204020204" pitchFamily="34" charset="-122"/>
              </a:rPr>
              <a:t>与</a:t>
            </a:r>
            <a:r>
              <a:rPr lang="en-US" altLang="zh-CN" sz="2500" dirty="0">
                <a:solidFill>
                  <a:prstClr val="white"/>
                </a:solidFill>
                <a:latin typeface="微软雅黑" panose="020B0503020204020204" pitchFamily="34" charset="-122"/>
                <a:ea typeface="微软雅黑" panose="020B0503020204020204" pitchFamily="34" charset="-122"/>
              </a:rPr>
              <a:t>UIN</a:t>
            </a:r>
            <a:r>
              <a:rPr lang="zh-CN" altLang="en-US" sz="2500" dirty="0">
                <a:solidFill>
                  <a:prstClr val="white"/>
                </a:solidFill>
                <a:latin typeface="微软雅黑" panose="020B0503020204020204" pitchFamily="34" charset="-122"/>
                <a:ea typeface="微软雅黑" panose="020B0503020204020204" pitchFamily="34" charset="-122"/>
              </a:rPr>
              <a:t>合并后的字符串计算</a:t>
            </a:r>
            <a:r>
              <a:rPr lang="en-US" altLang="zh-CN" sz="2500" dirty="0">
                <a:solidFill>
                  <a:prstClr val="white"/>
                </a:solidFill>
                <a:latin typeface="微软雅黑" panose="020B0503020204020204" pitchFamily="34" charset="-122"/>
                <a:ea typeface="微软雅黑" panose="020B0503020204020204" pitchFamily="34" charset="-122"/>
              </a:rPr>
              <a:t>MD5</a:t>
            </a:r>
            <a:r>
              <a:rPr lang="zh-CN" altLang="en-US" sz="2500" dirty="0">
                <a:solidFill>
                  <a:prstClr val="white"/>
                </a:solidFill>
                <a:latin typeface="微软雅黑" panose="020B0503020204020204" pitchFamily="34" charset="-122"/>
                <a:ea typeface="微软雅黑" panose="020B0503020204020204" pitchFamily="34" charset="-122"/>
              </a:rPr>
              <a:t>值，</a:t>
            </a:r>
            <a:endParaRPr lang="en-US" altLang="zh-CN" sz="2500" dirty="0">
              <a:solidFill>
                <a:prstClr val="white"/>
              </a:solidFill>
              <a:latin typeface="微软雅黑" panose="020B0503020204020204" pitchFamily="34" charset="-122"/>
              <a:ea typeface="微软雅黑" panose="020B0503020204020204" pitchFamily="34" charset="-122"/>
            </a:endParaRPr>
          </a:p>
          <a:p>
            <a:pPr defTabSz="1218743">
              <a:lnSpc>
                <a:spcPct val="200000"/>
              </a:lnSpc>
            </a:pPr>
            <a:endParaRPr lang="en-US" altLang="zh-CN" sz="2500" dirty="0">
              <a:solidFill>
                <a:prstClr val="white"/>
              </a:solidFill>
              <a:latin typeface="微软雅黑" panose="020B0503020204020204" pitchFamily="34" charset="-122"/>
              <a:ea typeface="微软雅黑" panose="020B0503020204020204" pitchFamily="34" charset="-122"/>
            </a:endParaRPr>
          </a:p>
          <a:p>
            <a:pPr defTabSz="1218743">
              <a:lnSpc>
                <a:spcPct val="200000"/>
              </a:lnSpc>
            </a:pPr>
            <a:r>
              <a:rPr lang="en-US" altLang="zh-CN" sz="2500" dirty="0">
                <a:solidFill>
                  <a:prstClr val="white"/>
                </a:solidFill>
                <a:latin typeface="微软雅黑" panose="020B0503020204020204" pitchFamily="34" charset="-122"/>
                <a:ea typeface="微软雅黑" panose="020B0503020204020204" pitchFamily="34" charset="-122"/>
              </a:rPr>
              <a:t>MD5</a:t>
            </a:r>
            <a:r>
              <a:rPr lang="zh-CN" altLang="en-US" sz="2500" dirty="0">
                <a:solidFill>
                  <a:prstClr val="white"/>
                </a:solidFill>
                <a:latin typeface="微软雅黑" panose="020B0503020204020204" pitchFamily="34" charset="-122"/>
                <a:ea typeface="微软雅黑" panose="020B0503020204020204" pitchFamily="34" charset="-122"/>
              </a:rPr>
              <a:t>值前</a:t>
            </a:r>
            <a:r>
              <a:rPr lang="en-US" altLang="zh-CN" sz="2500" dirty="0">
                <a:solidFill>
                  <a:prstClr val="white"/>
                </a:solidFill>
                <a:latin typeface="微软雅黑" panose="020B0503020204020204" pitchFamily="34" charset="-122"/>
                <a:ea typeface="微软雅黑" panose="020B0503020204020204" pitchFamily="34" charset="-122"/>
              </a:rPr>
              <a:t>7</a:t>
            </a:r>
            <a:r>
              <a:rPr lang="zh-CN" altLang="en-US" sz="2500" dirty="0">
                <a:solidFill>
                  <a:prstClr val="white"/>
                </a:solidFill>
                <a:latin typeface="微软雅黑" panose="020B0503020204020204" pitchFamily="34" charset="-122"/>
                <a:ea typeface="微软雅黑" panose="020B0503020204020204" pitchFamily="34" charset="-122"/>
              </a:rPr>
              <a:t>位即为</a:t>
            </a:r>
            <a:r>
              <a:rPr lang="en-US" altLang="zh-CN" sz="2500" dirty="0" err="1">
                <a:solidFill>
                  <a:prstClr val="white"/>
                </a:solidFill>
                <a:latin typeface="微软雅黑" panose="020B0503020204020204" pitchFamily="34" charset="-122"/>
                <a:ea typeface="微软雅黑" panose="020B0503020204020204" pitchFamily="34" charset="-122"/>
              </a:rPr>
              <a:t>EnMicroMsg.db</a:t>
            </a:r>
            <a:r>
              <a:rPr lang="zh-CN" altLang="en-US" sz="2500" dirty="0">
                <a:solidFill>
                  <a:prstClr val="white"/>
                </a:solidFill>
                <a:latin typeface="微软雅黑" panose="020B0503020204020204" pitchFamily="34" charset="-122"/>
                <a:ea typeface="微软雅黑" panose="020B0503020204020204" pitchFamily="34" charset="-122"/>
              </a:rPr>
              <a:t>密码</a:t>
            </a:r>
          </a:p>
        </p:txBody>
      </p:sp>
    </p:spTree>
    <p:extLst>
      <p:ext uri="{BB962C8B-B14F-4D97-AF65-F5344CB8AC3E}">
        <p14:creationId xmlns:p14="http://schemas.microsoft.com/office/powerpoint/2010/main" val="2633985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941" y="30547"/>
            <a:ext cx="10515600" cy="1325563"/>
          </a:xfrm>
        </p:spPr>
        <p:txBody>
          <a:bodyPr/>
          <a:lstStyle/>
          <a:p>
            <a:r>
              <a:rPr lang="zh-CN" altLang="en-US" dirty="0"/>
              <a:t>解密开始！</a:t>
            </a:r>
          </a:p>
        </p:txBody>
      </p:sp>
      <p:sp>
        <p:nvSpPr>
          <p:cNvPr id="3" name="内容占位符 2"/>
          <p:cNvSpPr>
            <a:spLocks noGrp="1"/>
          </p:cNvSpPr>
          <p:nvPr>
            <p:ph idx="1"/>
          </p:nvPr>
        </p:nvSpPr>
        <p:spPr>
          <a:xfrm>
            <a:off x="696651" y="693329"/>
            <a:ext cx="10509060" cy="5876706"/>
          </a:xfrm>
        </p:spPr>
        <p:txBody>
          <a:bodyPr>
            <a:noAutofit/>
          </a:bodyPr>
          <a:lstStyle/>
          <a:p>
            <a:pPr>
              <a:lnSpc>
                <a:spcPct val="210000"/>
              </a:lnSpc>
            </a:pPr>
            <a:r>
              <a:rPr lang="zh-CN" altLang="en-US" sz="2500" dirty="0"/>
              <a:t>本例中，</a:t>
            </a:r>
            <a:r>
              <a:rPr lang="en-US" altLang="zh-CN" sz="2500" dirty="0"/>
              <a:t>804a149</a:t>
            </a:r>
            <a:r>
              <a:rPr lang="zh-CN" altLang="en-US" sz="2500" dirty="0"/>
              <a:t>即为</a:t>
            </a:r>
            <a:r>
              <a:rPr lang="en-US" altLang="zh-CN" sz="2500" dirty="0"/>
              <a:t>pragma key</a:t>
            </a:r>
            <a:r>
              <a:rPr lang="zh-CN" altLang="en-US" sz="2500" dirty="0"/>
              <a:t>，通过</a:t>
            </a:r>
            <a:r>
              <a:rPr lang="en-US" altLang="zh-CN" sz="2500" dirty="0" err="1"/>
              <a:t>SQLCipher</a:t>
            </a:r>
            <a:r>
              <a:rPr lang="zh-CN" altLang="en-US" sz="2500" dirty="0"/>
              <a:t>解密：</a:t>
            </a:r>
            <a:endParaRPr lang="en-US" altLang="zh-CN" sz="2500" dirty="0"/>
          </a:p>
          <a:p>
            <a:endParaRPr lang="en-US" altLang="zh-CN" sz="1900" dirty="0"/>
          </a:p>
          <a:p>
            <a:endParaRPr lang="en-US" altLang="zh-CN" sz="1900" dirty="0"/>
          </a:p>
          <a:p>
            <a:endParaRPr lang="en-US" altLang="zh-CN" sz="1900" dirty="0"/>
          </a:p>
          <a:p>
            <a:endParaRPr lang="en-US" altLang="zh-CN" sz="1900" dirty="0"/>
          </a:p>
          <a:p>
            <a:pPr marL="0" indent="0">
              <a:lnSpc>
                <a:spcPct val="200000"/>
              </a:lnSpc>
              <a:buNone/>
            </a:pPr>
            <a:endParaRPr lang="en-US" altLang="zh-CN" sz="1900" dirty="0"/>
          </a:p>
          <a:p>
            <a:pPr>
              <a:lnSpc>
                <a:spcPct val="200000"/>
              </a:lnSpc>
            </a:pPr>
            <a:endParaRPr lang="en-US" altLang="zh-CN" sz="2500" dirty="0"/>
          </a:p>
          <a:p>
            <a:r>
              <a:rPr lang="zh-CN" altLang="en-US" sz="2500" dirty="0"/>
              <a:t>其中，时间戳是自</a:t>
            </a:r>
            <a:r>
              <a:rPr lang="en-US" altLang="zh-CN" sz="2500" dirty="0"/>
              <a:t>1970 </a:t>
            </a:r>
            <a:r>
              <a:rPr lang="zh-CN" altLang="en-US" sz="2500" dirty="0"/>
              <a:t>年</a:t>
            </a:r>
            <a:r>
              <a:rPr lang="en-US" altLang="zh-CN" sz="2500" dirty="0"/>
              <a:t>1 </a:t>
            </a:r>
            <a:r>
              <a:rPr lang="zh-CN" altLang="en-US" sz="2500" dirty="0"/>
              <a:t>月</a:t>
            </a:r>
            <a:r>
              <a:rPr lang="en-US" altLang="zh-CN" sz="2500" dirty="0"/>
              <a:t>1 </a:t>
            </a:r>
            <a:r>
              <a:rPr lang="zh-CN" altLang="en-US" sz="2500" dirty="0"/>
              <a:t>日（</a:t>
            </a:r>
            <a:r>
              <a:rPr lang="en-US" altLang="zh-CN" sz="2500" dirty="0"/>
              <a:t>00:00:00 GMT</a:t>
            </a:r>
            <a:r>
              <a:rPr lang="zh-CN" altLang="en-US" sz="2500" dirty="0"/>
              <a:t>）以来的秒数，可通过各种开源工具转换成可读时间。</a:t>
            </a:r>
            <a:endParaRPr lang="en-US" altLang="zh-CN" sz="2500" dirty="0"/>
          </a:p>
          <a:p>
            <a:pPr>
              <a:lnSpc>
                <a:spcPct val="200000"/>
              </a:lnSpc>
            </a:pPr>
            <a:r>
              <a:rPr lang="zh-CN" altLang="en-US" sz="2500" dirty="0"/>
              <a:t>至此，微信数据库文件解密成功。</a:t>
            </a:r>
            <a:endParaRPr lang="en-US" altLang="zh-CN" sz="2500" dirty="0"/>
          </a:p>
          <a:p>
            <a:pPr marL="0" indent="0">
              <a:lnSpc>
                <a:spcPct val="200000"/>
              </a:lnSpc>
              <a:buNone/>
            </a:pPr>
            <a:endParaRPr lang="zh-CN" altLang="en-US" sz="1900" dirty="0"/>
          </a:p>
        </p:txBody>
      </p:sp>
      <p:pic>
        <p:nvPicPr>
          <p:cNvPr id="7" name="图片 6"/>
          <p:cNvPicPr>
            <a:picLocks noChangeAspect="1"/>
          </p:cNvPicPr>
          <p:nvPr/>
        </p:nvPicPr>
        <p:blipFill>
          <a:blip r:embed="rId2"/>
          <a:stretch>
            <a:fillRect/>
          </a:stretch>
        </p:blipFill>
        <p:spPr>
          <a:xfrm>
            <a:off x="1632538" y="1485234"/>
            <a:ext cx="8186406" cy="2807662"/>
          </a:xfrm>
          <a:prstGeom prst="rect">
            <a:avLst/>
          </a:prstGeom>
        </p:spPr>
      </p:pic>
    </p:spTree>
    <p:extLst>
      <p:ext uri="{BB962C8B-B14F-4D97-AF65-F5344CB8AC3E}">
        <p14:creationId xmlns:p14="http://schemas.microsoft.com/office/powerpoint/2010/main" val="2703377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离线状态及多账号解密</a:t>
            </a:r>
          </a:p>
        </p:txBody>
      </p:sp>
      <p:sp>
        <p:nvSpPr>
          <p:cNvPr id="3" name="内容占位符 2"/>
          <p:cNvSpPr>
            <a:spLocks noGrp="1"/>
          </p:cNvSpPr>
          <p:nvPr>
            <p:ph idx="1"/>
          </p:nvPr>
        </p:nvSpPr>
        <p:spPr>
          <a:xfrm>
            <a:off x="624659" y="1125277"/>
            <a:ext cx="9502856" cy="3556993"/>
          </a:xfrm>
        </p:spPr>
        <p:txBody>
          <a:bodyPr>
            <a:noAutofit/>
          </a:bodyPr>
          <a:lstStyle/>
          <a:p>
            <a:pPr>
              <a:lnSpc>
                <a:spcPct val="200000"/>
              </a:lnSpc>
            </a:pPr>
            <a:r>
              <a:rPr lang="zh-CN" altLang="en-US" sz="3199" dirty="0"/>
              <a:t>账号登录后退出</a:t>
            </a:r>
            <a:endParaRPr lang="en-US" altLang="zh-CN" sz="3199" dirty="0"/>
          </a:p>
          <a:p>
            <a:pPr marL="0" indent="0">
              <a:lnSpc>
                <a:spcPct val="200000"/>
              </a:lnSpc>
              <a:buNone/>
            </a:pPr>
            <a:endParaRPr lang="en-US" altLang="zh-CN" sz="3199" dirty="0"/>
          </a:p>
          <a:p>
            <a:pPr>
              <a:lnSpc>
                <a:spcPct val="200000"/>
              </a:lnSpc>
            </a:pPr>
            <a:r>
              <a:rPr lang="zh-CN" altLang="en-US" sz="3199" dirty="0"/>
              <a:t>同时登录多账号</a:t>
            </a:r>
            <a:endParaRPr lang="en-US" altLang="zh-CN" sz="3199" dirty="0"/>
          </a:p>
          <a:p>
            <a:pPr marL="0" indent="0">
              <a:lnSpc>
                <a:spcPct val="200000"/>
              </a:lnSpc>
              <a:buNone/>
            </a:pPr>
            <a:endParaRPr lang="en-US" altLang="zh-CN" sz="3199" dirty="0"/>
          </a:p>
        </p:txBody>
      </p:sp>
      <p:pic>
        <p:nvPicPr>
          <p:cNvPr id="4" name="图片 3"/>
          <p:cNvPicPr>
            <a:picLocks noChangeAspect="1"/>
          </p:cNvPicPr>
          <p:nvPr/>
        </p:nvPicPr>
        <p:blipFill rotWithShape="1">
          <a:blip r:embed="rId2"/>
          <a:srcRect l="3834" t="11578" r="19666"/>
          <a:stretch/>
        </p:blipFill>
        <p:spPr>
          <a:xfrm>
            <a:off x="5736044" y="1989174"/>
            <a:ext cx="5815385" cy="3713234"/>
          </a:xfrm>
          <a:prstGeom prst="rect">
            <a:avLst/>
          </a:prstGeom>
        </p:spPr>
      </p:pic>
    </p:spTree>
    <p:extLst>
      <p:ext uri="{BB962C8B-B14F-4D97-AF65-F5344CB8AC3E}">
        <p14:creationId xmlns:p14="http://schemas.microsoft.com/office/powerpoint/2010/main" val="751535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离线状态及多账号解密</a:t>
            </a:r>
          </a:p>
        </p:txBody>
      </p:sp>
      <p:sp>
        <p:nvSpPr>
          <p:cNvPr id="3" name="内容占位符 2"/>
          <p:cNvSpPr>
            <a:spLocks noGrp="1"/>
          </p:cNvSpPr>
          <p:nvPr>
            <p:ph idx="1"/>
          </p:nvPr>
        </p:nvSpPr>
        <p:spPr>
          <a:xfrm>
            <a:off x="624659" y="1125277"/>
            <a:ext cx="9502856" cy="3556993"/>
          </a:xfrm>
        </p:spPr>
        <p:txBody>
          <a:bodyPr>
            <a:noAutofit/>
          </a:bodyPr>
          <a:lstStyle/>
          <a:p>
            <a:pPr>
              <a:lnSpc>
                <a:spcPct val="200000"/>
              </a:lnSpc>
            </a:pPr>
            <a:r>
              <a:rPr lang="zh-CN" altLang="en-US" sz="2500" dirty="0"/>
              <a:t>微信退出后，</a:t>
            </a:r>
            <a:r>
              <a:rPr lang="en-US" altLang="zh-CN" sz="2500" dirty="0"/>
              <a:t>System_config_prefs.xml</a:t>
            </a:r>
            <a:r>
              <a:rPr lang="zh-CN" altLang="en-US" sz="2500" dirty="0"/>
              <a:t>中，</a:t>
            </a:r>
            <a:r>
              <a:rPr lang="en-US" altLang="zh-CN" sz="2500" dirty="0" err="1"/>
              <a:t>uin</a:t>
            </a:r>
            <a:r>
              <a:rPr lang="zh-CN" altLang="en-US" sz="2500" dirty="0"/>
              <a:t>字段将被写零。</a:t>
            </a:r>
            <a:endParaRPr lang="en-US" altLang="zh-CN" sz="2500" dirty="0"/>
          </a:p>
          <a:p>
            <a:pPr>
              <a:lnSpc>
                <a:spcPct val="200000"/>
              </a:lnSpc>
            </a:pPr>
            <a:endParaRPr lang="en-US" altLang="zh-CN" sz="2500" dirty="0"/>
          </a:p>
          <a:p>
            <a:pPr>
              <a:lnSpc>
                <a:spcPct val="200000"/>
              </a:lnSpc>
            </a:pPr>
            <a:endParaRPr lang="en-US" altLang="zh-CN" sz="2500" dirty="0"/>
          </a:p>
          <a:p>
            <a:pPr>
              <a:lnSpc>
                <a:spcPct val="200000"/>
              </a:lnSpc>
            </a:pPr>
            <a:r>
              <a:rPr lang="zh-CN" altLang="en-US" sz="2500" dirty="0"/>
              <a:t>多账号情况下，未登录的账号同样无法读取</a:t>
            </a:r>
            <a:r>
              <a:rPr lang="en-US" altLang="zh-CN" sz="2500" dirty="0" err="1"/>
              <a:t>uin</a:t>
            </a:r>
            <a:r>
              <a:rPr lang="zh-CN" altLang="en-US" sz="2500" dirty="0"/>
              <a:t>。</a:t>
            </a:r>
            <a:endParaRPr lang="en-US" altLang="zh-CN" sz="2500" dirty="0"/>
          </a:p>
          <a:p>
            <a:pPr>
              <a:lnSpc>
                <a:spcPct val="200000"/>
              </a:lnSpc>
            </a:pPr>
            <a:r>
              <a:rPr lang="zh-CN" altLang="en-US" sz="2500" dirty="0"/>
              <a:t>此时需进行</a:t>
            </a:r>
            <a:r>
              <a:rPr lang="en-US" altLang="zh-CN" sz="2500" dirty="0" err="1"/>
              <a:t>uin</a:t>
            </a:r>
            <a:r>
              <a:rPr lang="zh-CN" altLang="en-US" sz="2500" dirty="0"/>
              <a:t>反推。</a:t>
            </a:r>
            <a:endParaRPr lang="en-US" altLang="zh-CN" sz="2500" dirty="0"/>
          </a:p>
        </p:txBody>
      </p:sp>
      <p:pic>
        <p:nvPicPr>
          <p:cNvPr id="6" name="图片 5"/>
          <p:cNvPicPr>
            <a:picLocks noChangeAspect="1"/>
          </p:cNvPicPr>
          <p:nvPr/>
        </p:nvPicPr>
        <p:blipFill>
          <a:blip r:embed="rId2"/>
          <a:stretch>
            <a:fillRect/>
          </a:stretch>
        </p:blipFill>
        <p:spPr>
          <a:xfrm>
            <a:off x="2856390" y="2061165"/>
            <a:ext cx="5508372" cy="1572169"/>
          </a:xfrm>
          <a:prstGeom prst="rect">
            <a:avLst/>
          </a:prstGeom>
        </p:spPr>
      </p:pic>
    </p:spTree>
    <p:extLst>
      <p:ext uri="{BB962C8B-B14F-4D97-AF65-F5344CB8AC3E}">
        <p14:creationId xmlns:p14="http://schemas.microsoft.com/office/powerpoint/2010/main" val="2481912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离线状态及多账号解密</a:t>
            </a:r>
          </a:p>
        </p:txBody>
      </p:sp>
      <p:sp>
        <p:nvSpPr>
          <p:cNvPr id="3" name="内容占位符 2"/>
          <p:cNvSpPr>
            <a:spLocks noGrp="1"/>
          </p:cNvSpPr>
          <p:nvPr>
            <p:ph idx="1"/>
          </p:nvPr>
        </p:nvSpPr>
        <p:spPr>
          <a:xfrm>
            <a:off x="480676" y="1341251"/>
            <a:ext cx="7498745" cy="4564469"/>
          </a:xfrm>
        </p:spPr>
        <p:txBody>
          <a:bodyPr>
            <a:normAutofit/>
          </a:bodyPr>
          <a:lstStyle/>
          <a:p>
            <a:pPr>
              <a:lnSpc>
                <a:spcPct val="200000"/>
              </a:lnSpc>
            </a:pPr>
            <a:r>
              <a:rPr lang="zh-CN" altLang="en-US" dirty="0"/>
              <a:t>反推原理：</a:t>
            </a:r>
            <a:br>
              <a:rPr lang="en-US" altLang="zh-CN" dirty="0"/>
            </a:br>
            <a:r>
              <a:rPr lang="zh-CN" altLang="en-US" dirty="0"/>
              <a:t>每个微信账号文件夹名称为</a:t>
            </a:r>
            <a:r>
              <a:rPr lang="en-US" altLang="zh-CN" dirty="0"/>
              <a:t>MD5</a:t>
            </a:r>
            <a:r>
              <a:rPr lang="zh-CN" altLang="en-US" dirty="0"/>
              <a:t>值，该值由：</a:t>
            </a:r>
            <a:br>
              <a:rPr lang="en-US" altLang="zh-CN" dirty="0"/>
            </a:br>
            <a:r>
              <a:rPr lang="en-US" altLang="zh-CN" dirty="0"/>
              <a:t>“mm”+</a:t>
            </a:r>
            <a:r>
              <a:rPr lang="en-US" altLang="zh-CN" dirty="0" err="1"/>
              <a:t>uin</a:t>
            </a:r>
            <a:r>
              <a:rPr lang="zh-CN" altLang="en-US" dirty="0"/>
              <a:t>计算得来。</a:t>
            </a:r>
            <a:endParaRPr lang="en-US" altLang="zh-CN" dirty="0"/>
          </a:p>
          <a:p>
            <a:pPr>
              <a:lnSpc>
                <a:spcPct val="200000"/>
              </a:lnSpc>
            </a:pPr>
            <a:r>
              <a:rPr lang="zh-CN" altLang="en-US" dirty="0"/>
              <a:t>由此</a:t>
            </a:r>
            <a:r>
              <a:rPr lang="en-US" altLang="zh-CN" dirty="0"/>
              <a:t>MD5</a:t>
            </a:r>
            <a:r>
              <a:rPr lang="zh-CN" altLang="en-US" dirty="0"/>
              <a:t>，可反推微信</a:t>
            </a:r>
            <a:r>
              <a:rPr lang="en-US" altLang="zh-CN" dirty="0" err="1"/>
              <a:t>uin</a:t>
            </a:r>
            <a:r>
              <a:rPr lang="zh-CN" altLang="en-US" dirty="0"/>
              <a:t>。</a:t>
            </a:r>
            <a:br>
              <a:rPr lang="en-US" altLang="zh-CN" dirty="0"/>
            </a:br>
            <a:endParaRPr lang="en-US" altLang="zh-CN" dirty="0"/>
          </a:p>
        </p:txBody>
      </p:sp>
      <p:pic>
        <p:nvPicPr>
          <p:cNvPr id="7" name="图片 6"/>
          <p:cNvPicPr>
            <a:picLocks noChangeAspect="1"/>
          </p:cNvPicPr>
          <p:nvPr/>
        </p:nvPicPr>
        <p:blipFill>
          <a:blip r:embed="rId2"/>
          <a:stretch>
            <a:fillRect/>
          </a:stretch>
        </p:blipFill>
        <p:spPr>
          <a:xfrm>
            <a:off x="7751801" y="1053286"/>
            <a:ext cx="4303811" cy="4967402"/>
          </a:xfrm>
          <a:prstGeom prst="rect">
            <a:avLst/>
          </a:prstGeom>
        </p:spPr>
      </p:pic>
    </p:spTree>
    <p:extLst>
      <p:ext uri="{BB962C8B-B14F-4D97-AF65-F5344CB8AC3E}">
        <p14:creationId xmlns:p14="http://schemas.microsoft.com/office/powerpoint/2010/main" val="31778507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离线状态及多账号解密</a:t>
            </a:r>
          </a:p>
        </p:txBody>
      </p:sp>
      <p:sp>
        <p:nvSpPr>
          <p:cNvPr id="3" name="内容占位符 2"/>
          <p:cNvSpPr>
            <a:spLocks noGrp="1"/>
          </p:cNvSpPr>
          <p:nvPr>
            <p:ph idx="1"/>
          </p:nvPr>
        </p:nvSpPr>
        <p:spPr>
          <a:xfrm>
            <a:off x="613012" y="1600201"/>
            <a:ext cx="7210780" cy="1828799"/>
          </a:xfrm>
        </p:spPr>
        <p:txBody>
          <a:bodyPr>
            <a:normAutofit/>
          </a:bodyPr>
          <a:lstStyle/>
          <a:p>
            <a:pPr>
              <a:lnSpc>
                <a:spcPct val="200000"/>
              </a:lnSpc>
            </a:pPr>
            <a:r>
              <a:rPr lang="zh-CN" altLang="en-US" dirty="0"/>
              <a:t>如：微信</a:t>
            </a:r>
            <a:r>
              <a:rPr lang="en-US" altLang="zh-CN" dirty="0" err="1"/>
              <a:t>uin</a:t>
            </a:r>
            <a:r>
              <a:rPr lang="zh-CN" altLang="en-US" dirty="0"/>
              <a:t>为</a:t>
            </a:r>
            <a:r>
              <a:rPr lang="en-US" altLang="zh-CN" dirty="0"/>
              <a:t>1403357440</a:t>
            </a:r>
            <a:br>
              <a:rPr lang="en-US" altLang="zh-CN" dirty="0"/>
            </a:br>
            <a:endParaRPr lang="en-US" altLang="zh-CN" dirty="0"/>
          </a:p>
        </p:txBody>
      </p:sp>
      <p:pic>
        <p:nvPicPr>
          <p:cNvPr id="6" name="图片 5"/>
          <p:cNvPicPr>
            <a:picLocks noChangeAspect="1"/>
          </p:cNvPicPr>
          <p:nvPr/>
        </p:nvPicPr>
        <p:blipFill>
          <a:blip r:embed="rId2"/>
          <a:stretch>
            <a:fillRect/>
          </a:stretch>
        </p:blipFill>
        <p:spPr>
          <a:xfrm>
            <a:off x="192711" y="2637096"/>
            <a:ext cx="4971825" cy="2411137"/>
          </a:xfrm>
          <a:prstGeom prst="rect">
            <a:avLst/>
          </a:prstGeom>
        </p:spPr>
      </p:pic>
      <p:pic>
        <p:nvPicPr>
          <p:cNvPr id="8" name="图片 7"/>
          <p:cNvPicPr>
            <a:picLocks noChangeAspect="1"/>
          </p:cNvPicPr>
          <p:nvPr/>
        </p:nvPicPr>
        <p:blipFill>
          <a:blip r:embed="rId3"/>
          <a:stretch>
            <a:fillRect/>
          </a:stretch>
        </p:blipFill>
        <p:spPr>
          <a:xfrm>
            <a:off x="6671931" y="2853069"/>
            <a:ext cx="4824102" cy="1943766"/>
          </a:xfrm>
          <a:prstGeom prst="rect">
            <a:avLst/>
          </a:prstGeom>
        </p:spPr>
      </p:pic>
      <p:sp>
        <p:nvSpPr>
          <p:cNvPr id="9" name="右箭头 8"/>
          <p:cNvSpPr/>
          <p:nvPr/>
        </p:nvSpPr>
        <p:spPr>
          <a:xfrm>
            <a:off x="5376087" y="3644974"/>
            <a:ext cx="1081153" cy="515155"/>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807" tIns="54403" rIns="108807" bIns="54403" rtlCol="0" anchor="ctr"/>
          <a:lstStyle/>
          <a:p>
            <a:pPr algn="ctr" defTabSz="1218743"/>
            <a:endParaRPr lang="zh-CN" altLang="en-US" sz="2400">
              <a:solidFill>
                <a:prstClr val="white"/>
              </a:solidFill>
            </a:endParaRPr>
          </a:p>
        </p:txBody>
      </p:sp>
    </p:spTree>
    <p:extLst>
      <p:ext uri="{BB962C8B-B14F-4D97-AF65-F5344CB8AC3E}">
        <p14:creationId xmlns:p14="http://schemas.microsoft.com/office/powerpoint/2010/main" val="2110462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离线状态及多账号解密</a:t>
            </a:r>
          </a:p>
        </p:txBody>
      </p:sp>
      <p:sp>
        <p:nvSpPr>
          <p:cNvPr id="3" name="内容占位符 2"/>
          <p:cNvSpPr>
            <a:spLocks noGrp="1"/>
          </p:cNvSpPr>
          <p:nvPr>
            <p:ph idx="1"/>
          </p:nvPr>
        </p:nvSpPr>
        <p:spPr>
          <a:xfrm>
            <a:off x="408685" y="837312"/>
            <a:ext cx="8146667" cy="1511818"/>
          </a:xfrm>
        </p:spPr>
        <p:txBody>
          <a:bodyPr>
            <a:normAutofit fontScale="92500" lnSpcReduction="10000"/>
          </a:bodyPr>
          <a:lstStyle/>
          <a:p>
            <a:pPr>
              <a:lnSpc>
                <a:spcPct val="200000"/>
              </a:lnSpc>
            </a:pPr>
            <a:r>
              <a:rPr lang="zh-CN" altLang="en-US" dirty="0"/>
              <a:t>所需工具：各类</a:t>
            </a:r>
            <a:r>
              <a:rPr lang="en-US" altLang="zh-CN" dirty="0"/>
              <a:t>MD5</a:t>
            </a:r>
            <a:r>
              <a:rPr lang="zh-CN" altLang="en-US" dirty="0"/>
              <a:t>破解工具，如 </a:t>
            </a:r>
            <a:r>
              <a:rPr lang="en-US" altLang="zh-CN" dirty="0"/>
              <a:t>MD5 Crack</a:t>
            </a:r>
            <a:br>
              <a:rPr lang="en-US" altLang="zh-CN" dirty="0"/>
            </a:br>
            <a:endParaRPr lang="en-US" altLang="zh-CN" dirty="0"/>
          </a:p>
        </p:txBody>
      </p:sp>
      <p:pic>
        <p:nvPicPr>
          <p:cNvPr id="7" name="图片 6"/>
          <p:cNvPicPr>
            <a:picLocks noChangeAspect="1"/>
          </p:cNvPicPr>
          <p:nvPr/>
        </p:nvPicPr>
        <p:blipFill>
          <a:blip r:embed="rId2"/>
          <a:stretch>
            <a:fillRect/>
          </a:stretch>
        </p:blipFill>
        <p:spPr>
          <a:xfrm>
            <a:off x="8039766" y="981295"/>
            <a:ext cx="1269210" cy="1367835"/>
          </a:xfrm>
          <a:prstGeom prst="rect">
            <a:avLst/>
          </a:prstGeom>
        </p:spPr>
      </p:pic>
      <p:pic>
        <p:nvPicPr>
          <p:cNvPr id="8" name="图片 7"/>
          <p:cNvPicPr>
            <a:picLocks noChangeAspect="1"/>
          </p:cNvPicPr>
          <p:nvPr/>
        </p:nvPicPr>
        <p:blipFill>
          <a:blip r:embed="rId3"/>
          <a:stretch>
            <a:fillRect/>
          </a:stretch>
        </p:blipFill>
        <p:spPr>
          <a:xfrm>
            <a:off x="768642" y="1557225"/>
            <a:ext cx="7158972" cy="5300775"/>
          </a:xfrm>
          <a:prstGeom prst="rect">
            <a:avLst/>
          </a:prstGeom>
        </p:spPr>
      </p:pic>
    </p:spTree>
    <p:extLst>
      <p:ext uri="{BB962C8B-B14F-4D97-AF65-F5344CB8AC3E}">
        <p14:creationId xmlns:p14="http://schemas.microsoft.com/office/powerpoint/2010/main" val="206867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2968" y="0"/>
            <a:ext cx="10515600" cy="1325563"/>
          </a:xfrm>
        </p:spPr>
        <p:txBody>
          <a:bodyPr/>
          <a:lstStyle/>
          <a:p>
            <a:r>
              <a:rPr lang="zh-CN" altLang="en-US" dirty="0">
                <a:latin typeface="+mj-ea"/>
                <a:ea typeface="+mj-ea"/>
              </a:rPr>
              <a:t>打开</a:t>
            </a:r>
            <a:r>
              <a:rPr lang="en-US" altLang="zh-CN" dirty="0">
                <a:latin typeface="+mj-ea"/>
                <a:ea typeface="+mj-ea"/>
              </a:rPr>
              <a:t>USB</a:t>
            </a:r>
            <a:r>
              <a:rPr lang="zh-CN" altLang="en-US" dirty="0">
                <a:latin typeface="+mj-ea"/>
                <a:ea typeface="+mj-ea"/>
              </a:rPr>
              <a:t>调试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030939"/>
            <a:ext cx="9875233" cy="5253627"/>
          </a:xfrm>
          <a:prstGeom prst="rect">
            <a:avLst/>
          </a:prstGeom>
        </p:spPr>
      </p:pic>
    </p:spTree>
    <p:extLst>
      <p:ext uri="{BB962C8B-B14F-4D97-AF65-F5344CB8AC3E}">
        <p14:creationId xmlns:p14="http://schemas.microsoft.com/office/powerpoint/2010/main" val="42160504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769" y="-44666"/>
            <a:ext cx="10515600" cy="1325563"/>
          </a:xfrm>
        </p:spPr>
        <p:txBody>
          <a:bodyPr/>
          <a:lstStyle/>
          <a:p>
            <a:r>
              <a:rPr lang="zh-CN" altLang="en-US" dirty="0"/>
              <a:t>离线状态及多账号解密</a:t>
            </a:r>
          </a:p>
        </p:txBody>
      </p:sp>
      <p:sp>
        <p:nvSpPr>
          <p:cNvPr id="3" name="内容占位符 2"/>
          <p:cNvSpPr>
            <a:spLocks noGrp="1"/>
          </p:cNvSpPr>
          <p:nvPr>
            <p:ph idx="1"/>
          </p:nvPr>
        </p:nvSpPr>
        <p:spPr>
          <a:xfrm>
            <a:off x="408684" y="981294"/>
            <a:ext cx="4235626" cy="3556993"/>
          </a:xfrm>
        </p:spPr>
        <p:txBody>
          <a:bodyPr>
            <a:normAutofit/>
          </a:bodyPr>
          <a:lstStyle/>
          <a:p>
            <a:pPr>
              <a:lnSpc>
                <a:spcPct val="200000"/>
              </a:lnSpc>
            </a:pPr>
            <a:r>
              <a:rPr lang="zh-CN" altLang="en-US" sz="2799" dirty="0"/>
              <a:t>破解成功</a:t>
            </a:r>
            <a:endParaRPr lang="en-US" altLang="zh-CN" sz="2799" dirty="0"/>
          </a:p>
          <a:p>
            <a:pPr>
              <a:lnSpc>
                <a:spcPct val="200000"/>
              </a:lnSpc>
            </a:pPr>
            <a:endParaRPr lang="en-US" altLang="zh-CN" sz="2799" dirty="0"/>
          </a:p>
          <a:p>
            <a:pPr>
              <a:lnSpc>
                <a:spcPct val="200000"/>
              </a:lnSpc>
            </a:pPr>
            <a:r>
              <a:rPr lang="en-US" altLang="zh-CN" sz="2799" dirty="0"/>
              <a:t>MD5</a:t>
            </a:r>
            <a:r>
              <a:rPr lang="zh-CN" altLang="en-US" sz="2799" dirty="0"/>
              <a:t>反推结果如下：</a:t>
            </a:r>
            <a:endParaRPr lang="en-US" altLang="zh-CN" sz="2799" dirty="0"/>
          </a:p>
        </p:txBody>
      </p:sp>
      <p:pic>
        <p:nvPicPr>
          <p:cNvPr id="12" name="图片 11"/>
          <p:cNvPicPr>
            <a:picLocks noChangeAspect="1"/>
          </p:cNvPicPr>
          <p:nvPr/>
        </p:nvPicPr>
        <p:blipFill>
          <a:blip r:embed="rId2"/>
          <a:stretch>
            <a:fillRect/>
          </a:stretch>
        </p:blipFill>
        <p:spPr>
          <a:xfrm>
            <a:off x="2856390" y="981295"/>
            <a:ext cx="4043214" cy="2297277"/>
          </a:xfrm>
          <a:prstGeom prst="rect">
            <a:avLst/>
          </a:prstGeom>
        </p:spPr>
      </p:pic>
      <p:pic>
        <p:nvPicPr>
          <p:cNvPr id="8" name="图片 7"/>
          <p:cNvPicPr>
            <a:picLocks noChangeAspect="1"/>
          </p:cNvPicPr>
          <p:nvPr/>
        </p:nvPicPr>
        <p:blipFill rotWithShape="1">
          <a:blip r:embed="rId3"/>
          <a:srcRect b="67376"/>
          <a:stretch/>
        </p:blipFill>
        <p:spPr>
          <a:xfrm>
            <a:off x="2856390" y="4004931"/>
            <a:ext cx="3490328" cy="883809"/>
          </a:xfrm>
          <a:prstGeom prst="rect">
            <a:avLst/>
          </a:prstGeom>
        </p:spPr>
      </p:pic>
      <p:sp>
        <p:nvSpPr>
          <p:cNvPr id="9" name="内容占位符 2"/>
          <p:cNvSpPr txBox="1">
            <a:spLocks/>
          </p:cNvSpPr>
          <p:nvPr/>
        </p:nvSpPr>
        <p:spPr>
          <a:xfrm>
            <a:off x="480676" y="5012809"/>
            <a:ext cx="12310518" cy="1223853"/>
          </a:xfrm>
          <a:prstGeom prst="rect">
            <a:avLst/>
          </a:prstGeom>
        </p:spPr>
        <p:txBody>
          <a:bodyPr vert="horz" lIns="121871" tIns="60935" rIns="121871" bIns="60935" rtlCol="0">
            <a:normAutofit/>
          </a:bodyPr>
          <a:lstStyle>
            <a:lvl1pPr marL="457120" indent="-457120" algn="l" defTabSz="1218987"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200000"/>
              </a:lnSpc>
            </a:pPr>
            <a:r>
              <a:rPr lang="en-US" altLang="zh-CN" sz="2799" dirty="0" err="1">
                <a:solidFill>
                  <a:prstClr val="white"/>
                </a:solidFill>
              </a:rPr>
              <a:t>Uin</a:t>
            </a:r>
            <a:r>
              <a:rPr lang="zh-CN" altLang="en-US" sz="2799" dirty="0">
                <a:solidFill>
                  <a:prstClr val="white"/>
                </a:solidFill>
              </a:rPr>
              <a:t>获取完成，重复第一部分破解部分即可解密离线账号的</a:t>
            </a:r>
            <a:r>
              <a:rPr lang="en-US" altLang="zh-CN" sz="2799" dirty="0" err="1">
                <a:solidFill>
                  <a:prstClr val="white"/>
                </a:solidFill>
              </a:rPr>
              <a:t>db</a:t>
            </a:r>
            <a:r>
              <a:rPr lang="zh-CN" altLang="en-US" sz="2799" dirty="0">
                <a:solidFill>
                  <a:prstClr val="white"/>
                </a:solidFill>
              </a:rPr>
              <a:t>文件。</a:t>
            </a:r>
            <a:endParaRPr lang="en-US" altLang="zh-CN" sz="2799" dirty="0">
              <a:solidFill>
                <a:prstClr val="white"/>
              </a:solidFill>
            </a:endParaRPr>
          </a:p>
        </p:txBody>
      </p:sp>
    </p:spTree>
    <p:extLst>
      <p:ext uri="{BB962C8B-B14F-4D97-AF65-F5344CB8AC3E}">
        <p14:creationId xmlns:p14="http://schemas.microsoft.com/office/powerpoint/2010/main" val="35052086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主要内容</a:t>
            </a:r>
          </a:p>
        </p:txBody>
      </p:sp>
      <p:sp>
        <p:nvSpPr>
          <p:cNvPr id="5" name="内容占位符 4"/>
          <p:cNvSpPr>
            <a:spLocks noGrp="1"/>
          </p:cNvSpPr>
          <p:nvPr>
            <p:ph sz="half" idx="1"/>
          </p:nvPr>
        </p:nvSpPr>
        <p:spPr>
          <a:xfrm>
            <a:off x="2279576" y="1556793"/>
            <a:ext cx="6768752" cy="4525963"/>
          </a:xfrm>
        </p:spPr>
        <p:txBody>
          <a:bodyPr>
            <a:normAutofit/>
          </a:bodyPr>
          <a:lstStyle/>
          <a:p>
            <a:r>
              <a:rPr lang="en-US" altLang="zh-CN" dirty="0">
                <a:solidFill>
                  <a:schemeClr val="tx1"/>
                </a:solidFill>
              </a:rPr>
              <a:t>Android</a:t>
            </a:r>
            <a:r>
              <a:rPr lang="zh-CN" altLang="en-US" dirty="0">
                <a:solidFill>
                  <a:schemeClr val="tx1"/>
                </a:solidFill>
              </a:rPr>
              <a:t>设备取证</a:t>
            </a:r>
            <a:endParaRPr lang="en-US" altLang="zh-CN" dirty="0">
              <a:solidFill>
                <a:schemeClr val="tx1"/>
              </a:solidFill>
            </a:endParaRPr>
          </a:p>
          <a:p>
            <a:endParaRPr lang="en-US" altLang="zh-CN" dirty="0"/>
          </a:p>
          <a:p>
            <a:r>
              <a:rPr lang="en-US" altLang="zh-CN" dirty="0" err="1">
                <a:solidFill>
                  <a:srgbClr val="FF0000"/>
                </a:solidFill>
              </a:rPr>
              <a:t>iOS</a:t>
            </a:r>
            <a:r>
              <a:rPr lang="zh-CN" altLang="en-US" dirty="0">
                <a:solidFill>
                  <a:srgbClr val="FF0000"/>
                </a:solidFill>
              </a:rPr>
              <a:t>设备取证</a:t>
            </a:r>
            <a:endParaRPr lang="en-US" altLang="zh-CN" dirty="0">
              <a:solidFill>
                <a:srgbClr val="FF0000"/>
              </a:solidFill>
            </a:endParaRPr>
          </a:p>
          <a:p>
            <a:endParaRPr lang="en-US" altLang="zh-CN" dirty="0"/>
          </a:p>
          <a:p>
            <a:pPr marL="0" indent="0">
              <a:buNone/>
            </a:pPr>
            <a:endParaRPr lang="en-US" altLang="zh-CN" dirty="0"/>
          </a:p>
          <a:p>
            <a:endParaRPr lang="en-US" altLang="zh-CN" dirty="0"/>
          </a:p>
          <a:p>
            <a:pPr marL="0" indent="0">
              <a:buNone/>
            </a:pPr>
            <a:endParaRPr lang="en-US" altLang="zh-CN" dirty="0"/>
          </a:p>
        </p:txBody>
      </p:sp>
      <p:sp>
        <p:nvSpPr>
          <p:cNvPr id="3" name="灯片编号占位符 2"/>
          <p:cNvSpPr>
            <a:spLocks noGrp="1"/>
          </p:cNvSpPr>
          <p:nvPr>
            <p:ph type="sldNum" sz="quarter" idx="12"/>
          </p:nvPr>
        </p:nvSpPr>
        <p:spPr/>
        <p:txBody>
          <a:bodyPr/>
          <a:lstStyle/>
          <a:p>
            <a:fld id="{DAC82B32-A731-4ED7-9ECB-764FFA6DF01C}" type="slidenum">
              <a:rPr lang="zh-CN" altLang="en-US" smtClean="0"/>
              <a:pPr/>
              <a:t>71</a:t>
            </a:fld>
            <a:endParaRPr lang="zh-CN" altLang="en-US"/>
          </a:p>
        </p:txBody>
      </p:sp>
    </p:spTree>
    <p:extLst>
      <p:ext uri="{BB962C8B-B14F-4D97-AF65-F5344CB8AC3E}">
        <p14:creationId xmlns:p14="http://schemas.microsoft.com/office/powerpoint/2010/main" val="298403194"/>
      </p:ext>
    </p:extLst>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DEBE6C8-D3B2-4CF2-AA18-958D92E3AAB1}"/>
              </a:ext>
            </a:extLst>
          </p:cNvPr>
          <p:cNvSpPr>
            <a:spLocks/>
          </p:cNvSpPr>
          <p:nvPr/>
        </p:nvSpPr>
        <p:spPr bwMode="gray">
          <a:xfrm>
            <a:off x="4588775" y="4797894"/>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6" name="Freeform 5">
            <a:extLst>
              <a:ext uri="{FF2B5EF4-FFF2-40B4-BE49-F238E27FC236}">
                <a16:creationId xmlns:a16="http://schemas.microsoft.com/office/drawing/2014/main" id="{CEF2990D-F4A5-430D-8E32-8358FA4903DA}"/>
              </a:ext>
            </a:extLst>
          </p:cNvPr>
          <p:cNvSpPr>
            <a:spLocks/>
          </p:cNvSpPr>
          <p:nvPr/>
        </p:nvSpPr>
        <p:spPr bwMode="gray">
          <a:xfrm>
            <a:off x="3653791" y="4797894"/>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7" name="Freeform 6">
            <a:extLst>
              <a:ext uri="{FF2B5EF4-FFF2-40B4-BE49-F238E27FC236}">
                <a16:creationId xmlns:a16="http://schemas.microsoft.com/office/drawing/2014/main" id="{B8EB3A7A-40FD-4568-BDD1-B179189771BF}"/>
              </a:ext>
            </a:extLst>
          </p:cNvPr>
          <p:cNvSpPr>
            <a:spLocks/>
          </p:cNvSpPr>
          <p:nvPr/>
        </p:nvSpPr>
        <p:spPr bwMode="gray">
          <a:xfrm>
            <a:off x="4588775" y="3763272"/>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8" name="Freeform 7">
            <a:extLst>
              <a:ext uri="{FF2B5EF4-FFF2-40B4-BE49-F238E27FC236}">
                <a16:creationId xmlns:a16="http://schemas.microsoft.com/office/drawing/2014/main" id="{089B7C20-5F91-4026-9DE2-E2B07A8C7EC7}"/>
              </a:ext>
            </a:extLst>
          </p:cNvPr>
          <p:cNvSpPr>
            <a:spLocks/>
          </p:cNvSpPr>
          <p:nvPr/>
        </p:nvSpPr>
        <p:spPr bwMode="gray">
          <a:xfrm>
            <a:off x="3653791" y="3763272"/>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9" name="Text Box 8">
            <a:extLst>
              <a:ext uri="{FF2B5EF4-FFF2-40B4-BE49-F238E27FC236}">
                <a16:creationId xmlns:a16="http://schemas.microsoft.com/office/drawing/2014/main" id="{90DE40AC-B4BD-49C1-8B3F-816C7D38918F}"/>
              </a:ext>
            </a:extLst>
          </p:cNvPr>
          <p:cNvSpPr txBox="1">
            <a:spLocks noChangeArrowheads="1"/>
          </p:cNvSpPr>
          <p:nvPr/>
        </p:nvSpPr>
        <p:spPr bwMode="gray">
          <a:xfrm>
            <a:off x="4739040" y="3841587"/>
            <a:ext cx="5676441" cy="538462"/>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备份数据解析 </a:t>
            </a:r>
          </a:p>
        </p:txBody>
      </p:sp>
      <p:sp>
        <p:nvSpPr>
          <p:cNvPr id="10" name="Freeform 9">
            <a:extLst>
              <a:ext uri="{FF2B5EF4-FFF2-40B4-BE49-F238E27FC236}">
                <a16:creationId xmlns:a16="http://schemas.microsoft.com/office/drawing/2014/main" id="{BCAB5F8A-E36C-4FC8-8302-7AA292D5396B}"/>
              </a:ext>
            </a:extLst>
          </p:cNvPr>
          <p:cNvSpPr>
            <a:spLocks/>
          </p:cNvSpPr>
          <p:nvPr/>
        </p:nvSpPr>
        <p:spPr bwMode="gray">
          <a:xfrm>
            <a:off x="4588775" y="2720190"/>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1" name="Freeform 10">
            <a:extLst>
              <a:ext uri="{FF2B5EF4-FFF2-40B4-BE49-F238E27FC236}">
                <a16:creationId xmlns:a16="http://schemas.microsoft.com/office/drawing/2014/main" id="{02817126-86BD-4A74-8C29-620B23E1EF2C}"/>
              </a:ext>
            </a:extLst>
          </p:cNvPr>
          <p:cNvSpPr>
            <a:spLocks/>
          </p:cNvSpPr>
          <p:nvPr/>
        </p:nvSpPr>
        <p:spPr bwMode="gray">
          <a:xfrm>
            <a:off x="3653791" y="2720190"/>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2" name="Freeform 11">
            <a:extLst>
              <a:ext uri="{FF2B5EF4-FFF2-40B4-BE49-F238E27FC236}">
                <a16:creationId xmlns:a16="http://schemas.microsoft.com/office/drawing/2014/main" id="{97EAA6F2-18C7-49C9-96D1-4D4DD6F97849}"/>
              </a:ext>
            </a:extLst>
          </p:cNvPr>
          <p:cNvSpPr>
            <a:spLocks/>
          </p:cNvSpPr>
          <p:nvPr/>
        </p:nvSpPr>
        <p:spPr bwMode="gray">
          <a:xfrm>
            <a:off x="4588775" y="1666295"/>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3" name="Freeform 12">
            <a:extLst>
              <a:ext uri="{FF2B5EF4-FFF2-40B4-BE49-F238E27FC236}">
                <a16:creationId xmlns:a16="http://schemas.microsoft.com/office/drawing/2014/main" id="{A7537466-BFC9-440B-964A-BB48C443144E}"/>
              </a:ext>
            </a:extLst>
          </p:cNvPr>
          <p:cNvSpPr>
            <a:spLocks/>
          </p:cNvSpPr>
          <p:nvPr/>
        </p:nvSpPr>
        <p:spPr bwMode="gray">
          <a:xfrm>
            <a:off x="3653791" y="1666295"/>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4" name="Text Box 13">
            <a:extLst>
              <a:ext uri="{FF2B5EF4-FFF2-40B4-BE49-F238E27FC236}">
                <a16:creationId xmlns:a16="http://schemas.microsoft.com/office/drawing/2014/main" id="{B506A5C2-022A-48A1-AD80-4B3166081918}"/>
              </a:ext>
            </a:extLst>
          </p:cNvPr>
          <p:cNvSpPr txBox="1">
            <a:spLocks noChangeArrowheads="1"/>
          </p:cNvSpPr>
          <p:nvPr/>
        </p:nvSpPr>
        <p:spPr bwMode="gray">
          <a:xfrm>
            <a:off x="4739040" y="1753072"/>
            <a:ext cx="4772230" cy="533481"/>
          </a:xfrm>
          <a:prstGeom prst="rect">
            <a:avLst/>
          </a:prstGeom>
          <a:noFill/>
          <a:ln w="9525">
            <a:noFill/>
            <a:miter lim="800000"/>
            <a:headEnd/>
            <a:tailEnd/>
          </a:ln>
          <a:effectLst>
            <a:outerShdw dist="17961" dir="2700000" algn="ctr" rotWithShape="0">
              <a:srgbClr val="333333">
                <a:alpha val="50000"/>
              </a:srgbClr>
            </a:outerShdw>
          </a:effectLst>
          <a:scene3d>
            <a:camera prst="orthographicFront"/>
            <a:lightRig rig="threePt" dir="t"/>
          </a:scene3d>
          <a:sp3d>
            <a:bevelT/>
          </a:sp3d>
        </p:spPr>
        <p:txBody>
          <a:bodyPr lIns="121871" tIns="60935" rIns="121871" bIns="60935">
            <a:spAutoFit/>
          </a:bodyPr>
          <a:lstStyle/>
          <a:p>
            <a:pPr defTabSz="1218743"/>
            <a:r>
              <a:rPr lang="zh-CN" altLang="en-US" sz="2699" dirty="0">
                <a:solidFill>
                  <a:prstClr val="white"/>
                </a:solidFill>
                <a:ea typeface="微软雅黑" pitchFamily="34" charset="-122"/>
              </a:rPr>
              <a:t>基础与准备</a:t>
            </a:r>
          </a:p>
        </p:txBody>
      </p:sp>
      <p:sp>
        <p:nvSpPr>
          <p:cNvPr id="15" name="Text Box 15">
            <a:extLst>
              <a:ext uri="{FF2B5EF4-FFF2-40B4-BE49-F238E27FC236}">
                <a16:creationId xmlns:a16="http://schemas.microsoft.com/office/drawing/2014/main" id="{19EC1680-8CBF-46D7-AE3A-C150B37D07C8}"/>
              </a:ext>
            </a:extLst>
          </p:cNvPr>
          <p:cNvSpPr txBox="1">
            <a:spLocks noChangeArrowheads="1"/>
          </p:cNvSpPr>
          <p:nvPr/>
        </p:nvSpPr>
        <p:spPr bwMode="gray">
          <a:xfrm>
            <a:off x="4739040" y="4886514"/>
            <a:ext cx="4772230" cy="538462"/>
          </a:xfrm>
          <a:prstGeom prst="rect">
            <a:avLst/>
          </a:prstGeom>
          <a:noFill/>
          <a:ln w="9525">
            <a:noFill/>
            <a:miter lim="800000"/>
            <a:headEnd/>
            <a:tailEnd/>
          </a:ln>
          <a:effectLst>
            <a:outerShdw dist="17961" dir="2700000" algn="ctr" rotWithShape="0">
              <a:srgbClr val="333333">
                <a:alpha val="50000"/>
              </a:srgbClr>
            </a:outerShdw>
          </a:effectLst>
        </p:spPr>
        <p:txBody>
          <a:bodyPr lIns="121871" tIns="60935" rIns="121871" bIns="60935">
            <a:spAutoFit/>
          </a:bodyPr>
          <a:lstStyle/>
          <a:p>
            <a:pPr defTabSz="1218743"/>
            <a:r>
              <a:rPr lang="zh-CN" altLang="en-US" sz="2699" dirty="0">
                <a:solidFill>
                  <a:prstClr val="white"/>
                </a:solidFill>
                <a:ea typeface="微软雅黑" pitchFamily="34" charset="-122"/>
              </a:rPr>
              <a:t>数据提取与手工分析 </a:t>
            </a:r>
          </a:p>
        </p:txBody>
      </p:sp>
      <p:grpSp>
        <p:nvGrpSpPr>
          <p:cNvPr id="16" name="组合 15">
            <a:extLst>
              <a:ext uri="{FF2B5EF4-FFF2-40B4-BE49-F238E27FC236}">
                <a16:creationId xmlns:a16="http://schemas.microsoft.com/office/drawing/2014/main" id="{8EB9AC58-5D2F-4B41-9CAC-2C0B6B1B4603}"/>
              </a:ext>
            </a:extLst>
          </p:cNvPr>
          <p:cNvGrpSpPr/>
          <p:nvPr/>
        </p:nvGrpSpPr>
        <p:grpSpPr>
          <a:xfrm>
            <a:off x="3891208" y="1602792"/>
            <a:ext cx="426454" cy="3993374"/>
            <a:chOff x="2334152" y="1163993"/>
            <a:chExt cx="320040" cy="2995030"/>
          </a:xfrm>
        </p:grpSpPr>
        <p:sp>
          <p:nvSpPr>
            <p:cNvPr id="17" name="Text Box 16">
              <a:extLst>
                <a:ext uri="{FF2B5EF4-FFF2-40B4-BE49-F238E27FC236}">
                  <a16:creationId xmlns:a16="http://schemas.microsoft.com/office/drawing/2014/main" id="{EDC72BB0-89EF-4D8A-88CE-2EBE6C33AEC1}"/>
                </a:ext>
              </a:extLst>
            </p:cNvPr>
            <p:cNvSpPr txBox="1">
              <a:spLocks noChangeArrowheads="1"/>
            </p:cNvSpPr>
            <p:nvPr/>
          </p:nvSpPr>
          <p:spPr bwMode="gray">
            <a:xfrm>
              <a:off x="2334152" y="116399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1</a:t>
              </a:r>
            </a:p>
          </p:txBody>
        </p:sp>
        <p:sp>
          <p:nvSpPr>
            <p:cNvPr id="18" name="Text Box 17">
              <a:extLst>
                <a:ext uri="{FF2B5EF4-FFF2-40B4-BE49-F238E27FC236}">
                  <a16:creationId xmlns:a16="http://schemas.microsoft.com/office/drawing/2014/main" id="{6C6BCB5F-F33D-464A-B1FB-05485BA1609E}"/>
                </a:ext>
              </a:extLst>
            </p:cNvPr>
            <p:cNvSpPr txBox="1">
              <a:spLocks noChangeArrowheads="1"/>
            </p:cNvSpPr>
            <p:nvPr/>
          </p:nvSpPr>
          <p:spPr bwMode="gray">
            <a:xfrm>
              <a:off x="2349392" y="1963939"/>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2</a:t>
              </a:r>
            </a:p>
          </p:txBody>
        </p:sp>
        <p:sp>
          <p:nvSpPr>
            <p:cNvPr id="19" name="Text Box 18">
              <a:extLst>
                <a:ext uri="{FF2B5EF4-FFF2-40B4-BE49-F238E27FC236}">
                  <a16:creationId xmlns:a16="http://schemas.microsoft.com/office/drawing/2014/main" id="{240CCC1E-917B-4088-84B6-636EE528C28B}"/>
                </a:ext>
              </a:extLst>
            </p:cNvPr>
            <p:cNvSpPr txBox="1">
              <a:spLocks noChangeArrowheads="1"/>
            </p:cNvSpPr>
            <p:nvPr/>
          </p:nvSpPr>
          <p:spPr bwMode="gray">
            <a:xfrm>
              <a:off x="2349392" y="273355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3</a:t>
              </a:r>
            </a:p>
          </p:txBody>
        </p:sp>
        <p:sp>
          <p:nvSpPr>
            <p:cNvPr id="20" name="Text Box 19">
              <a:extLst>
                <a:ext uri="{FF2B5EF4-FFF2-40B4-BE49-F238E27FC236}">
                  <a16:creationId xmlns:a16="http://schemas.microsoft.com/office/drawing/2014/main" id="{94263C03-AF82-4899-A082-3C231B5B1DDF}"/>
                </a:ext>
              </a:extLst>
            </p:cNvPr>
            <p:cNvSpPr txBox="1">
              <a:spLocks noChangeArrowheads="1"/>
            </p:cNvSpPr>
            <p:nvPr/>
          </p:nvSpPr>
          <p:spPr bwMode="gray">
            <a:xfrm>
              <a:off x="2339867" y="3512692"/>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a:solidFill>
                    <a:prstClr val="white"/>
                  </a:solidFill>
                </a:rPr>
                <a:t>4</a:t>
              </a:r>
            </a:p>
          </p:txBody>
        </p:sp>
      </p:grpSp>
      <p:sp>
        <p:nvSpPr>
          <p:cNvPr id="21" name="Text Box 14">
            <a:extLst>
              <a:ext uri="{FF2B5EF4-FFF2-40B4-BE49-F238E27FC236}">
                <a16:creationId xmlns:a16="http://schemas.microsoft.com/office/drawing/2014/main" id="{1CD9CB75-4DAF-4D27-8879-ABE436E7ACE6}"/>
              </a:ext>
            </a:extLst>
          </p:cNvPr>
          <p:cNvSpPr txBox="1">
            <a:spLocks noChangeArrowheads="1"/>
          </p:cNvSpPr>
          <p:nvPr/>
        </p:nvSpPr>
        <p:spPr bwMode="gray">
          <a:xfrm>
            <a:off x="4739039" y="2842528"/>
            <a:ext cx="5572364" cy="538462"/>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屏幕密码与信任关系 </a:t>
            </a:r>
          </a:p>
        </p:txBody>
      </p:sp>
    </p:spTree>
    <p:extLst>
      <p:ext uri="{BB962C8B-B14F-4D97-AF65-F5344CB8AC3E}">
        <p14:creationId xmlns:p14="http://schemas.microsoft.com/office/powerpoint/2010/main" val="27921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3"/>
                                        </p:tgtEl>
                                        <p:attrNameLst>
                                          <p:attrName>style.color</p:attrName>
                                        </p:attrNameLst>
                                      </p:cBhvr>
                                      <p:to>
                                        <a:srgbClr val="FF6600"/>
                                      </p:to>
                                    </p:animClr>
                                    <p:animClr clrSpc="rgb" dir="cw">
                                      <p:cBhvr>
                                        <p:cTn id="7" dur="500" fill="hold"/>
                                        <p:tgtEl>
                                          <p:spTgt spid="13"/>
                                        </p:tgtEl>
                                        <p:attrNameLst>
                                          <p:attrName>fillcolor</p:attrName>
                                        </p:attrNameLst>
                                      </p:cBhvr>
                                      <p:to>
                                        <a:srgbClr val="FF6600"/>
                                      </p:to>
                                    </p:animClr>
                                    <p:set>
                                      <p:cBhvr>
                                        <p:cTn id="8" dur="500" fill="hold"/>
                                        <p:tgtEl>
                                          <p:spTgt spid="13"/>
                                        </p:tgtEl>
                                        <p:attrNameLst>
                                          <p:attrName>fill.type</p:attrName>
                                        </p:attrNameLst>
                                      </p:cBhvr>
                                      <p:to>
                                        <p:strVal val="solid"/>
                                      </p:to>
                                    </p:set>
                                    <p:set>
                                      <p:cBhvr>
                                        <p:cTn id="9" dur="500" fill="hold"/>
                                        <p:tgtEl>
                                          <p:spTgt spid="13"/>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12"/>
                                        </p:tgtEl>
                                        <p:attrNameLst>
                                          <p:attrName>style.color</p:attrName>
                                        </p:attrNameLst>
                                      </p:cBhvr>
                                      <p:to>
                                        <a:srgbClr val="FF6600"/>
                                      </p:to>
                                    </p:animClr>
                                    <p:animClr clrSpc="rgb" dir="cw">
                                      <p:cBhvr>
                                        <p:cTn id="12" dur="500" fill="hold"/>
                                        <p:tgtEl>
                                          <p:spTgt spid="12"/>
                                        </p:tgtEl>
                                        <p:attrNameLst>
                                          <p:attrName>fillcolor</p:attrName>
                                        </p:attrNameLst>
                                      </p:cBhvr>
                                      <p:to>
                                        <a:srgbClr val="FF6600"/>
                                      </p:to>
                                    </p:animClr>
                                    <p:set>
                                      <p:cBhvr>
                                        <p:cTn id="13" dur="500" fill="hold"/>
                                        <p:tgtEl>
                                          <p:spTgt spid="12"/>
                                        </p:tgtEl>
                                        <p:attrNameLst>
                                          <p:attrName>fill.type</p:attrName>
                                        </p:attrNameLst>
                                      </p:cBhvr>
                                      <p:to>
                                        <p:strVal val="solid"/>
                                      </p:to>
                                    </p:set>
                                    <p:set>
                                      <p:cBhvr>
                                        <p:cTn id="14"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标题 1"/>
          <p:cNvSpPr>
            <a:spLocks noGrp="1" noChangeArrowheads="1"/>
          </p:cNvSpPr>
          <p:nvPr>
            <p:ph type="title"/>
          </p:nvPr>
        </p:nvSpPr>
        <p:spPr>
          <a:ln/>
        </p:spPr>
        <p:txBody>
          <a:bodyPr/>
          <a:lstStyle/>
          <a:p>
            <a:r>
              <a:rPr lang="en-US" altLang="zh-CN" b="1" dirty="0" err="1">
                <a:latin typeface="+mj-ea"/>
                <a:ea typeface="+mj-ea"/>
              </a:rPr>
              <a:t>iOS</a:t>
            </a:r>
            <a:r>
              <a:rPr lang="zh-CN" altLang="en-US" b="1" dirty="0">
                <a:latin typeface="+mj-ea"/>
                <a:ea typeface="+mj-ea"/>
              </a:rPr>
              <a:t>设备的取证</a:t>
            </a:r>
          </a:p>
        </p:txBody>
      </p:sp>
      <p:sp>
        <p:nvSpPr>
          <p:cNvPr id="57348" name="内容占位符 2"/>
          <p:cNvSpPr>
            <a:spLocks noGrp="1" noChangeArrowheads="1"/>
          </p:cNvSpPr>
          <p:nvPr>
            <p:ph idx="1"/>
          </p:nvPr>
        </p:nvSpPr>
        <p:spPr>
          <a:xfrm>
            <a:off x="264702" y="1269260"/>
            <a:ext cx="9790822" cy="4895411"/>
          </a:xfrm>
          <a:ln/>
        </p:spPr>
        <p:txBody>
          <a:bodyPr>
            <a:normAutofit fontScale="62500" lnSpcReduction="20000"/>
          </a:bodyPr>
          <a:lstStyle/>
          <a:p>
            <a:pPr marL="408038" indent="-408038">
              <a:lnSpc>
                <a:spcPct val="140000"/>
              </a:lnSpc>
              <a:buFont typeface="Wingdings" panose="05000000000000000000" pitchFamily="2" charset="2"/>
              <a:buChar char="Ø"/>
            </a:pPr>
            <a:r>
              <a:rPr lang="zh-CN" altLang="en-US" sz="3799" dirty="0">
                <a:latin typeface="+mj-ea"/>
                <a:ea typeface="+mj-ea"/>
              </a:rPr>
              <a:t>取证对象：</a:t>
            </a:r>
            <a:endParaRPr lang="en-US" sz="3799" dirty="0">
              <a:latin typeface="+mj-ea"/>
              <a:ea typeface="+mj-ea"/>
            </a:endParaRPr>
          </a:p>
          <a:p>
            <a:pPr marL="408038" indent="-408038">
              <a:lnSpc>
                <a:spcPct val="140000"/>
              </a:lnSpc>
            </a:pPr>
            <a:r>
              <a:rPr lang="en-US" sz="3799" dirty="0">
                <a:latin typeface="+mj-ea"/>
                <a:ea typeface="+mj-ea"/>
              </a:rPr>
              <a:t>iPhone 1/3G/3GS/4/4S/5</a:t>
            </a:r>
            <a:r>
              <a:rPr lang="zh-CN" altLang="en-US" sz="3799" dirty="0">
                <a:latin typeface="+mj-ea"/>
                <a:ea typeface="+mj-ea"/>
              </a:rPr>
              <a:t>/5C/5S</a:t>
            </a:r>
            <a:r>
              <a:rPr lang="en-US" altLang="zh-CN" sz="3799" dirty="0">
                <a:latin typeface="+mj-ea"/>
                <a:ea typeface="+mj-ea"/>
              </a:rPr>
              <a:t>/6/6 Plus/6S/6S</a:t>
            </a:r>
            <a:r>
              <a:rPr lang="zh-CN" altLang="en-US" sz="3799" dirty="0">
                <a:latin typeface="+mj-ea"/>
                <a:ea typeface="+mj-ea"/>
              </a:rPr>
              <a:t> </a:t>
            </a:r>
            <a:r>
              <a:rPr lang="en-US" altLang="zh-CN" sz="3799" dirty="0">
                <a:latin typeface="+mj-ea"/>
                <a:ea typeface="+mj-ea"/>
              </a:rPr>
              <a:t>Plus/SE</a:t>
            </a:r>
            <a:endParaRPr lang="zh-CN" altLang="en-US" sz="3799" dirty="0">
              <a:latin typeface="+mj-ea"/>
              <a:ea typeface="+mj-ea"/>
            </a:endParaRPr>
          </a:p>
          <a:p>
            <a:pPr marL="408038" indent="-408038">
              <a:lnSpc>
                <a:spcPct val="140000"/>
              </a:lnSpc>
            </a:pPr>
            <a:r>
              <a:rPr lang="en-US" sz="3799" dirty="0">
                <a:latin typeface="+mj-ea"/>
                <a:ea typeface="+mj-ea"/>
              </a:rPr>
              <a:t>iPad 1/2/3/4</a:t>
            </a:r>
            <a:r>
              <a:rPr lang="zh-CN" altLang="en-US" sz="3799" dirty="0">
                <a:latin typeface="+mj-ea"/>
                <a:ea typeface="+mj-ea"/>
              </a:rPr>
              <a:t>/</a:t>
            </a:r>
            <a:r>
              <a:rPr lang="en-US" altLang="zh-CN" b="0" dirty="0">
                <a:latin typeface="+mj-ea"/>
                <a:ea typeface="+mj-ea"/>
              </a:rPr>
              <a:t>Air</a:t>
            </a:r>
            <a:r>
              <a:rPr lang="en-US" altLang="zh-CN" sz="3799" dirty="0">
                <a:latin typeface="+mj-ea"/>
                <a:ea typeface="+mj-ea"/>
              </a:rPr>
              <a:t>/Air2</a:t>
            </a:r>
          </a:p>
          <a:p>
            <a:pPr marL="408038" indent="-408038">
              <a:lnSpc>
                <a:spcPct val="140000"/>
              </a:lnSpc>
            </a:pPr>
            <a:r>
              <a:rPr lang="en-US" altLang="zh-CN" sz="3799" dirty="0" err="1">
                <a:latin typeface="+mj-ea"/>
                <a:ea typeface="+mj-ea"/>
              </a:rPr>
              <a:t>iPad</a:t>
            </a:r>
            <a:r>
              <a:rPr lang="zh-CN" altLang="en-US" sz="3799" dirty="0">
                <a:latin typeface="+mj-ea"/>
                <a:ea typeface="+mj-ea"/>
              </a:rPr>
              <a:t> </a:t>
            </a:r>
            <a:r>
              <a:rPr lang="en-US" altLang="zh-CN" sz="3799" dirty="0">
                <a:latin typeface="+mj-ea"/>
                <a:ea typeface="+mj-ea"/>
              </a:rPr>
              <a:t>mini/mini2/mini3/mini4</a:t>
            </a:r>
          </a:p>
          <a:p>
            <a:pPr marL="408038" indent="-408038">
              <a:lnSpc>
                <a:spcPct val="140000"/>
              </a:lnSpc>
            </a:pPr>
            <a:r>
              <a:rPr lang="en-US" altLang="zh-CN" sz="3799" dirty="0" err="1">
                <a:latin typeface="+mj-ea"/>
                <a:ea typeface="+mj-ea"/>
              </a:rPr>
              <a:t>iPad</a:t>
            </a:r>
            <a:r>
              <a:rPr lang="zh-CN" altLang="en-US" sz="3799" dirty="0">
                <a:latin typeface="+mj-ea"/>
                <a:ea typeface="+mj-ea"/>
              </a:rPr>
              <a:t> </a:t>
            </a:r>
            <a:r>
              <a:rPr lang="en-US" altLang="zh-CN" sz="3799" dirty="0">
                <a:latin typeface="+mj-ea"/>
                <a:ea typeface="+mj-ea"/>
              </a:rPr>
              <a:t>Pro</a:t>
            </a:r>
            <a:endParaRPr lang="zh-CN" altLang="en-US" sz="3799" dirty="0">
              <a:latin typeface="+mj-ea"/>
              <a:ea typeface="+mj-ea"/>
            </a:endParaRPr>
          </a:p>
          <a:p>
            <a:pPr marL="408038" indent="-408038">
              <a:lnSpc>
                <a:spcPct val="140000"/>
              </a:lnSpc>
            </a:pPr>
            <a:r>
              <a:rPr lang="en-US" sz="3799" dirty="0">
                <a:latin typeface="+mj-ea"/>
                <a:ea typeface="+mj-ea"/>
              </a:rPr>
              <a:t>iPod Touch 1/2/3/4</a:t>
            </a:r>
            <a:r>
              <a:rPr lang="zh-CN" altLang="en-US" sz="3799" dirty="0">
                <a:latin typeface="+mj-ea"/>
                <a:ea typeface="+mj-ea"/>
              </a:rPr>
              <a:t>/5</a:t>
            </a:r>
            <a:r>
              <a:rPr lang="en-US" altLang="zh-CN" sz="3799" dirty="0">
                <a:latin typeface="+mj-ea"/>
                <a:ea typeface="+mj-ea"/>
              </a:rPr>
              <a:t>/6</a:t>
            </a:r>
            <a:endParaRPr lang="zh-CN" altLang="en-US" sz="3799" dirty="0">
              <a:latin typeface="+mj-ea"/>
              <a:ea typeface="+mj-ea"/>
            </a:endParaRPr>
          </a:p>
          <a:p>
            <a:pPr marL="408038" indent="-408038">
              <a:lnSpc>
                <a:spcPct val="140000"/>
              </a:lnSpc>
              <a:buFont typeface="Wingdings" panose="05000000000000000000" pitchFamily="2" charset="2"/>
              <a:buChar char="Ø"/>
            </a:pPr>
            <a:r>
              <a:rPr lang="en-US" sz="3799" dirty="0">
                <a:latin typeface="+mj-ea"/>
                <a:ea typeface="+mj-ea"/>
              </a:rPr>
              <a:t>iOS</a:t>
            </a:r>
            <a:r>
              <a:rPr lang="zh-CN" altLang="en-US" sz="3799" dirty="0">
                <a:latin typeface="+mj-ea"/>
                <a:ea typeface="+mj-ea"/>
              </a:rPr>
              <a:t>版本：</a:t>
            </a:r>
            <a:endParaRPr lang="en-US" sz="3799" dirty="0">
              <a:latin typeface="+mj-ea"/>
              <a:ea typeface="+mj-ea"/>
            </a:endParaRPr>
          </a:p>
          <a:p>
            <a:pPr marL="408038" indent="-408038">
              <a:lnSpc>
                <a:spcPct val="140000"/>
              </a:lnSpc>
            </a:pPr>
            <a:r>
              <a:rPr lang="zh-CN" altLang="en-US" b="0" dirty="0">
                <a:latin typeface="+mj-ea"/>
                <a:ea typeface="+mj-ea"/>
              </a:rPr>
              <a:t>（</a:t>
            </a:r>
            <a:r>
              <a:rPr lang="en-US" altLang="zh-CN" b="0" dirty="0">
                <a:latin typeface="+mj-ea"/>
                <a:ea typeface="+mj-ea"/>
              </a:rPr>
              <a:t>1-2</a:t>
            </a:r>
            <a:r>
              <a:rPr lang="zh-CN" altLang="en-US" b="0" dirty="0">
                <a:latin typeface="+mj-ea"/>
                <a:ea typeface="+mj-ea"/>
              </a:rPr>
              <a:t>；</a:t>
            </a:r>
            <a:r>
              <a:rPr lang="en-US" sz="3799" dirty="0">
                <a:latin typeface="+mj-ea"/>
                <a:ea typeface="+mj-ea"/>
              </a:rPr>
              <a:t>3.X/4.X/5.X/6.X/7.X</a:t>
            </a:r>
            <a:r>
              <a:rPr lang="zh-CN" altLang="en-US" sz="3799" dirty="0">
                <a:latin typeface="+mj-ea"/>
                <a:ea typeface="+mj-ea"/>
              </a:rPr>
              <a:t>/8</a:t>
            </a:r>
            <a:r>
              <a:rPr lang="en-US" altLang="zh-CN" sz="3799" dirty="0">
                <a:latin typeface="+mj-ea"/>
                <a:ea typeface="+mj-ea"/>
              </a:rPr>
              <a:t>.X/9.X</a:t>
            </a:r>
            <a:r>
              <a:rPr lang="zh-CN" altLang="en-US" sz="3799" dirty="0">
                <a:latin typeface="+mj-ea"/>
                <a:ea typeface="+mj-ea"/>
              </a:rPr>
              <a:t>）</a:t>
            </a:r>
          </a:p>
          <a:p>
            <a:pPr marL="408038" indent="-408038">
              <a:lnSpc>
                <a:spcPct val="140000"/>
              </a:lnSpc>
            </a:pPr>
            <a:endParaRPr lang="zh-CN" altLang="en-US" sz="3799" dirty="0">
              <a:latin typeface="+mj-ea"/>
              <a:ea typeface="+mj-ea"/>
            </a:endParaRPr>
          </a:p>
        </p:txBody>
      </p:sp>
      <p:pic>
        <p:nvPicPr>
          <p:cNvPr id="6" name="图片 5"/>
          <p:cNvPicPr>
            <a:picLocks noChangeAspect="1"/>
          </p:cNvPicPr>
          <p:nvPr/>
        </p:nvPicPr>
        <p:blipFill>
          <a:blip r:embed="rId3"/>
          <a:stretch>
            <a:fillRect/>
          </a:stretch>
        </p:blipFill>
        <p:spPr>
          <a:xfrm>
            <a:off x="7391844" y="2709086"/>
            <a:ext cx="4667025" cy="2762117"/>
          </a:xfrm>
          <a:prstGeom prst="rect">
            <a:avLst/>
          </a:prstGeom>
          <a:noFill/>
          <a:ln>
            <a:noFill/>
          </a:ln>
        </p:spPr>
      </p:pic>
    </p:spTree>
    <p:extLst>
      <p:ext uri="{BB962C8B-B14F-4D97-AF65-F5344CB8AC3E}">
        <p14:creationId xmlns:p14="http://schemas.microsoft.com/office/powerpoint/2010/main" val="2654554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mj-ea"/>
                <a:ea typeface="+mj-ea"/>
              </a:rPr>
              <a:t>iOS</a:t>
            </a:r>
            <a:r>
              <a:rPr lang="zh-CN" altLang="en-US" b="1" dirty="0">
                <a:latin typeface="+mj-ea"/>
                <a:ea typeface="+mj-ea"/>
              </a:rPr>
              <a:t>设备的取证</a:t>
            </a:r>
          </a:p>
        </p:txBody>
      </p:sp>
      <p:sp>
        <p:nvSpPr>
          <p:cNvPr id="3" name="内容占位符 2"/>
          <p:cNvSpPr>
            <a:spLocks noGrp="1"/>
          </p:cNvSpPr>
          <p:nvPr>
            <p:ph idx="1"/>
          </p:nvPr>
        </p:nvSpPr>
        <p:spPr>
          <a:xfrm>
            <a:off x="613013" y="1417638"/>
            <a:ext cx="11240045" cy="4819674"/>
          </a:xfrm>
        </p:spPr>
        <p:txBody>
          <a:bodyPr>
            <a:normAutofit/>
          </a:bodyPr>
          <a:lstStyle/>
          <a:p>
            <a:pPr>
              <a:buFont typeface="Wingdings" panose="05000000000000000000" pitchFamily="2" charset="2"/>
              <a:buChar char="Ø"/>
            </a:pPr>
            <a:r>
              <a:rPr lang="zh-CN" altLang="en-US" sz="2899" dirty="0">
                <a:latin typeface="+mj-ea"/>
                <a:ea typeface="+mj-ea"/>
              </a:rPr>
              <a:t>注意点</a:t>
            </a:r>
            <a:endParaRPr lang="en-US" altLang="zh-CN" sz="2899" dirty="0">
              <a:latin typeface="+mj-ea"/>
              <a:ea typeface="+mj-ea"/>
            </a:endParaRPr>
          </a:p>
          <a:p>
            <a:pPr>
              <a:lnSpc>
                <a:spcPct val="120000"/>
              </a:lnSpc>
              <a:buFont typeface="Arial" panose="020B0604020202020204" pitchFamily="34" charset="0"/>
              <a:buChar char="•"/>
            </a:pPr>
            <a:r>
              <a:rPr lang="zh-CN" altLang="en-US" sz="2899" dirty="0">
                <a:latin typeface="+mj-ea"/>
                <a:ea typeface="+mj-ea"/>
              </a:rPr>
              <a:t>手机状态</a:t>
            </a:r>
            <a:r>
              <a:rPr lang="en-US" altLang="zh-CN" sz="2899" dirty="0">
                <a:latin typeface="+mj-ea"/>
                <a:ea typeface="+mj-ea"/>
              </a:rPr>
              <a:t>/</a:t>
            </a:r>
            <a:r>
              <a:rPr lang="zh-CN" altLang="en-US" sz="2899" dirty="0">
                <a:latin typeface="+mj-ea"/>
                <a:ea typeface="+mj-ea"/>
              </a:rPr>
              <a:t>信号屏蔽</a:t>
            </a:r>
            <a:endParaRPr lang="en-US" altLang="zh-CN" sz="2899" dirty="0">
              <a:latin typeface="+mj-ea"/>
              <a:ea typeface="+mj-ea"/>
            </a:endParaRPr>
          </a:p>
          <a:p>
            <a:pPr>
              <a:lnSpc>
                <a:spcPct val="120000"/>
              </a:lnSpc>
              <a:buFont typeface="Arial" panose="020B0604020202020204" pitchFamily="34" charset="0"/>
              <a:buChar char="•"/>
            </a:pPr>
            <a:r>
              <a:rPr lang="zh-CN" altLang="en-US" sz="2899" dirty="0">
                <a:latin typeface="+mj-ea"/>
                <a:ea typeface="+mj-ea"/>
              </a:rPr>
              <a:t>检测失败：需确认计算机服务中的</a:t>
            </a:r>
            <a:r>
              <a:rPr lang="zh-CN" altLang="en-US" sz="2899" dirty="0">
                <a:solidFill>
                  <a:srgbClr val="FFFF00"/>
                </a:solidFill>
                <a:latin typeface="+mj-ea"/>
                <a:ea typeface="+mj-ea"/>
              </a:rPr>
              <a:t>“</a:t>
            </a:r>
            <a:r>
              <a:rPr lang="en-US" altLang="zh-CN" sz="2899" dirty="0">
                <a:solidFill>
                  <a:srgbClr val="FFFF00"/>
                </a:solidFill>
                <a:latin typeface="+mj-ea"/>
                <a:ea typeface="+mj-ea"/>
              </a:rPr>
              <a:t>Bonjour</a:t>
            </a:r>
            <a:r>
              <a:rPr lang="zh-CN" altLang="en-US" sz="2899" dirty="0">
                <a:solidFill>
                  <a:srgbClr val="FFFF00"/>
                </a:solidFill>
                <a:latin typeface="+mj-ea"/>
                <a:ea typeface="+mj-ea"/>
              </a:rPr>
              <a:t>”</a:t>
            </a:r>
            <a:r>
              <a:rPr lang="zh-CN" altLang="en-US" sz="2899" dirty="0">
                <a:latin typeface="+mj-ea"/>
                <a:ea typeface="+mj-ea"/>
              </a:rPr>
              <a:t>和</a:t>
            </a:r>
            <a:r>
              <a:rPr lang="zh-CN" altLang="en-US" sz="2899" dirty="0">
                <a:solidFill>
                  <a:srgbClr val="FFFF00"/>
                </a:solidFill>
                <a:latin typeface="+mj-ea"/>
                <a:ea typeface="+mj-ea"/>
              </a:rPr>
              <a:t>“</a:t>
            </a:r>
            <a:r>
              <a:rPr lang="en-US" altLang="zh-CN" sz="2899" dirty="0">
                <a:solidFill>
                  <a:srgbClr val="FFFF00"/>
                </a:solidFill>
                <a:latin typeface="+mj-ea"/>
                <a:ea typeface="+mj-ea"/>
              </a:rPr>
              <a:t>Apple Mobile Device</a:t>
            </a:r>
            <a:r>
              <a:rPr lang="zh-CN" altLang="en-US" sz="2899" dirty="0">
                <a:solidFill>
                  <a:srgbClr val="FFFF00"/>
                </a:solidFill>
                <a:latin typeface="+mj-ea"/>
                <a:ea typeface="+mj-ea"/>
              </a:rPr>
              <a:t>”</a:t>
            </a:r>
            <a:r>
              <a:rPr lang="zh-CN" altLang="en-US" sz="2899" dirty="0">
                <a:latin typeface="+mj-ea"/>
                <a:ea typeface="+mj-ea"/>
              </a:rPr>
              <a:t>服务是否正常开启</a:t>
            </a:r>
            <a:endParaRPr lang="en-US" altLang="zh-CN" sz="2899" dirty="0">
              <a:latin typeface="+mj-ea"/>
              <a:ea typeface="+mj-ea"/>
            </a:endParaRPr>
          </a:p>
          <a:p>
            <a:pPr>
              <a:lnSpc>
                <a:spcPct val="120000"/>
              </a:lnSpc>
              <a:buFont typeface="Arial" panose="020B0604020202020204" pitchFamily="34" charset="0"/>
              <a:buChar char="•"/>
            </a:pPr>
            <a:r>
              <a:rPr lang="en-US" altLang="zh-CN" sz="2899" dirty="0">
                <a:latin typeface="+mj-ea"/>
                <a:ea typeface="+mj-ea"/>
              </a:rPr>
              <a:t>iOS7</a:t>
            </a:r>
            <a:r>
              <a:rPr lang="zh-CN" altLang="en-US" sz="2899" dirty="0">
                <a:latin typeface="+mj-ea"/>
                <a:ea typeface="+mj-ea"/>
              </a:rPr>
              <a:t>以上设备首次连接</a:t>
            </a:r>
            <a:r>
              <a:rPr lang="en-US" altLang="zh-CN" sz="2899" dirty="0">
                <a:latin typeface="+mj-ea"/>
                <a:ea typeface="+mj-ea"/>
              </a:rPr>
              <a:t>PC</a:t>
            </a:r>
            <a:r>
              <a:rPr lang="zh-CN" altLang="en-US" sz="2899" dirty="0">
                <a:latin typeface="+mj-ea"/>
                <a:ea typeface="+mj-ea"/>
              </a:rPr>
              <a:t>时屏幕上需要点“信任”</a:t>
            </a:r>
            <a:endParaRPr lang="en-US" altLang="zh-CN" sz="2899" dirty="0">
              <a:latin typeface="+mj-ea"/>
              <a:ea typeface="+mj-ea"/>
            </a:endParaRPr>
          </a:p>
          <a:p>
            <a:pPr>
              <a:lnSpc>
                <a:spcPct val="120000"/>
              </a:lnSpc>
              <a:buFont typeface="Arial" panose="020B0604020202020204" pitchFamily="34" charset="0"/>
              <a:buChar char="•"/>
            </a:pPr>
            <a:r>
              <a:rPr lang="zh-CN" altLang="en-US" sz="2899" dirty="0">
                <a:latin typeface="+mj-ea"/>
                <a:ea typeface="+mj-ea"/>
              </a:rPr>
              <a:t>有密码的</a:t>
            </a:r>
            <a:r>
              <a:rPr lang="en-US" altLang="zh-CN" sz="2899" dirty="0" err="1">
                <a:latin typeface="+mj-ea"/>
                <a:ea typeface="+mj-ea"/>
              </a:rPr>
              <a:t>iOS</a:t>
            </a:r>
            <a:r>
              <a:rPr lang="zh-CN" altLang="en-US" sz="2899" dirty="0">
                <a:latin typeface="+mj-ea"/>
                <a:ea typeface="+mj-ea"/>
              </a:rPr>
              <a:t>设备需要先输入密码</a:t>
            </a:r>
            <a:endParaRPr lang="en-US" altLang="zh-CN" sz="2899" dirty="0">
              <a:latin typeface="+mj-ea"/>
              <a:ea typeface="+mj-ea"/>
            </a:endParaRPr>
          </a:p>
          <a:p>
            <a:pPr>
              <a:lnSpc>
                <a:spcPct val="120000"/>
              </a:lnSpc>
              <a:buFont typeface="Arial" panose="020B0604020202020204" pitchFamily="34" charset="0"/>
              <a:buChar char="•"/>
            </a:pPr>
            <a:r>
              <a:rPr lang="zh-CN" altLang="en-US" sz="2899" dirty="0">
                <a:latin typeface="+mj-ea"/>
                <a:ea typeface="+mj-ea"/>
              </a:rPr>
              <a:t>已停用的</a:t>
            </a:r>
            <a:r>
              <a:rPr lang="en-US" altLang="zh-CN" sz="2899" dirty="0" err="1">
                <a:latin typeface="+mj-ea"/>
                <a:ea typeface="+mj-ea"/>
              </a:rPr>
              <a:t>iOS</a:t>
            </a:r>
            <a:r>
              <a:rPr lang="zh-CN" altLang="en-US" sz="2899" dirty="0">
                <a:latin typeface="+mj-ea"/>
                <a:ea typeface="+mj-ea"/>
              </a:rPr>
              <a:t>设备需要先解除停用状态</a:t>
            </a:r>
          </a:p>
        </p:txBody>
      </p:sp>
    </p:spTree>
    <p:extLst>
      <p:ext uri="{BB962C8B-B14F-4D97-AF65-F5344CB8AC3E}">
        <p14:creationId xmlns:p14="http://schemas.microsoft.com/office/powerpoint/2010/main" val="35852708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越狱（</a:t>
            </a:r>
            <a:r>
              <a:rPr lang="en-US" altLang="zh-CN" dirty="0">
                <a:latin typeface="+mj-ea"/>
                <a:ea typeface="+mj-ea"/>
              </a:rPr>
              <a:t>Jailbreak</a:t>
            </a:r>
            <a:r>
              <a:rPr lang="zh-CN" altLang="en-US" dirty="0">
                <a:latin typeface="+mj-ea"/>
                <a:ea typeface="+mj-ea"/>
              </a:rPr>
              <a:t>）</a:t>
            </a:r>
          </a:p>
        </p:txBody>
      </p:sp>
      <p:sp>
        <p:nvSpPr>
          <p:cNvPr id="3" name="内容占位符 2"/>
          <p:cNvSpPr>
            <a:spLocks noGrp="1"/>
          </p:cNvSpPr>
          <p:nvPr>
            <p:ph idx="1"/>
          </p:nvPr>
        </p:nvSpPr>
        <p:spPr>
          <a:xfrm>
            <a:off x="613012" y="1600201"/>
            <a:ext cx="11144094" cy="2620704"/>
          </a:xfrm>
        </p:spPr>
        <p:txBody>
          <a:bodyPr>
            <a:normAutofit/>
          </a:bodyPr>
          <a:lstStyle/>
          <a:p>
            <a:pPr>
              <a:buFont typeface="Wingdings" panose="05000000000000000000" pitchFamily="2" charset="2"/>
              <a:buChar char="Ø"/>
            </a:pPr>
            <a:r>
              <a:rPr lang="zh-CN" altLang="en-US" sz="2899" dirty="0">
                <a:latin typeface="+mj-ea"/>
                <a:ea typeface="+mj-ea"/>
              </a:rPr>
              <a:t>破解已获得系统最高权限</a:t>
            </a:r>
            <a:endParaRPr lang="en-US" altLang="zh-CN" sz="2899" dirty="0">
              <a:latin typeface="+mj-ea"/>
              <a:ea typeface="+mj-ea"/>
            </a:endParaRPr>
          </a:p>
          <a:p>
            <a:pPr>
              <a:buFont typeface="Wingdings" panose="05000000000000000000" pitchFamily="2" charset="2"/>
              <a:buChar char="Ø"/>
            </a:pPr>
            <a:r>
              <a:rPr lang="zh-CN" altLang="en-US" sz="2899" dirty="0">
                <a:latin typeface="+mj-ea"/>
                <a:ea typeface="+mj-ea"/>
              </a:rPr>
              <a:t>系统分区访问权</a:t>
            </a:r>
            <a:endParaRPr lang="en-US" altLang="zh-CN" sz="2899" dirty="0">
              <a:latin typeface="+mj-ea"/>
              <a:ea typeface="+mj-ea"/>
            </a:endParaRPr>
          </a:p>
          <a:p>
            <a:pPr>
              <a:buFont typeface="Wingdings" panose="05000000000000000000" pitchFamily="2" charset="2"/>
              <a:buChar char="Ø"/>
            </a:pPr>
            <a:r>
              <a:rPr lang="zh-CN" altLang="en-US" sz="2899" dirty="0">
                <a:latin typeface="+mj-ea"/>
                <a:ea typeface="+mj-ea"/>
              </a:rPr>
              <a:t>替代方法解决权限限制</a:t>
            </a:r>
            <a:endParaRPr lang="en-US" altLang="zh-CN" sz="2899" dirty="0">
              <a:latin typeface="+mj-ea"/>
              <a:ea typeface="+mj-ea"/>
            </a:endParaRPr>
          </a:p>
          <a:p>
            <a:pPr>
              <a:buFont typeface="Wingdings" panose="05000000000000000000" pitchFamily="2" charset="2"/>
              <a:buChar char="Ø"/>
            </a:pPr>
            <a:r>
              <a:rPr lang="zh-CN" altLang="zh-CN" sz="2899" dirty="0">
                <a:solidFill>
                  <a:srgbClr val="FFFF00"/>
                </a:solidFill>
                <a:latin typeface="+mj-ea"/>
                <a:ea typeface="+mj-ea"/>
              </a:rPr>
              <a:t>争论</a:t>
            </a:r>
            <a:r>
              <a:rPr lang="zh-CN" altLang="en-US" sz="2899" dirty="0">
                <a:solidFill>
                  <a:srgbClr val="FFFF00"/>
                </a:solidFill>
                <a:latin typeface="+mj-ea"/>
                <a:ea typeface="+mj-ea"/>
              </a:rPr>
              <a:t>：</a:t>
            </a:r>
            <a:r>
              <a:rPr lang="zh-CN" altLang="zh-CN" sz="2899" dirty="0">
                <a:solidFill>
                  <a:srgbClr val="FFFF00"/>
                </a:solidFill>
                <a:latin typeface="+mj-ea"/>
                <a:ea typeface="+mj-ea"/>
              </a:rPr>
              <a:t>为了得到</a:t>
            </a:r>
            <a:r>
              <a:rPr lang="zh-CN" altLang="en-US" sz="2899" dirty="0">
                <a:solidFill>
                  <a:srgbClr val="FFFF00"/>
                </a:solidFill>
                <a:latin typeface="+mj-ea"/>
                <a:ea typeface="+mj-ea"/>
              </a:rPr>
              <a:t>最</a:t>
            </a:r>
            <a:r>
              <a:rPr lang="zh-CN" altLang="zh-CN" sz="2899" dirty="0">
                <a:solidFill>
                  <a:srgbClr val="FFFF00"/>
                </a:solidFill>
                <a:latin typeface="+mj-ea"/>
                <a:ea typeface="+mj-ea"/>
              </a:rPr>
              <a:t>为完整的数据，是否</a:t>
            </a:r>
            <a:r>
              <a:rPr lang="zh-CN" altLang="en-US" sz="2899" dirty="0">
                <a:solidFill>
                  <a:srgbClr val="FFFF00"/>
                </a:solidFill>
                <a:latin typeface="+mj-ea"/>
                <a:ea typeface="+mj-ea"/>
              </a:rPr>
              <a:t>应该</a:t>
            </a:r>
            <a:r>
              <a:rPr lang="zh-CN" altLang="zh-CN" sz="2899" dirty="0">
                <a:solidFill>
                  <a:srgbClr val="FFFF00"/>
                </a:solidFill>
                <a:latin typeface="+mj-ea"/>
                <a:ea typeface="+mj-ea"/>
              </a:rPr>
              <a:t>对未</a:t>
            </a:r>
            <a:r>
              <a:rPr lang="zh-CN" altLang="en-US" sz="2899" dirty="0">
                <a:solidFill>
                  <a:srgbClr val="FFFF00"/>
                </a:solidFill>
                <a:latin typeface="+mj-ea"/>
                <a:ea typeface="+mj-ea"/>
              </a:rPr>
              <a:t>越狱</a:t>
            </a:r>
            <a:r>
              <a:rPr lang="zh-CN" altLang="zh-CN" sz="2899" dirty="0">
                <a:solidFill>
                  <a:srgbClr val="FFFF00"/>
                </a:solidFill>
                <a:latin typeface="+mj-ea"/>
                <a:ea typeface="+mj-ea"/>
              </a:rPr>
              <a:t>的手机进行</a:t>
            </a:r>
            <a:r>
              <a:rPr lang="zh-CN" altLang="en-US" sz="2899" dirty="0">
                <a:solidFill>
                  <a:srgbClr val="FFFF00"/>
                </a:solidFill>
                <a:latin typeface="+mj-ea"/>
                <a:ea typeface="+mj-ea"/>
              </a:rPr>
              <a:t>越狱</a:t>
            </a:r>
            <a:r>
              <a:rPr lang="zh-CN" altLang="zh-CN" sz="2899" dirty="0">
                <a:solidFill>
                  <a:srgbClr val="FFFF00"/>
                </a:solidFill>
                <a:latin typeface="+mj-ea"/>
                <a:ea typeface="+mj-ea"/>
              </a:rPr>
              <a:t>以获取最高权限</a:t>
            </a:r>
            <a:r>
              <a:rPr lang="zh-CN" altLang="en-US" sz="2899" dirty="0">
                <a:solidFill>
                  <a:srgbClr val="FFFF00"/>
                </a:solidFill>
                <a:latin typeface="+mj-ea"/>
                <a:ea typeface="+mj-ea"/>
              </a:rPr>
              <a:t>？</a:t>
            </a:r>
            <a:endParaRPr lang="en-US" altLang="zh-CN" sz="2899" dirty="0">
              <a:latin typeface="+mj-ea"/>
              <a:ea typeface="+mj-ea"/>
            </a:endParaRPr>
          </a:p>
        </p:txBody>
      </p:sp>
      <p:grpSp>
        <p:nvGrpSpPr>
          <p:cNvPr id="13" name="组 12"/>
          <p:cNvGrpSpPr/>
          <p:nvPr/>
        </p:nvGrpSpPr>
        <p:grpSpPr>
          <a:xfrm>
            <a:off x="8327732" y="981295"/>
            <a:ext cx="3860477" cy="1871774"/>
            <a:chOff x="8200599" y="981522"/>
            <a:chExt cx="3986639" cy="1872209"/>
          </a:xfrm>
        </p:grpSpPr>
        <p:pic>
          <p:nvPicPr>
            <p:cNvPr id="6" name="图片 5"/>
            <p:cNvPicPr>
              <a:picLocks noChangeAspect="1"/>
            </p:cNvPicPr>
            <p:nvPr/>
          </p:nvPicPr>
          <p:blipFill>
            <a:blip r:embed="rId3"/>
            <a:stretch>
              <a:fillRect/>
            </a:stretch>
          </p:blipFill>
          <p:spPr>
            <a:xfrm>
              <a:off x="9986883" y="981522"/>
              <a:ext cx="2200355" cy="1872209"/>
            </a:xfrm>
            <a:prstGeom prst="rect">
              <a:avLst/>
            </a:prstGeom>
          </p:spPr>
        </p:pic>
        <p:pic>
          <p:nvPicPr>
            <p:cNvPr id="4" name="图片 3"/>
            <p:cNvPicPr>
              <a:picLocks noChangeAspect="1"/>
            </p:cNvPicPr>
            <p:nvPr/>
          </p:nvPicPr>
          <p:blipFill>
            <a:blip r:embed="rId4"/>
            <a:stretch>
              <a:fillRect/>
            </a:stretch>
          </p:blipFill>
          <p:spPr>
            <a:xfrm>
              <a:off x="8200599" y="981522"/>
              <a:ext cx="1853460" cy="1872208"/>
            </a:xfrm>
            <a:prstGeom prst="rect">
              <a:avLst/>
            </a:prstGeom>
          </p:spPr>
        </p:pic>
      </p:grpSp>
      <p:grpSp>
        <p:nvGrpSpPr>
          <p:cNvPr id="12" name="组 11"/>
          <p:cNvGrpSpPr/>
          <p:nvPr/>
        </p:nvGrpSpPr>
        <p:grpSpPr>
          <a:xfrm>
            <a:off x="3792" y="4652853"/>
            <a:ext cx="8323940" cy="1727793"/>
            <a:chOff x="0" y="4509914"/>
            <a:chExt cx="9189962" cy="1872209"/>
          </a:xfrm>
        </p:grpSpPr>
        <p:pic>
          <p:nvPicPr>
            <p:cNvPr id="7" name="图片 6"/>
            <p:cNvPicPr>
              <a:picLocks noChangeAspect="1"/>
            </p:cNvPicPr>
            <p:nvPr/>
          </p:nvPicPr>
          <p:blipFill>
            <a:blip r:embed="rId5"/>
            <a:stretch>
              <a:fillRect/>
            </a:stretch>
          </p:blipFill>
          <p:spPr>
            <a:xfrm>
              <a:off x="0" y="4509914"/>
              <a:ext cx="1905054" cy="1872208"/>
            </a:xfrm>
            <a:prstGeom prst="rect">
              <a:avLst/>
            </a:prstGeom>
          </p:spPr>
        </p:pic>
        <p:pic>
          <p:nvPicPr>
            <p:cNvPr id="8" name="图片 7"/>
            <p:cNvPicPr>
              <a:picLocks noChangeAspect="1"/>
            </p:cNvPicPr>
            <p:nvPr/>
          </p:nvPicPr>
          <p:blipFill>
            <a:blip r:embed="rId6"/>
            <a:stretch>
              <a:fillRect/>
            </a:stretch>
          </p:blipFill>
          <p:spPr>
            <a:xfrm>
              <a:off x="1845147" y="4509914"/>
              <a:ext cx="1944216" cy="1872208"/>
            </a:xfrm>
            <a:prstGeom prst="rect">
              <a:avLst/>
            </a:prstGeom>
          </p:spPr>
        </p:pic>
        <p:pic>
          <p:nvPicPr>
            <p:cNvPr id="9" name="图片 8"/>
            <p:cNvPicPr>
              <a:picLocks noChangeAspect="1"/>
            </p:cNvPicPr>
            <p:nvPr/>
          </p:nvPicPr>
          <p:blipFill>
            <a:blip r:embed="rId7"/>
            <a:stretch>
              <a:fillRect/>
            </a:stretch>
          </p:blipFill>
          <p:spPr>
            <a:xfrm>
              <a:off x="5517555" y="4509914"/>
              <a:ext cx="1828800" cy="1872208"/>
            </a:xfrm>
            <a:prstGeom prst="rect">
              <a:avLst/>
            </a:prstGeom>
          </p:spPr>
        </p:pic>
        <p:pic>
          <p:nvPicPr>
            <p:cNvPr id="10" name="图片 9"/>
            <p:cNvPicPr>
              <a:picLocks noChangeAspect="1"/>
            </p:cNvPicPr>
            <p:nvPr/>
          </p:nvPicPr>
          <p:blipFill>
            <a:blip r:embed="rId8"/>
            <a:stretch>
              <a:fillRect/>
            </a:stretch>
          </p:blipFill>
          <p:spPr>
            <a:xfrm>
              <a:off x="7317755" y="4509915"/>
              <a:ext cx="1872207" cy="1872208"/>
            </a:xfrm>
            <a:prstGeom prst="rect">
              <a:avLst/>
            </a:prstGeom>
          </p:spPr>
        </p:pic>
        <p:pic>
          <p:nvPicPr>
            <p:cNvPr id="11" name="图片 10"/>
            <p:cNvPicPr>
              <a:picLocks noChangeAspect="1"/>
            </p:cNvPicPr>
            <p:nvPr/>
          </p:nvPicPr>
          <p:blipFill>
            <a:blip r:embed="rId9"/>
            <a:stretch>
              <a:fillRect/>
            </a:stretch>
          </p:blipFill>
          <p:spPr>
            <a:xfrm>
              <a:off x="3717355" y="4509914"/>
              <a:ext cx="1872208" cy="1872208"/>
            </a:xfrm>
            <a:prstGeom prst="rect">
              <a:avLst/>
            </a:prstGeom>
          </p:spPr>
        </p:pic>
      </p:grpSp>
      <p:sp>
        <p:nvSpPr>
          <p:cNvPr id="14" name="矩形 13"/>
          <p:cNvSpPr/>
          <p:nvPr/>
        </p:nvSpPr>
        <p:spPr>
          <a:xfrm>
            <a:off x="8327732" y="5588740"/>
            <a:ext cx="3860477" cy="791905"/>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743"/>
            <a:r>
              <a:rPr kumimoji="1" lang="zh-CN" altLang="en-US" sz="2400" dirty="0">
                <a:solidFill>
                  <a:prstClr val="white"/>
                </a:solidFill>
              </a:rPr>
              <a:t>那些年的越狱工具</a:t>
            </a:r>
          </a:p>
        </p:txBody>
      </p:sp>
    </p:spTree>
    <p:extLst>
      <p:ext uri="{BB962C8B-B14F-4D97-AF65-F5344CB8AC3E}">
        <p14:creationId xmlns:p14="http://schemas.microsoft.com/office/powerpoint/2010/main" val="193291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latin typeface="+mj-ea"/>
              </a:rPr>
              <a:t>iOS</a:t>
            </a:r>
            <a:r>
              <a:rPr kumimoji="1" lang="zh-CN" altLang="en-US" dirty="0"/>
              <a:t>设备的运行模式</a:t>
            </a:r>
          </a:p>
        </p:txBody>
      </p:sp>
      <p:sp>
        <p:nvSpPr>
          <p:cNvPr id="3" name="内容占位符 2"/>
          <p:cNvSpPr>
            <a:spLocks noGrp="1"/>
          </p:cNvSpPr>
          <p:nvPr>
            <p:ph idx="1"/>
          </p:nvPr>
        </p:nvSpPr>
        <p:spPr>
          <a:xfrm>
            <a:off x="408685" y="1269260"/>
            <a:ext cx="4763074" cy="3887532"/>
          </a:xfrm>
        </p:spPr>
        <p:txBody>
          <a:bodyPr>
            <a:normAutofit fontScale="92500" lnSpcReduction="10000"/>
          </a:bodyPr>
          <a:lstStyle/>
          <a:p>
            <a:pPr>
              <a:lnSpc>
                <a:spcPct val="120000"/>
              </a:lnSpc>
              <a:buFont typeface="Wingdings" charset="2"/>
              <a:buChar char="Ø"/>
            </a:pPr>
            <a:r>
              <a:rPr kumimoji="1" lang="en-US" altLang="zh-CN" sz="3599" dirty="0"/>
              <a:t>DFU</a:t>
            </a:r>
            <a:r>
              <a:rPr kumimoji="1" lang="zh-CN" altLang="en-US" sz="3599" dirty="0"/>
              <a:t>模式</a:t>
            </a:r>
            <a:endParaRPr kumimoji="1" lang="en-US" altLang="zh-CN" sz="3599" dirty="0"/>
          </a:p>
          <a:p>
            <a:pPr>
              <a:lnSpc>
                <a:spcPct val="120000"/>
              </a:lnSpc>
            </a:pPr>
            <a:r>
              <a:rPr lang="zh-CN" altLang="en-US" sz="2799" dirty="0"/>
              <a:t>关闭设备</a:t>
            </a:r>
          </a:p>
          <a:p>
            <a:pPr>
              <a:lnSpc>
                <a:spcPct val="120000"/>
              </a:lnSpc>
            </a:pPr>
            <a:r>
              <a:rPr lang="zh-CN" altLang="en-US" sz="2799" dirty="0"/>
              <a:t>按住电源键</a:t>
            </a:r>
            <a:r>
              <a:rPr lang="en-US" altLang="zh-CN" sz="2799" dirty="0"/>
              <a:t>3</a:t>
            </a:r>
            <a:r>
              <a:rPr lang="zh-CN" altLang="en-US" sz="2799" dirty="0"/>
              <a:t>秒到出现白苹果图标</a:t>
            </a:r>
          </a:p>
          <a:p>
            <a:pPr>
              <a:lnSpc>
                <a:spcPct val="120000"/>
              </a:lnSpc>
            </a:pPr>
            <a:r>
              <a:rPr lang="zh-CN" altLang="en-US" sz="2799" dirty="0"/>
              <a:t>同时按住</a:t>
            </a:r>
            <a:r>
              <a:rPr lang="en-US" altLang="zh-CN" sz="2799" dirty="0"/>
              <a:t>Home</a:t>
            </a:r>
            <a:r>
              <a:rPr lang="zh-CN" altLang="en-US" sz="2799" dirty="0"/>
              <a:t>键</a:t>
            </a:r>
            <a:r>
              <a:rPr lang="en-US" altLang="zh-CN" sz="2799" dirty="0"/>
              <a:t>10</a:t>
            </a:r>
            <a:r>
              <a:rPr lang="zh-CN" altLang="en-US" sz="2799" dirty="0"/>
              <a:t>秒</a:t>
            </a:r>
          </a:p>
          <a:p>
            <a:pPr>
              <a:lnSpc>
                <a:spcPct val="120000"/>
              </a:lnSpc>
            </a:pPr>
            <a:r>
              <a:rPr lang="zh-CN" altLang="en-US" sz="2799" dirty="0"/>
              <a:t>放开电源键，保持按住</a:t>
            </a:r>
            <a:r>
              <a:rPr lang="en-US" altLang="zh-CN" sz="2799" dirty="0"/>
              <a:t>Home</a:t>
            </a:r>
            <a:r>
              <a:rPr lang="zh-CN" altLang="en-US" sz="2799" dirty="0"/>
              <a:t>键</a:t>
            </a:r>
            <a:r>
              <a:rPr lang="en-US" altLang="zh-CN" sz="2799" dirty="0"/>
              <a:t>30</a:t>
            </a:r>
            <a:r>
              <a:rPr lang="zh-CN" altLang="en-US" sz="2799" dirty="0"/>
              <a:t>秒</a:t>
            </a:r>
          </a:p>
        </p:txBody>
      </p:sp>
      <p:pic>
        <p:nvPicPr>
          <p:cNvPr id="4" name="图片 3"/>
          <p:cNvPicPr>
            <a:picLocks noChangeAspect="1"/>
          </p:cNvPicPr>
          <p:nvPr/>
        </p:nvPicPr>
        <p:blipFill>
          <a:blip r:embed="rId3"/>
          <a:stretch>
            <a:fillRect/>
          </a:stretch>
        </p:blipFill>
        <p:spPr>
          <a:xfrm>
            <a:off x="4852673" y="1756192"/>
            <a:ext cx="1183199" cy="1583809"/>
          </a:xfrm>
          <a:prstGeom prst="rect">
            <a:avLst/>
          </a:prstGeom>
        </p:spPr>
      </p:pic>
      <p:pic>
        <p:nvPicPr>
          <p:cNvPr id="5" name="图片 4"/>
          <p:cNvPicPr>
            <a:picLocks noChangeAspect="1"/>
          </p:cNvPicPr>
          <p:nvPr/>
        </p:nvPicPr>
        <p:blipFill>
          <a:blip r:embed="rId4"/>
          <a:stretch>
            <a:fillRect/>
          </a:stretch>
        </p:blipFill>
        <p:spPr>
          <a:xfrm>
            <a:off x="9767558" y="1557226"/>
            <a:ext cx="1223853" cy="1638228"/>
          </a:xfrm>
          <a:prstGeom prst="rect">
            <a:avLst/>
          </a:prstGeom>
        </p:spPr>
      </p:pic>
      <p:sp>
        <p:nvSpPr>
          <p:cNvPr id="6" name="内容占位符 2"/>
          <p:cNvSpPr txBox="1">
            <a:spLocks/>
          </p:cNvSpPr>
          <p:nvPr/>
        </p:nvSpPr>
        <p:spPr>
          <a:xfrm>
            <a:off x="6035872" y="1527808"/>
            <a:ext cx="4235626" cy="3556993"/>
          </a:xfrm>
          <a:prstGeom prst="rect">
            <a:avLst/>
          </a:prstGeom>
        </p:spPr>
        <p:txBody>
          <a:bodyPr vert="horz" lIns="121871" tIns="60935" rIns="121871" bIns="60935" rtlCol="0">
            <a:normAutofit fontScale="77500" lnSpcReduction="20000"/>
          </a:bodyPr>
          <a:lstStyle>
            <a:lvl1pPr marL="457120" indent="-457120" algn="l" defTabSz="1218987"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427" indent="-380933" algn="l" defTabSz="1218987"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3733" indent="-304747" algn="l" defTabSz="1218987"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3227" indent="-304747" algn="l" defTabSz="1218987"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2720" indent="-304747" algn="l" defTabSz="1218987"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buFont typeface="Wingdings" charset="2"/>
              <a:buChar char="Ø"/>
            </a:pPr>
            <a:r>
              <a:rPr kumimoji="1" lang="zh-CN" altLang="en-US" sz="4599" dirty="0">
                <a:solidFill>
                  <a:prstClr val="white"/>
                </a:solidFill>
              </a:rPr>
              <a:t>恢复模式</a:t>
            </a:r>
            <a:endParaRPr kumimoji="1" lang="en-US" altLang="zh-CN" sz="4599" dirty="0">
              <a:solidFill>
                <a:prstClr val="white"/>
              </a:solidFill>
            </a:endParaRPr>
          </a:p>
          <a:p>
            <a:pPr>
              <a:lnSpc>
                <a:spcPct val="120000"/>
              </a:lnSpc>
            </a:pPr>
            <a:r>
              <a:rPr lang="zh-CN" altLang="en-US" sz="3599" dirty="0">
                <a:solidFill>
                  <a:prstClr val="white"/>
                </a:solidFill>
              </a:rPr>
              <a:t>关闭设备</a:t>
            </a:r>
          </a:p>
          <a:p>
            <a:pPr>
              <a:lnSpc>
                <a:spcPct val="120000"/>
              </a:lnSpc>
            </a:pPr>
            <a:r>
              <a:rPr lang="zh-CN" altLang="en-US" sz="3599" dirty="0">
                <a:solidFill>
                  <a:prstClr val="white"/>
                </a:solidFill>
              </a:rPr>
              <a:t>按住</a:t>
            </a:r>
            <a:r>
              <a:rPr lang="en-US" altLang="zh-CN" sz="3599" dirty="0">
                <a:solidFill>
                  <a:prstClr val="white"/>
                </a:solidFill>
              </a:rPr>
              <a:t>Home</a:t>
            </a:r>
            <a:r>
              <a:rPr lang="zh-CN" altLang="en-US" sz="3599" dirty="0">
                <a:solidFill>
                  <a:prstClr val="white"/>
                </a:solidFill>
              </a:rPr>
              <a:t>键</a:t>
            </a:r>
            <a:endParaRPr lang="en-US" altLang="zh-CN" sz="3599" dirty="0">
              <a:solidFill>
                <a:prstClr val="white"/>
              </a:solidFill>
            </a:endParaRPr>
          </a:p>
          <a:p>
            <a:pPr>
              <a:lnSpc>
                <a:spcPct val="120000"/>
              </a:lnSpc>
            </a:pPr>
            <a:r>
              <a:rPr lang="zh-CN" altLang="en-US" sz="3599" dirty="0">
                <a:solidFill>
                  <a:prstClr val="white"/>
                </a:solidFill>
              </a:rPr>
              <a:t>同时连接电脑</a:t>
            </a:r>
          </a:p>
          <a:p>
            <a:pPr>
              <a:lnSpc>
                <a:spcPct val="120000"/>
              </a:lnSpc>
            </a:pPr>
            <a:r>
              <a:rPr lang="zh-CN" altLang="en-US" sz="3599" dirty="0">
                <a:solidFill>
                  <a:prstClr val="white"/>
                </a:solidFill>
              </a:rPr>
              <a:t>保持按住</a:t>
            </a:r>
            <a:r>
              <a:rPr lang="en-US" altLang="zh-CN" sz="3599" dirty="0">
                <a:solidFill>
                  <a:prstClr val="white"/>
                </a:solidFill>
              </a:rPr>
              <a:t>Home</a:t>
            </a:r>
            <a:r>
              <a:rPr lang="zh-CN" altLang="en-US" sz="3599" dirty="0">
                <a:solidFill>
                  <a:prstClr val="white"/>
                </a:solidFill>
              </a:rPr>
              <a:t>直到自动打开</a:t>
            </a:r>
            <a:r>
              <a:rPr lang="en-US" altLang="zh-CN" sz="3599" dirty="0">
                <a:solidFill>
                  <a:prstClr val="white"/>
                </a:solidFill>
              </a:rPr>
              <a:t>iTunes</a:t>
            </a:r>
            <a:r>
              <a:rPr lang="zh-CN" altLang="en-US" sz="3599" dirty="0">
                <a:solidFill>
                  <a:prstClr val="white"/>
                </a:solidFill>
              </a:rPr>
              <a:t>，设备上显示恢复模式</a:t>
            </a:r>
          </a:p>
        </p:txBody>
      </p:sp>
    </p:spTree>
    <p:extLst>
      <p:ext uri="{BB962C8B-B14F-4D97-AF65-F5344CB8AC3E}">
        <p14:creationId xmlns:p14="http://schemas.microsoft.com/office/powerpoint/2010/main" val="187832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标题 1"/>
          <p:cNvSpPr>
            <a:spLocks noGrp="1" noChangeArrowheads="1"/>
          </p:cNvSpPr>
          <p:nvPr>
            <p:ph type="title"/>
          </p:nvPr>
        </p:nvSpPr>
        <p:spPr>
          <a:ln/>
        </p:spPr>
        <p:txBody>
          <a:bodyPr/>
          <a:lstStyle/>
          <a:p>
            <a:r>
              <a:rPr lang="en-US" b="1" dirty="0">
                <a:latin typeface="+mj-ea"/>
                <a:ea typeface="+mj-ea"/>
              </a:rPr>
              <a:t>iOS</a:t>
            </a:r>
            <a:r>
              <a:rPr lang="zh-CN" altLang="en-US" b="1" dirty="0">
                <a:latin typeface="+mj-ea"/>
                <a:ea typeface="+mj-ea"/>
              </a:rPr>
              <a:t>设备的取证难点</a:t>
            </a:r>
          </a:p>
        </p:txBody>
      </p:sp>
      <p:sp>
        <p:nvSpPr>
          <p:cNvPr id="60420" name="内容占位符 2"/>
          <p:cNvSpPr>
            <a:spLocks noGrp="1" noChangeArrowheads="1"/>
          </p:cNvSpPr>
          <p:nvPr>
            <p:ph idx="1"/>
          </p:nvPr>
        </p:nvSpPr>
        <p:spPr>
          <a:xfrm>
            <a:off x="912624" y="1773199"/>
            <a:ext cx="10021683" cy="3579849"/>
          </a:xfrm>
          <a:ln/>
        </p:spPr>
        <p:txBody>
          <a:bodyPr>
            <a:normAutofit fontScale="92500"/>
          </a:bodyPr>
          <a:lstStyle/>
          <a:p>
            <a:pPr marL="408038" indent="-408038">
              <a:lnSpc>
                <a:spcPct val="120000"/>
              </a:lnSpc>
              <a:buFont typeface="Wingdings" panose="05000000000000000000" pitchFamily="2" charset="2"/>
              <a:buChar char="Ø"/>
            </a:pPr>
            <a:r>
              <a:rPr lang="zh-CN" altLang="en-US" sz="3599" dirty="0">
                <a:latin typeface="+mj-ea"/>
                <a:ea typeface="+mj-ea"/>
              </a:rPr>
              <a:t>复杂的屏幕密码</a:t>
            </a:r>
            <a:endParaRPr lang="en-US" altLang="zh-CN" sz="3599" dirty="0">
              <a:latin typeface="+mj-ea"/>
              <a:ea typeface="+mj-ea"/>
            </a:endParaRPr>
          </a:p>
          <a:p>
            <a:pPr marL="408038" indent="-408038">
              <a:lnSpc>
                <a:spcPct val="120000"/>
              </a:lnSpc>
              <a:buFont typeface="Wingdings" panose="05000000000000000000" pitchFamily="2" charset="2"/>
              <a:buChar char="Ø"/>
            </a:pPr>
            <a:r>
              <a:rPr lang="zh-CN" altLang="en-US" sz="3599" dirty="0">
                <a:latin typeface="+mj-ea"/>
                <a:ea typeface="+mj-ea"/>
              </a:rPr>
              <a:t>第三方加密</a:t>
            </a:r>
          </a:p>
          <a:p>
            <a:pPr marL="408038" indent="-408038">
              <a:lnSpc>
                <a:spcPct val="120000"/>
              </a:lnSpc>
              <a:buFont typeface="Wingdings" panose="05000000000000000000" pitchFamily="2" charset="2"/>
              <a:buChar char="Ø"/>
            </a:pPr>
            <a:r>
              <a:rPr lang="zh-CN" altLang="en-US" sz="3599" dirty="0">
                <a:latin typeface="+mj-ea"/>
                <a:ea typeface="+mj-ea"/>
              </a:rPr>
              <a:t>复杂的备份加密</a:t>
            </a:r>
            <a:endParaRPr lang="en-US" altLang="zh-CN" sz="3599" dirty="0">
              <a:latin typeface="+mj-ea"/>
              <a:ea typeface="+mj-ea"/>
            </a:endParaRPr>
          </a:p>
          <a:p>
            <a:pPr marL="408038" indent="-408038">
              <a:lnSpc>
                <a:spcPct val="120000"/>
              </a:lnSpc>
              <a:buFont typeface="Wingdings" panose="05000000000000000000" pitchFamily="2" charset="2"/>
              <a:buChar char="Ø"/>
            </a:pPr>
            <a:r>
              <a:rPr lang="zh-CN" altLang="en-US" sz="3599" dirty="0">
                <a:latin typeface="+mj-ea"/>
              </a:rPr>
              <a:t>永久已停用</a:t>
            </a:r>
            <a:r>
              <a:rPr lang="en-US" altLang="zh-CN" sz="3599" dirty="0">
                <a:latin typeface="+mj-ea"/>
              </a:rPr>
              <a:t>/</a:t>
            </a:r>
            <a:r>
              <a:rPr lang="zh-CN" altLang="en-US" sz="3599" dirty="0">
                <a:latin typeface="+mj-ea"/>
              </a:rPr>
              <a:t>远程锁定</a:t>
            </a:r>
            <a:endParaRPr lang="en-US" altLang="zh-CN" sz="3599" dirty="0">
              <a:latin typeface="+mj-ea"/>
            </a:endParaRPr>
          </a:p>
          <a:p>
            <a:pPr marL="408038" indent="-408038">
              <a:lnSpc>
                <a:spcPct val="120000"/>
              </a:lnSpc>
              <a:buFont typeface="Wingdings" panose="05000000000000000000" pitchFamily="2" charset="2"/>
              <a:buChar char="Ø"/>
            </a:pPr>
            <a:r>
              <a:rPr lang="zh-CN" altLang="en-US" sz="3599" dirty="0">
                <a:latin typeface="+mj-ea"/>
                <a:ea typeface="+mj-ea"/>
              </a:rPr>
              <a:t>文件级恢复与数据挖掘</a:t>
            </a:r>
          </a:p>
        </p:txBody>
      </p:sp>
      <p:pic>
        <p:nvPicPr>
          <p:cNvPr id="4" name="图片 3"/>
          <p:cNvPicPr>
            <a:picLocks noChangeAspect="1"/>
          </p:cNvPicPr>
          <p:nvPr/>
        </p:nvPicPr>
        <p:blipFill>
          <a:blip r:embed="rId2"/>
          <a:stretch>
            <a:fillRect/>
          </a:stretch>
        </p:blipFill>
        <p:spPr>
          <a:xfrm>
            <a:off x="6887905" y="1917183"/>
            <a:ext cx="4607445" cy="3386009"/>
          </a:xfrm>
          <a:prstGeom prst="rect">
            <a:avLst/>
          </a:prstGeom>
        </p:spPr>
      </p:pic>
    </p:spTree>
    <p:extLst>
      <p:ext uri="{BB962C8B-B14F-4D97-AF65-F5344CB8AC3E}">
        <p14:creationId xmlns:p14="http://schemas.microsoft.com/office/powerpoint/2010/main" val="2978137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5D126834-D792-44AC-B39B-EDAFF683F9D2}"/>
              </a:ext>
            </a:extLst>
          </p:cNvPr>
          <p:cNvSpPr>
            <a:spLocks/>
          </p:cNvSpPr>
          <p:nvPr/>
        </p:nvSpPr>
        <p:spPr bwMode="gray">
          <a:xfrm>
            <a:off x="4588775" y="4797894"/>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5" name="Freeform 5">
            <a:extLst>
              <a:ext uri="{FF2B5EF4-FFF2-40B4-BE49-F238E27FC236}">
                <a16:creationId xmlns:a16="http://schemas.microsoft.com/office/drawing/2014/main" id="{49FBF3BC-95C2-4993-9925-C0C671182DC3}"/>
              </a:ext>
            </a:extLst>
          </p:cNvPr>
          <p:cNvSpPr>
            <a:spLocks/>
          </p:cNvSpPr>
          <p:nvPr/>
        </p:nvSpPr>
        <p:spPr bwMode="gray">
          <a:xfrm>
            <a:off x="3653791" y="4797894"/>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6" name="Freeform 6">
            <a:extLst>
              <a:ext uri="{FF2B5EF4-FFF2-40B4-BE49-F238E27FC236}">
                <a16:creationId xmlns:a16="http://schemas.microsoft.com/office/drawing/2014/main" id="{FCD7E75E-C988-41B7-A54F-8F0BB7622AA5}"/>
              </a:ext>
            </a:extLst>
          </p:cNvPr>
          <p:cNvSpPr>
            <a:spLocks/>
          </p:cNvSpPr>
          <p:nvPr/>
        </p:nvSpPr>
        <p:spPr bwMode="gray">
          <a:xfrm>
            <a:off x="4588775" y="3763272"/>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7" name="Freeform 7">
            <a:extLst>
              <a:ext uri="{FF2B5EF4-FFF2-40B4-BE49-F238E27FC236}">
                <a16:creationId xmlns:a16="http://schemas.microsoft.com/office/drawing/2014/main" id="{4C02123C-5624-4F83-8E52-E90103B6594E}"/>
              </a:ext>
            </a:extLst>
          </p:cNvPr>
          <p:cNvSpPr>
            <a:spLocks/>
          </p:cNvSpPr>
          <p:nvPr/>
        </p:nvSpPr>
        <p:spPr bwMode="gray">
          <a:xfrm>
            <a:off x="3653791" y="3763272"/>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8" name="Text Box 8">
            <a:extLst>
              <a:ext uri="{FF2B5EF4-FFF2-40B4-BE49-F238E27FC236}">
                <a16:creationId xmlns:a16="http://schemas.microsoft.com/office/drawing/2014/main" id="{4276F9BB-6158-4A8B-AE0B-CEE00DAF9D34}"/>
              </a:ext>
            </a:extLst>
          </p:cNvPr>
          <p:cNvSpPr txBox="1">
            <a:spLocks noChangeArrowheads="1"/>
          </p:cNvSpPr>
          <p:nvPr/>
        </p:nvSpPr>
        <p:spPr bwMode="gray">
          <a:xfrm>
            <a:off x="4739040" y="3841586"/>
            <a:ext cx="6154508"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a:solidFill>
                  <a:prstClr val="white"/>
                </a:solidFill>
                <a:ea typeface="微软雅黑" pitchFamily="34" charset="-122"/>
              </a:rPr>
              <a:t>备份数据解析 </a:t>
            </a:r>
            <a:endParaRPr lang="zh-CN" altLang="en-US" sz="2699" dirty="0">
              <a:solidFill>
                <a:prstClr val="white"/>
              </a:solidFill>
              <a:ea typeface="微软雅黑" pitchFamily="34" charset="-122"/>
            </a:endParaRPr>
          </a:p>
        </p:txBody>
      </p:sp>
      <p:sp>
        <p:nvSpPr>
          <p:cNvPr id="9" name="Freeform 9">
            <a:extLst>
              <a:ext uri="{FF2B5EF4-FFF2-40B4-BE49-F238E27FC236}">
                <a16:creationId xmlns:a16="http://schemas.microsoft.com/office/drawing/2014/main" id="{2413634B-774F-436A-840B-697C4136BB22}"/>
              </a:ext>
            </a:extLst>
          </p:cNvPr>
          <p:cNvSpPr>
            <a:spLocks/>
          </p:cNvSpPr>
          <p:nvPr/>
        </p:nvSpPr>
        <p:spPr bwMode="gray">
          <a:xfrm>
            <a:off x="4550359" y="162921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0" name="Freeform 10">
            <a:extLst>
              <a:ext uri="{FF2B5EF4-FFF2-40B4-BE49-F238E27FC236}">
                <a16:creationId xmlns:a16="http://schemas.microsoft.com/office/drawing/2014/main" id="{21AE34A5-B26F-4082-842D-C0CC8FEFCBC7}"/>
              </a:ext>
            </a:extLst>
          </p:cNvPr>
          <p:cNvSpPr>
            <a:spLocks/>
          </p:cNvSpPr>
          <p:nvPr/>
        </p:nvSpPr>
        <p:spPr bwMode="gray">
          <a:xfrm>
            <a:off x="3615375" y="162921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1" name="Freeform 11">
            <a:extLst>
              <a:ext uri="{FF2B5EF4-FFF2-40B4-BE49-F238E27FC236}">
                <a16:creationId xmlns:a16="http://schemas.microsoft.com/office/drawing/2014/main" id="{E9F7C0C2-0A58-4372-B063-D37874D51559}"/>
              </a:ext>
            </a:extLst>
          </p:cNvPr>
          <p:cNvSpPr>
            <a:spLocks/>
          </p:cNvSpPr>
          <p:nvPr/>
        </p:nvSpPr>
        <p:spPr bwMode="gray">
          <a:xfrm>
            <a:off x="4588775" y="270908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2" name="Freeform 12">
            <a:extLst>
              <a:ext uri="{FF2B5EF4-FFF2-40B4-BE49-F238E27FC236}">
                <a16:creationId xmlns:a16="http://schemas.microsoft.com/office/drawing/2014/main" id="{C4C0B143-BE4E-4229-88AE-C4853148AE36}"/>
              </a:ext>
            </a:extLst>
          </p:cNvPr>
          <p:cNvSpPr>
            <a:spLocks/>
          </p:cNvSpPr>
          <p:nvPr/>
        </p:nvSpPr>
        <p:spPr bwMode="gray">
          <a:xfrm>
            <a:off x="3653791" y="270908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3" name="Text Box 15">
            <a:extLst>
              <a:ext uri="{FF2B5EF4-FFF2-40B4-BE49-F238E27FC236}">
                <a16:creationId xmlns:a16="http://schemas.microsoft.com/office/drawing/2014/main" id="{49CB0D96-79DB-4690-A4A9-7B79B6E30F13}"/>
              </a:ext>
            </a:extLst>
          </p:cNvPr>
          <p:cNvSpPr txBox="1">
            <a:spLocks noChangeArrowheads="1"/>
          </p:cNvSpPr>
          <p:nvPr/>
        </p:nvSpPr>
        <p:spPr bwMode="gray">
          <a:xfrm>
            <a:off x="4739040" y="4886513"/>
            <a:ext cx="4772230" cy="533481"/>
          </a:xfrm>
          <a:prstGeom prst="rect">
            <a:avLst/>
          </a:prstGeom>
          <a:noFill/>
          <a:ln w="9525">
            <a:noFill/>
            <a:miter lim="800000"/>
            <a:headEnd/>
            <a:tailEnd/>
          </a:ln>
          <a:effectLst>
            <a:outerShdw dist="17961" dir="2700000" algn="ctr" rotWithShape="0">
              <a:srgbClr val="333333">
                <a:alpha val="50000"/>
              </a:srgbClr>
            </a:outerShdw>
          </a:effectLst>
        </p:spPr>
        <p:txBody>
          <a:bodyPr lIns="121871" tIns="60935" rIns="121871" bIns="60935">
            <a:spAutoFit/>
          </a:bodyPr>
          <a:lstStyle/>
          <a:p>
            <a:pPr defTabSz="1218743"/>
            <a:r>
              <a:rPr lang="zh-CN" altLang="en-US" sz="2699" dirty="0">
                <a:solidFill>
                  <a:prstClr val="white"/>
                </a:solidFill>
                <a:ea typeface="微软雅黑" pitchFamily="34" charset="-122"/>
              </a:rPr>
              <a:t>数据提取与手工分析 </a:t>
            </a:r>
          </a:p>
        </p:txBody>
      </p:sp>
      <p:grpSp>
        <p:nvGrpSpPr>
          <p:cNvPr id="14" name="组合 13">
            <a:extLst>
              <a:ext uri="{FF2B5EF4-FFF2-40B4-BE49-F238E27FC236}">
                <a16:creationId xmlns:a16="http://schemas.microsoft.com/office/drawing/2014/main" id="{05A23C76-5CB1-4456-A349-EABDA258F602}"/>
              </a:ext>
            </a:extLst>
          </p:cNvPr>
          <p:cNvGrpSpPr/>
          <p:nvPr/>
        </p:nvGrpSpPr>
        <p:grpSpPr>
          <a:xfrm>
            <a:off x="3891208" y="1602792"/>
            <a:ext cx="426454" cy="3993374"/>
            <a:chOff x="2334152" y="1163993"/>
            <a:chExt cx="320040" cy="2995030"/>
          </a:xfrm>
        </p:grpSpPr>
        <p:sp>
          <p:nvSpPr>
            <p:cNvPr id="15" name="Text Box 16">
              <a:extLst>
                <a:ext uri="{FF2B5EF4-FFF2-40B4-BE49-F238E27FC236}">
                  <a16:creationId xmlns:a16="http://schemas.microsoft.com/office/drawing/2014/main" id="{D2044D66-8A90-4C93-A9FF-2833B1DAF74D}"/>
                </a:ext>
              </a:extLst>
            </p:cNvPr>
            <p:cNvSpPr txBox="1">
              <a:spLocks noChangeArrowheads="1"/>
            </p:cNvSpPr>
            <p:nvPr/>
          </p:nvSpPr>
          <p:spPr bwMode="gray">
            <a:xfrm>
              <a:off x="2334152" y="116399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1</a:t>
              </a:r>
            </a:p>
          </p:txBody>
        </p:sp>
        <p:sp>
          <p:nvSpPr>
            <p:cNvPr id="16" name="Text Box 17">
              <a:extLst>
                <a:ext uri="{FF2B5EF4-FFF2-40B4-BE49-F238E27FC236}">
                  <a16:creationId xmlns:a16="http://schemas.microsoft.com/office/drawing/2014/main" id="{BE6FDEED-30B5-46EC-B9BA-02432B90F0B9}"/>
                </a:ext>
              </a:extLst>
            </p:cNvPr>
            <p:cNvSpPr txBox="1">
              <a:spLocks noChangeArrowheads="1"/>
            </p:cNvSpPr>
            <p:nvPr/>
          </p:nvSpPr>
          <p:spPr bwMode="gray">
            <a:xfrm>
              <a:off x="2349392" y="1963939"/>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2</a:t>
              </a:r>
            </a:p>
          </p:txBody>
        </p:sp>
        <p:sp>
          <p:nvSpPr>
            <p:cNvPr id="17" name="Text Box 18">
              <a:extLst>
                <a:ext uri="{FF2B5EF4-FFF2-40B4-BE49-F238E27FC236}">
                  <a16:creationId xmlns:a16="http://schemas.microsoft.com/office/drawing/2014/main" id="{48A985CB-41AA-4A0F-9FC8-7DC846779A47}"/>
                </a:ext>
              </a:extLst>
            </p:cNvPr>
            <p:cNvSpPr txBox="1">
              <a:spLocks noChangeArrowheads="1"/>
            </p:cNvSpPr>
            <p:nvPr/>
          </p:nvSpPr>
          <p:spPr bwMode="gray">
            <a:xfrm>
              <a:off x="2349392" y="273355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3</a:t>
              </a:r>
            </a:p>
          </p:txBody>
        </p:sp>
        <p:sp>
          <p:nvSpPr>
            <p:cNvPr id="18" name="Text Box 19">
              <a:extLst>
                <a:ext uri="{FF2B5EF4-FFF2-40B4-BE49-F238E27FC236}">
                  <a16:creationId xmlns:a16="http://schemas.microsoft.com/office/drawing/2014/main" id="{34867C6E-E12B-4345-BBE9-F7900820A28A}"/>
                </a:ext>
              </a:extLst>
            </p:cNvPr>
            <p:cNvSpPr txBox="1">
              <a:spLocks noChangeArrowheads="1"/>
            </p:cNvSpPr>
            <p:nvPr/>
          </p:nvSpPr>
          <p:spPr bwMode="gray">
            <a:xfrm>
              <a:off x="2339867" y="3512692"/>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a:solidFill>
                    <a:prstClr val="white"/>
                  </a:solidFill>
                </a:rPr>
                <a:t>4</a:t>
              </a:r>
            </a:p>
          </p:txBody>
        </p:sp>
      </p:grpSp>
      <p:sp>
        <p:nvSpPr>
          <p:cNvPr id="19" name="Text Box 14">
            <a:extLst>
              <a:ext uri="{FF2B5EF4-FFF2-40B4-BE49-F238E27FC236}">
                <a16:creationId xmlns:a16="http://schemas.microsoft.com/office/drawing/2014/main" id="{35D7790A-00BF-4DC5-B75A-ED66A9DC3970}"/>
              </a:ext>
            </a:extLst>
          </p:cNvPr>
          <p:cNvSpPr txBox="1">
            <a:spLocks noChangeArrowheads="1"/>
          </p:cNvSpPr>
          <p:nvPr/>
        </p:nvSpPr>
        <p:spPr bwMode="gray">
          <a:xfrm>
            <a:off x="4775003" y="2821229"/>
            <a:ext cx="5572364"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屏幕密码与信任关系 </a:t>
            </a:r>
          </a:p>
        </p:txBody>
      </p:sp>
      <p:sp>
        <p:nvSpPr>
          <p:cNvPr id="22" name="Text Box 14">
            <a:extLst>
              <a:ext uri="{FF2B5EF4-FFF2-40B4-BE49-F238E27FC236}">
                <a16:creationId xmlns:a16="http://schemas.microsoft.com/office/drawing/2014/main" id="{47C1E0D6-0751-4B0F-AE93-A049E1725F63}"/>
              </a:ext>
            </a:extLst>
          </p:cNvPr>
          <p:cNvSpPr txBox="1">
            <a:spLocks noChangeArrowheads="1"/>
          </p:cNvSpPr>
          <p:nvPr/>
        </p:nvSpPr>
        <p:spPr bwMode="gray">
          <a:xfrm>
            <a:off x="4771125" y="1743658"/>
            <a:ext cx="5572364"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基础与准备</a:t>
            </a:r>
          </a:p>
        </p:txBody>
      </p:sp>
    </p:spTree>
    <p:extLst>
      <p:ext uri="{BB962C8B-B14F-4D97-AF65-F5344CB8AC3E}">
        <p14:creationId xmlns:p14="http://schemas.microsoft.com/office/powerpoint/2010/main" val="379958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2"/>
                                        </p:tgtEl>
                                        <p:attrNameLst>
                                          <p:attrName>style.color</p:attrName>
                                        </p:attrNameLst>
                                      </p:cBhvr>
                                      <p:to>
                                        <a:srgbClr val="FF6600"/>
                                      </p:to>
                                    </p:animClr>
                                    <p:animClr clrSpc="rgb" dir="cw">
                                      <p:cBhvr>
                                        <p:cTn id="7" dur="500" fill="hold"/>
                                        <p:tgtEl>
                                          <p:spTgt spid="12"/>
                                        </p:tgtEl>
                                        <p:attrNameLst>
                                          <p:attrName>fillcolor</p:attrName>
                                        </p:attrNameLst>
                                      </p:cBhvr>
                                      <p:to>
                                        <a:srgbClr val="FF6600"/>
                                      </p:to>
                                    </p:animClr>
                                    <p:set>
                                      <p:cBhvr>
                                        <p:cTn id="8" dur="500" fill="hold"/>
                                        <p:tgtEl>
                                          <p:spTgt spid="12"/>
                                        </p:tgtEl>
                                        <p:attrNameLst>
                                          <p:attrName>fill.type</p:attrName>
                                        </p:attrNameLst>
                                      </p:cBhvr>
                                      <p:to>
                                        <p:strVal val="solid"/>
                                      </p:to>
                                    </p:set>
                                    <p:set>
                                      <p:cBhvr>
                                        <p:cTn id="9" dur="500" fill="hold"/>
                                        <p:tgtEl>
                                          <p:spTgt spid="12"/>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11"/>
                                        </p:tgtEl>
                                        <p:attrNameLst>
                                          <p:attrName>style.color</p:attrName>
                                        </p:attrNameLst>
                                      </p:cBhvr>
                                      <p:to>
                                        <a:srgbClr val="FF6600"/>
                                      </p:to>
                                    </p:animClr>
                                    <p:animClr clrSpc="rgb" dir="cw">
                                      <p:cBhvr>
                                        <p:cTn id="12" dur="500" fill="hold"/>
                                        <p:tgtEl>
                                          <p:spTgt spid="11"/>
                                        </p:tgtEl>
                                        <p:attrNameLst>
                                          <p:attrName>fillcolor</p:attrName>
                                        </p:attrNameLst>
                                      </p:cBhvr>
                                      <p:to>
                                        <a:srgbClr val="FF6600"/>
                                      </p:to>
                                    </p:animClr>
                                    <p:set>
                                      <p:cBhvr>
                                        <p:cTn id="13" dur="500" fill="hold"/>
                                        <p:tgtEl>
                                          <p:spTgt spid="11"/>
                                        </p:tgtEl>
                                        <p:attrNameLst>
                                          <p:attrName>fill.type</p:attrName>
                                        </p:attrNameLst>
                                      </p:cBhvr>
                                      <p:to>
                                        <p:strVal val="solid"/>
                                      </p:to>
                                    </p:set>
                                    <p:set>
                                      <p:cBhvr>
                                        <p:cTn id="14"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alphaModFix amt="50000"/>
          </a:blip>
          <a:srcRect b="5336"/>
          <a:stretch/>
        </p:blipFill>
        <p:spPr>
          <a:xfrm>
            <a:off x="12043" y="909305"/>
            <a:ext cx="12176166" cy="5948695"/>
          </a:xfrm>
          <a:prstGeom prst="rect">
            <a:avLst/>
          </a:prstGeom>
        </p:spPr>
      </p:pic>
      <p:sp>
        <p:nvSpPr>
          <p:cNvPr id="59395" name="标题 1"/>
          <p:cNvSpPr>
            <a:spLocks noGrp="1" noChangeArrowheads="1"/>
          </p:cNvSpPr>
          <p:nvPr>
            <p:ph type="title"/>
          </p:nvPr>
        </p:nvSpPr>
        <p:spPr>
          <a:xfrm>
            <a:off x="372979" y="-116138"/>
            <a:ext cx="10515600" cy="1325563"/>
          </a:xfrm>
          <a:ln/>
        </p:spPr>
        <p:txBody>
          <a:bodyPr/>
          <a:lstStyle/>
          <a:p>
            <a:r>
              <a:rPr lang="zh-CN" altLang="en-US" dirty="0">
                <a:latin typeface="+mj-ea"/>
                <a:ea typeface="+mj-ea"/>
              </a:rPr>
              <a:t>屏幕密码</a:t>
            </a:r>
          </a:p>
        </p:txBody>
      </p:sp>
      <p:sp>
        <p:nvSpPr>
          <p:cNvPr id="59396" name="内容占位符 2"/>
          <p:cNvSpPr>
            <a:spLocks noGrp="1" noChangeArrowheads="1"/>
          </p:cNvSpPr>
          <p:nvPr>
            <p:ph idx="1"/>
          </p:nvPr>
        </p:nvSpPr>
        <p:spPr>
          <a:xfrm>
            <a:off x="613012" y="1053286"/>
            <a:ext cx="6562858" cy="4967402"/>
          </a:xfrm>
          <a:ln/>
        </p:spPr>
        <p:txBody>
          <a:bodyPr>
            <a:normAutofit/>
          </a:bodyPr>
          <a:lstStyle/>
          <a:p>
            <a:pPr>
              <a:lnSpc>
                <a:spcPct val="120000"/>
              </a:lnSpc>
              <a:buFont typeface="Wingdings" charset="2"/>
              <a:buChar char="Ø"/>
            </a:pPr>
            <a:r>
              <a:rPr lang="zh-CN" altLang="en-US" sz="3599" dirty="0">
                <a:latin typeface="+mj-ea"/>
                <a:ea typeface="+mj-ea"/>
              </a:rPr>
              <a:t>破解</a:t>
            </a:r>
          </a:p>
          <a:p>
            <a:pPr marL="544050" indent="-544050">
              <a:lnSpc>
                <a:spcPct val="120000"/>
              </a:lnSpc>
            </a:pPr>
            <a:r>
              <a:rPr lang="en-US" sz="2799" dirty="0">
                <a:latin typeface="+mj-ea"/>
                <a:ea typeface="+mj-ea"/>
              </a:rPr>
              <a:t>A4</a:t>
            </a:r>
            <a:r>
              <a:rPr lang="zh-CN" altLang="en-US" sz="2799" dirty="0">
                <a:latin typeface="+mj-ea"/>
                <a:ea typeface="+mj-ea"/>
              </a:rPr>
              <a:t>以下芯片的设备</a:t>
            </a:r>
            <a:endParaRPr lang="en-US" altLang="zh-CN" sz="2799" dirty="0">
              <a:latin typeface="+mj-ea"/>
              <a:ea typeface="+mj-ea"/>
            </a:endParaRPr>
          </a:p>
          <a:p>
            <a:pPr marL="544050" indent="-544050">
              <a:lnSpc>
                <a:spcPct val="120000"/>
              </a:lnSpc>
            </a:pPr>
            <a:r>
              <a:rPr lang="zh-CN" altLang="en-US" sz="2799" dirty="0">
                <a:latin typeface="+mj-ea"/>
                <a:ea typeface="+mj-ea"/>
              </a:rPr>
              <a:t>越狱的</a:t>
            </a:r>
            <a:r>
              <a:rPr lang="en-US" altLang="zh-CN" sz="2799" dirty="0">
                <a:latin typeface="+mj-ea"/>
                <a:ea typeface="+mj-ea"/>
              </a:rPr>
              <a:t>A5</a:t>
            </a:r>
            <a:r>
              <a:rPr lang="zh-CN" altLang="en-US" sz="2799" dirty="0">
                <a:latin typeface="+mj-ea"/>
                <a:ea typeface="+mj-ea"/>
              </a:rPr>
              <a:t>芯片设备</a:t>
            </a:r>
            <a:endParaRPr lang="en-US" altLang="zh-CN" sz="2799" dirty="0">
              <a:latin typeface="+mj-ea"/>
              <a:ea typeface="+mj-ea"/>
            </a:endParaRPr>
          </a:p>
          <a:p>
            <a:pPr marL="544050" indent="-544050">
              <a:lnSpc>
                <a:spcPct val="120000"/>
              </a:lnSpc>
            </a:pPr>
            <a:r>
              <a:rPr lang="zh-CN" altLang="en-US" sz="2799" dirty="0">
                <a:latin typeface="+mj-ea"/>
                <a:ea typeface="+mj-ea"/>
              </a:rPr>
              <a:t>运行</a:t>
            </a:r>
            <a:r>
              <a:rPr lang="en-US" altLang="zh-CN" sz="2799" dirty="0">
                <a:latin typeface="+mj-ea"/>
                <a:ea typeface="+mj-ea"/>
              </a:rPr>
              <a:t>iOS7</a:t>
            </a:r>
            <a:r>
              <a:rPr lang="zh-CN" altLang="en-US" sz="2799" dirty="0">
                <a:latin typeface="+mj-ea"/>
                <a:ea typeface="+mj-ea"/>
              </a:rPr>
              <a:t>的设备</a:t>
            </a:r>
            <a:endParaRPr lang="en-US" altLang="zh-CN" sz="2799" dirty="0">
              <a:latin typeface="+mj-ea"/>
              <a:ea typeface="+mj-ea"/>
            </a:endParaRPr>
          </a:p>
          <a:p>
            <a:pPr marL="544050" indent="-544050">
              <a:lnSpc>
                <a:spcPct val="120000"/>
              </a:lnSpc>
            </a:pPr>
            <a:r>
              <a:rPr lang="zh-CN" altLang="en-US" sz="2799" dirty="0">
                <a:latin typeface="+mj-ea"/>
                <a:ea typeface="+mj-ea"/>
              </a:rPr>
              <a:t>部分</a:t>
            </a:r>
            <a:r>
              <a:rPr lang="en-US" altLang="zh-CN" sz="2799" dirty="0">
                <a:latin typeface="+mj-ea"/>
                <a:ea typeface="+mj-ea"/>
              </a:rPr>
              <a:t>iOS8</a:t>
            </a:r>
            <a:r>
              <a:rPr lang="zh-CN" altLang="en-US" sz="2799" dirty="0">
                <a:latin typeface="+mj-ea"/>
                <a:ea typeface="+mj-ea"/>
              </a:rPr>
              <a:t>的设备</a:t>
            </a:r>
            <a:endParaRPr lang="en-US" altLang="zh-CN" sz="2799" dirty="0">
              <a:latin typeface="+mj-ea"/>
              <a:ea typeface="+mj-ea"/>
            </a:endParaRPr>
          </a:p>
          <a:p>
            <a:pPr>
              <a:lnSpc>
                <a:spcPct val="120000"/>
              </a:lnSpc>
              <a:buFont typeface="Wingdings" charset="2"/>
              <a:buChar char="Ø"/>
            </a:pPr>
            <a:r>
              <a:rPr lang="zh-CN" altLang="en-US" sz="3599" dirty="0">
                <a:latin typeface="+mj-ea"/>
                <a:ea typeface="+mj-ea"/>
              </a:rPr>
              <a:t>绕过</a:t>
            </a:r>
            <a:endParaRPr lang="en-US" altLang="zh-CN" sz="3599" dirty="0">
              <a:latin typeface="+mj-ea"/>
              <a:ea typeface="+mj-ea"/>
            </a:endParaRPr>
          </a:p>
          <a:p>
            <a:pPr>
              <a:lnSpc>
                <a:spcPct val="120000"/>
              </a:lnSpc>
              <a:buFont typeface="Wingdings" charset="2"/>
              <a:buChar char="Ø"/>
            </a:pPr>
            <a:r>
              <a:rPr lang="zh-CN" altLang="en-US" sz="3599" dirty="0">
                <a:latin typeface="+mj-ea"/>
                <a:ea typeface="+mj-ea"/>
              </a:rPr>
              <a:t>清除</a:t>
            </a:r>
            <a:endParaRPr lang="en-US" altLang="zh-CN" sz="3599" dirty="0">
              <a:latin typeface="+mj-ea"/>
              <a:ea typeface="+mj-ea"/>
            </a:endParaRPr>
          </a:p>
          <a:p>
            <a:pPr marL="544050" indent="-544050"/>
            <a:endParaRPr lang="en-US" sz="3299" dirty="0">
              <a:latin typeface="+mj-ea"/>
              <a:ea typeface="+mj-ea"/>
            </a:endParaRPr>
          </a:p>
          <a:p>
            <a:pPr marL="408038" indent="-408038">
              <a:buFont typeface="Wingdings" panose="05000000000000000000" pitchFamily="2" charset="2"/>
              <a:buChar char="Ø"/>
            </a:pPr>
            <a:endParaRPr lang="zh-CN" altLang="en-US" sz="3799" dirty="0">
              <a:latin typeface="+mj-ea"/>
              <a:ea typeface="+mj-ea"/>
            </a:endParaRPr>
          </a:p>
        </p:txBody>
      </p:sp>
    </p:spTree>
    <p:extLst>
      <p:ext uri="{BB962C8B-B14F-4D97-AF65-F5344CB8AC3E}">
        <p14:creationId xmlns:p14="http://schemas.microsoft.com/office/powerpoint/2010/main" val="94185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安卓手机的取证</a:t>
            </a:r>
          </a:p>
        </p:txBody>
      </p:sp>
      <p:sp>
        <p:nvSpPr>
          <p:cNvPr id="3" name="内容占位符 2"/>
          <p:cNvSpPr>
            <a:spLocks noGrp="1"/>
          </p:cNvSpPr>
          <p:nvPr>
            <p:ph idx="1"/>
          </p:nvPr>
        </p:nvSpPr>
        <p:spPr>
          <a:xfrm>
            <a:off x="613011" y="1600201"/>
            <a:ext cx="11026322" cy="4204513"/>
          </a:xfrm>
        </p:spPr>
        <p:txBody>
          <a:bodyPr>
            <a:normAutofit/>
          </a:bodyPr>
          <a:lstStyle/>
          <a:p>
            <a:pPr>
              <a:buFont typeface="Wingdings" panose="05000000000000000000" pitchFamily="2" charset="2"/>
              <a:buChar char="Ø"/>
            </a:pPr>
            <a:r>
              <a:rPr lang="zh-CN" altLang="en-US" sz="3299" dirty="0">
                <a:latin typeface="+mj-ea"/>
                <a:ea typeface="+mj-ea"/>
              </a:rPr>
              <a:t>需开启未知来源，允许安装非电子市场提供的应用程序</a:t>
            </a:r>
            <a:endParaRPr lang="en-US" altLang="zh-CN" sz="3299" dirty="0">
              <a:latin typeface="+mj-ea"/>
              <a:ea typeface="+mj-ea"/>
            </a:endParaRPr>
          </a:p>
          <a:p>
            <a:pPr marL="340032" indent="-340032"/>
            <a:r>
              <a:rPr lang="zh-CN" altLang="en-US" sz="2100" dirty="0">
                <a:latin typeface="+mj-ea"/>
                <a:ea typeface="+mj-ea"/>
              </a:rPr>
              <a:t>菜单</a:t>
            </a:r>
            <a:r>
              <a:rPr lang="en-US" altLang="zh-CN" sz="2100" dirty="0">
                <a:latin typeface="+mj-ea"/>
                <a:ea typeface="+mj-ea"/>
              </a:rPr>
              <a:t>-&gt;</a:t>
            </a:r>
            <a:r>
              <a:rPr lang="zh-CN" altLang="en-US" sz="2100" dirty="0">
                <a:latin typeface="+mj-ea"/>
                <a:ea typeface="+mj-ea"/>
              </a:rPr>
              <a:t>设置</a:t>
            </a:r>
            <a:r>
              <a:rPr lang="en-US" altLang="zh-CN" sz="2100" dirty="0">
                <a:latin typeface="+mj-ea"/>
                <a:ea typeface="+mj-ea"/>
              </a:rPr>
              <a:t>-&gt;</a:t>
            </a:r>
            <a:r>
              <a:rPr lang="zh-CN" altLang="en-US" sz="2100" dirty="0">
                <a:latin typeface="+mj-ea"/>
                <a:ea typeface="+mj-ea"/>
              </a:rPr>
              <a:t>应用程序</a:t>
            </a:r>
            <a:r>
              <a:rPr lang="en-US" altLang="zh-CN" sz="2100" dirty="0">
                <a:latin typeface="+mj-ea"/>
                <a:ea typeface="+mj-ea"/>
              </a:rPr>
              <a:t>-&gt;</a:t>
            </a:r>
            <a:r>
              <a:rPr lang="zh-CN" altLang="en-US" sz="2100" dirty="0">
                <a:latin typeface="+mj-ea"/>
                <a:ea typeface="+mj-ea"/>
              </a:rPr>
              <a:t>未知来源</a:t>
            </a:r>
            <a:endParaRPr lang="en-US" altLang="zh-CN" sz="2100" dirty="0">
              <a:latin typeface="+mj-ea"/>
              <a:ea typeface="+mj-ea"/>
            </a:endParaRPr>
          </a:p>
          <a:p>
            <a:pPr marL="544050" indent="-544050">
              <a:buFont typeface="Wingdings" panose="05000000000000000000" pitchFamily="2" charset="2"/>
              <a:buChar char="Ø"/>
            </a:pPr>
            <a:endParaRPr lang="en-US" altLang="zh-CN" sz="3799" dirty="0">
              <a:latin typeface="+mj-ea"/>
              <a:ea typeface="+mj-ea"/>
            </a:endParaRPr>
          </a:p>
          <a:p>
            <a:pPr marL="680063" indent="-680063">
              <a:buFont typeface="Wingdings" panose="05000000000000000000" pitchFamily="2" charset="2"/>
              <a:buChar char="Ø"/>
            </a:pPr>
            <a:r>
              <a:rPr lang="zh-CN" altLang="en-US" sz="3299" dirty="0">
                <a:latin typeface="+mj-ea"/>
                <a:ea typeface="+mj-ea"/>
              </a:rPr>
              <a:t>连接模式</a:t>
            </a:r>
            <a:endParaRPr lang="en-US" altLang="zh-CN" sz="3299" dirty="0">
              <a:latin typeface="+mj-ea"/>
              <a:ea typeface="+mj-ea"/>
            </a:endParaRPr>
          </a:p>
          <a:p>
            <a:pPr marL="340032" indent="-340032"/>
            <a:r>
              <a:rPr lang="zh-CN" altLang="en-US" sz="2100" dirty="0">
                <a:latin typeface="+mj-ea"/>
                <a:ea typeface="+mj-ea"/>
              </a:rPr>
              <a:t>选择</a:t>
            </a:r>
            <a:r>
              <a:rPr lang="en-US" altLang="zh-CN" sz="2100" dirty="0">
                <a:latin typeface="+mj-ea"/>
                <a:ea typeface="+mj-ea"/>
              </a:rPr>
              <a:t>MTP</a:t>
            </a:r>
            <a:r>
              <a:rPr lang="zh-CN" altLang="en-US" sz="2100" dirty="0">
                <a:latin typeface="+mj-ea"/>
                <a:ea typeface="+mj-ea"/>
              </a:rPr>
              <a:t>或类似同步模式，切勿选择大容量存储模式</a:t>
            </a:r>
            <a:endParaRPr lang="en-US" altLang="zh-CN" sz="2100" dirty="0">
              <a:latin typeface="+mj-ea"/>
              <a:ea typeface="+mj-ea"/>
            </a:endParaRPr>
          </a:p>
          <a:p>
            <a:pPr>
              <a:buFont typeface="Wingdings" panose="05000000000000000000" pitchFamily="2" charset="2"/>
              <a:buChar char="Ø"/>
            </a:pPr>
            <a:endParaRPr lang="en-US" altLang="zh-CN" sz="2100" dirty="0">
              <a:latin typeface="+mj-ea"/>
              <a:ea typeface="+mj-ea"/>
            </a:endParaRPr>
          </a:p>
          <a:p>
            <a:pPr marL="544050" indent="-544050">
              <a:buFont typeface="Wingdings" panose="05000000000000000000" pitchFamily="2" charset="2"/>
              <a:buChar char="Ø"/>
            </a:pPr>
            <a:r>
              <a:rPr lang="zh-CN" altLang="en-US" sz="3299" dirty="0">
                <a:latin typeface="+mj-ea"/>
                <a:ea typeface="+mj-ea"/>
              </a:rPr>
              <a:t>第三方程序占用</a:t>
            </a:r>
            <a:endParaRPr lang="en-US" altLang="zh-CN" sz="3299" dirty="0">
              <a:latin typeface="+mj-ea"/>
              <a:ea typeface="+mj-ea"/>
            </a:endParaRPr>
          </a:p>
          <a:p>
            <a:endParaRPr lang="zh-CN" altLang="en-US" sz="2100" dirty="0">
              <a:latin typeface="+mj-ea"/>
              <a:ea typeface="+mj-ea"/>
            </a:endParaRPr>
          </a:p>
        </p:txBody>
      </p:sp>
    </p:spTree>
    <p:extLst>
      <p:ext uri="{BB962C8B-B14F-4D97-AF65-F5344CB8AC3E}">
        <p14:creationId xmlns:p14="http://schemas.microsoft.com/office/powerpoint/2010/main" val="29786267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174" y="-166939"/>
            <a:ext cx="10515600" cy="1325563"/>
          </a:xfrm>
        </p:spPr>
        <p:txBody>
          <a:bodyPr/>
          <a:lstStyle/>
          <a:p>
            <a:r>
              <a:rPr lang="en-US" altLang="zh-CN" dirty="0">
                <a:latin typeface="+mj-ea"/>
                <a:ea typeface="+mj-ea"/>
              </a:rPr>
              <a:t>iOS</a:t>
            </a:r>
            <a:r>
              <a:rPr lang="zh-CN" altLang="en-US" dirty="0">
                <a:latin typeface="+mj-ea"/>
                <a:ea typeface="+mj-ea"/>
              </a:rPr>
              <a:t>设备</a:t>
            </a:r>
            <a:r>
              <a:rPr lang="zh-CN" altLang="en-US" dirty="0">
                <a:latin typeface="+mj-ea"/>
              </a:rPr>
              <a:t>分布</a:t>
            </a:r>
            <a:endParaRPr lang="zh-CN" altLang="en-US" dirty="0">
              <a:latin typeface="+mj-ea"/>
              <a:ea typeface="+mj-ea"/>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2616912366"/>
              </p:ext>
            </p:extLst>
          </p:nvPr>
        </p:nvGraphicFramePr>
        <p:xfrm>
          <a:off x="0" y="883371"/>
          <a:ext cx="12341692" cy="5974629"/>
        </p:xfrm>
        <a:graphic>
          <a:graphicData uri="http://schemas.openxmlformats.org/drawingml/2006/table">
            <a:tbl>
              <a:tblPr firstRow="1" bandRow="1">
                <a:tableStyleId>{5C22544A-7EE6-4342-B048-85BDC9FD1C3A}</a:tableStyleId>
              </a:tblPr>
              <a:tblGrid>
                <a:gridCol w="1464222">
                  <a:extLst>
                    <a:ext uri="{9D8B030D-6E8A-4147-A177-3AD203B41FA5}">
                      <a16:colId xmlns:a16="http://schemas.microsoft.com/office/drawing/2014/main" val="20000"/>
                    </a:ext>
                  </a:extLst>
                </a:gridCol>
                <a:gridCol w="1369143">
                  <a:extLst>
                    <a:ext uri="{9D8B030D-6E8A-4147-A177-3AD203B41FA5}">
                      <a16:colId xmlns:a16="http://schemas.microsoft.com/office/drawing/2014/main" val="20001"/>
                    </a:ext>
                  </a:extLst>
                </a:gridCol>
                <a:gridCol w="1806507">
                  <a:extLst>
                    <a:ext uri="{9D8B030D-6E8A-4147-A177-3AD203B41FA5}">
                      <a16:colId xmlns:a16="http://schemas.microsoft.com/office/drawing/2014/main" val="20002"/>
                    </a:ext>
                  </a:extLst>
                </a:gridCol>
                <a:gridCol w="1405039">
                  <a:extLst>
                    <a:ext uri="{9D8B030D-6E8A-4147-A177-3AD203B41FA5}">
                      <a16:colId xmlns:a16="http://schemas.microsoft.com/office/drawing/2014/main" val="20003"/>
                    </a:ext>
                  </a:extLst>
                </a:gridCol>
                <a:gridCol w="1485373">
                  <a:extLst>
                    <a:ext uri="{9D8B030D-6E8A-4147-A177-3AD203B41FA5}">
                      <a16:colId xmlns:a16="http://schemas.microsoft.com/office/drawing/2014/main" val="20004"/>
                    </a:ext>
                  </a:extLst>
                </a:gridCol>
                <a:gridCol w="1616349">
                  <a:extLst>
                    <a:ext uri="{9D8B030D-6E8A-4147-A177-3AD203B41FA5}">
                      <a16:colId xmlns:a16="http://schemas.microsoft.com/office/drawing/2014/main" val="20005"/>
                    </a:ext>
                  </a:extLst>
                </a:gridCol>
                <a:gridCol w="1331112">
                  <a:extLst>
                    <a:ext uri="{9D8B030D-6E8A-4147-A177-3AD203B41FA5}">
                      <a16:colId xmlns:a16="http://schemas.microsoft.com/office/drawing/2014/main" val="20006"/>
                    </a:ext>
                  </a:extLst>
                </a:gridCol>
                <a:gridCol w="1863947">
                  <a:extLst>
                    <a:ext uri="{9D8B030D-6E8A-4147-A177-3AD203B41FA5}">
                      <a16:colId xmlns:a16="http://schemas.microsoft.com/office/drawing/2014/main" val="20007"/>
                    </a:ext>
                  </a:extLst>
                </a:gridCol>
              </a:tblGrid>
              <a:tr h="476312">
                <a:tc>
                  <a:txBody>
                    <a:bodyPr/>
                    <a:lstStyle/>
                    <a:p>
                      <a:pPr algn="ctr"/>
                      <a:r>
                        <a:rPr lang="zh-CN" altLang="en-US" sz="2400" dirty="0">
                          <a:latin typeface="+mj-ea"/>
                          <a:ea typeface="+mj-ea"/>
                        </a:rPr>
                        <a:t>早期</a:t>
                      </a:r>
                    </a:p>
                  </a:txBody>
                  <a:tcPr marL="121844" marR="121844" anchor="ctr">
                    <a:solidFill>
                      <a:schemeClr val="tx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t>A4</a:t>
                      </a:r>
                      <a:endParaRPr lang="zh-CN" altLang="en-US" sz="2400" dirty="0"/>
                    </a:p>
                  </a:txBody>
                  <a:tcPr marL="121844" marR="121844" anchor="ctr">
                    <a:solidFill>
                      <a:schemeClr val="tx2"/>
                    </a:solidFill>
                  </a:tcPr>
                </a:tc>
                <a:tc>
                  <a:txBody>
                    <a:bodyPr/>
                    <a:lstStyle/>
                    <a:p>
                      <a:pPr algn="ctr"/>
                      <a:r>
                        <a:rPr lang="en-US" altLang="zh-CN" sz="2400" dirty="0"/>
                        <a:t>A5</a:t>
                      </a:r>
                      <a:endParaRPr lang="zh-CN" altLang="en-US" sz="2400" dirty="0"/>
                    </a:p>
                  </a:txBody>
                  <a:tcPr marL="121844" marR="121844" anchor="ctr">
                    <a:solidFill>
                      <a:schemeClr val="tx2"/>
                    </a:solidFill>
                  </a:tcPr>
                </a:tc>
                <a:tc>
                  <a:txBody>
                    <a:bodyPr/>
                    <a:lstStyle/>
                    <a:p>
                      <a:pPr algn="ctr"/>
                      <a:r>
                        <a:rPr lang="en-US" altLang="zh-CN" sz="2400" dirty="0"/>
                        <a:t>A5X</a:t>
                      </a:r>
                      <a:endParaRPr lang="zh-CN" altLang="en-US" sz="2400" dirty="0"/>
                    </a:p>
                  </a:txBody>
                  <a:tcPr marL="121844" marR="121844" anchor="ctr">
                    <a:solidFill>
                      <a:schemeClr val="tx2"/>
                    </a:solidFill>
                  </a:tcPr>
                </a:tc>
                <a:tc>
                  <a:txBody>
                    <a:bodyPr/>
                    <a:lstStyle/>
                    <a:p>
                      <a:pPr algn="ctr"/>
                      <a:r>
                        <a:rPr lang="en-US" altLang="zh-CN" sz="2400" dirty="0"/>
                        <a:t>A6</a:t>
                      </a:r>
                      <a:endParaRPr lang="zh-CN" altLang="en-US" sz="2400" dirty="0"/>
                    </a:p>
                  </a:txBody>
                  <a:tcPr marL="121844" marR="121844" anchor="ctr">
                    <a:solidFill>
                      <a:schemeClr val="tx2"/>
                    </a:solidFill>
                  </a:tcPr>
                </a:tc>
                <a:tc>
                  <a:txBody>
                    <a:bodyPr/>
                    <a:lstStyle/>
                    <a:p>
                      <a:pPr algn="ctr"/>
                      <a:r>
                        <a:rPr lang="en-US" altLang="zh-CN" sz="2400" dirty="0"/>
                        <a:t>A7</a:t>
                      </a:r>
                      <a:endParaRPr lang="zh-CN" altLang="en-US" sz="2400" dirty="0"/>
                    </a:p>
                  </a:txBody>
                  <a:tcPr marL="121844" marR="121844" anchor="ctr">
                    <a:solidFill>
                      <a:schemeClr val="tx2"/>
                    </a:solidFill>
                  </a:tcPr>
                </a:tc>
                <a:tc>
                  <a:txBody>
                    <a:bodyPr/>
                    <a:lstStyle/>
                    <a:p>
                      <a:pPr algn="ctr"/>
                      <a:r>
                        <a:rPr lang="en-US" altLang="zh-CN" sz="2400" dirty="0"/>
                        <a:t>A8</a:t>
                      </a:r>
                      <a:endParaRPr lang="zh-CN" altLang="en-US" sz="2400" dirty="0"/>
                    </a:p>
                  </a:txBody>
                  <a:tcPr marL="121844" marR="121844" anchor="ctr">
                    <a:solidFill>
                      <a:schemeClr val="tx2"/>
                    </a:solidFill>
                  </a:tcPr>
                </a:tc>
                <a:tc>
                  <a:txBody>
                    <a:bodyPr/>
                    <a:lstStyle/>
                    <a:p>
                      <a:pPr algn="ctr"/>
                      <a:r>
                        <a:rPr lang="en-US" altLang="zh-CN" sz="2400" dirty="0"/>
                        <a:t>A8X-A9</a:t>
                      </a:r>
                      <a:endParaRPr lang="zh-CN" altLang="en-US" sz="2400" dirty="0"/>
                    </a:p>
                  </a:txBody>
                  <a:tcPr marL="121844" marR="121844" anchor="ctr">
                    <a:solidFill>
                      <a:schemeClr val="tx2"/>
                    </a:solidFill>
                  </a:tcPr>
                </a:tc>
                <a:extLst>
                  <a:ext uri="{0D108BD9-81ED-4DB2-BD59-A6C34878D82A}">
                    <a16:rowId xmlns:a16="http://schemas.microsoft.com/office/drawing/2014/main" val="10000"/>
                  </a:ext>
                </a:extLst>
              </a:tr>
              <a:tr h="27625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iPhone1/3G/3GS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iTouch1/2/3</a:t>
                      </a:r>
                      <a:endParaRPr lang="zh-CN" altLang="en-US" sz="2400" dirty="0"/>
                    </a:p>
                  </a:txBody>
                  <a:tcPr marL="121844" marR="1218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iPhone4</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iPad1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iTouch4</a:t>
                      </a:r>
                      <a:endParaRPr lang="zh-CN" altLang="en-US" sz="2400" dirty="0"/>
                    </a:p>
                    <a:p>
                      <a:endParaRPr lang="zh-CN" altLang="en-US" sz="2400" dirty="0"/>
                    </a:p>
                  </a:txBody>
                  <a:tcPr marL="121844" marR="1218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iPhone4S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iPad2</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iPad mini</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iTouch5</a:t>
                      </a:r>
                      <a:endParaRPr lang="zh-CN" altLang="en-US" sz="2400" dirty="0"/>
                    </a:p>
                    <a:p>
                      <a:endParaRPr lang="zh-CN" altLang="en-US" sz="2400" dirty="0"/>
                    </a:p>
                  </a:txBody>
                  <a:tcPr marL="121844" marR="121844"/>
                </a:tc>
                <a:tc>
                  <a:txBody>
                    <a:bodyPr/>
                    <a:lstStyle/>
                    <a:p>
                      <a:r>
                        <a:rPr lang="en-US" altLang="zh-CN" sz="2400" dirty="0"/>
                        <a:t>iPad3</a:t>
                      </a:r>
                    </a:p>
                    <a:p>
                      <a:r>
                        <a:rPr lang="en-US" altLang="zh-CN" sz="2400" dirty="0"/>
                        <a:t>(New iPad)</a:t>
                      </a:r>
                      <a:endParaRPr lang="zh-CN" altLang="en-US" sz="2400" dirty="0"/>
                    </a:p>
                  </a:txBody>
                  <a:tcPr marL="121844" marR="1218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iPhone5</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iPhone5C</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iPad4</a:t>
                      </a:r>
                      <a:endParaRPr lang="zh-CN" altLang="en-US" sz="2400" dirty="0"/>
                    </a:p>
                    <a:p>
                      <a:endParaRPr lang="en-US" altLang="zh-CN" sz="2400" dirty="0"/>
                    </a:p>
                  </a:txBody>
                  <a:tcPr marL="121844" marR="1218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t>iPhone5S</a:t>
                      </a:r>
                      <a:endParaRPr lang="zh-CN" altLang="en-US" sz="2400" dirty="0"/>
                    </a:p>
                    <a:p>
                      <a:r>
                        <a:rPr lang="en-US" altLang="zh-CN" sz="2400" dirty="0"/>
                        <a:t>iPad Air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err="1"/>
                        <a:t>iPad</a:t>
                      </a:r>
                      <a:r>
                        <a:rPr lang="en-US" altLang="zh-CN" sz="2400" dirty="0"/>
                        <a:t> mini2</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err="1"/>
                        <a:t>iPad</a:t>
                      </a:r>
                      <a:r>
                        <a:rPr lang="zh-CN" altLang="en-US" sz="2400" dirty="0"/>
                        <a:t> </a:t>
                      </a:r>
                      <a:r>
                        <a:rPr lang="en-US" altLang="zh-CN" sz="2400" dirty="0"/>
                        <a:t>mini3</a:t>
                      </a:r>
                    </a:p>
                    <a:p>
                      <a:endParaRPr lang="en-US" altLang="zh-CN" sz="2400" dirty="0"/>
                    </a:p>
                  </a:txBody>
                  <a:tcPr marL="121844" marR="121844"/>
                </a:tc>
                <a:tc>
                  <a:txBody>
                    <a:bodyPr/>
                    <a:lstStyle/>
                    <a:p>
                      <a:r>
                        <a:rPr lang="en-US" altLang="zh-CN" sz="2400" dirty="0"/>
                        <a:t>iPhone6/6 Plus</a:t>
                      </a:r>
                    </a:p>
                    <a:p>
                      <a:r>
                        <a:rPr lang="en-US" altLang="zh-CN" sz="2400" dirty="0"/>
                        <a:t>iTouch6</a:t>
                      </a:r>
                    </a:p>
                  </a:txBody>
                  <a:tcPr marL="121844" marR="121844"/>
                </a:tc>
                <a:tc>
                  <a:txBody>
                    <a:bodyPr/>
                    <a:lstStyle/>
                    <a:p>
                      <a:r>
                        <a:rPr lang="en-US" altLang="zh-CN" sz="2400" dirty="0" err="1"/>
                        <a:t>iPad</a:t>
                      </a:r>
                      <a:r>
                        <a:rPr lang="zh-CN" altLang="en-US" sz="2400" dirty="0"/>
                        <a:t> </a:t>
                      </a:r>
                      <a:r>
                        <a:rPr lang="en-US" altLang="zh-CN" sz="2400" dirty="0"/>
                        <a:t>Air2</a:t>
                      </a:r>
                    </a:p>
                    <a:p>
                      <a:r>
                        <a:rPr lang="en-US" altLang="zh-CN" sz="2400" dirty="0"/>
                        <a:t>iPhone</a:t>
                      </a:r>
                      <a:r>
                        <a:rPr lang="zh-CN" altLang="en-US" sz="2400" dirty="0"/>
                        <a:t> </a:t>
                      </a:r>
                      <a:r>
                        <a:rPr lang="en-US" altLang="zh-CN" sz="2400" dirty="0"/>
                        <a:t>6S</a:t>
                      </a:r>
                    </a:p>
                    <a:p>
                      <a:r>
                        <a:rPr lang="zh-CN" altLang="zh-CN" sz="2400" dirty="0"/>
                        <a:t>/</a:t>
                      </a:r>
                      <a:r>
                        <a:rPr lang="en-US" altLang="zh-CN" sz="2400" dirty="0"/>
                        <a:t>6S Plus</a:t>
                      </a:r>
                    </a:p>
                    <a:p>
                      <a:r>
                        <a:rPr lang="en-US" altLang="zh-CN" sz="2400" dirty="0"/>
                        <a:t>iPhone</a:t>
                      </a:r>
                      <a:r>
                        <a:rPr lang="zh-CN" altLang="en-US" sz="2400" dirty="0"/>
                        <a:t> </a:t>
                      </a:r>
                      <a:r>
                        <a:rPr lang="en-US" altLang="zh-CN" sz="2400" dirty="0"/>
                        <a:t>SE</a:t>
                      </a:r>
                    </a:p>
                    <a:p>
                      <a:r>
                        <a:rPr lang="en-US" altLang="zh-CN" sz="2400" dirty="0" err="1"/>
                        <a:t>iPad</a:t>
                      </a:r>
                      <a:r>
                        <a:rPr lang="zh-CN" altLang="en-US" sz="2400" dirty="0"/>
                        <a:t> </a:t>
                      </a:r>
                      <a:r>
                        <a:rPr lang="en-US" altLang="zh-CN" sz="2400" dirty="0"/>
                        <a:t>mini4</a:t>
                      </a:r>
                    </a:p>
                    <a:p>
                      <a:r>
                        <a:rPr lang="en-US" altLang="zh-CN" sz="2400" dirty="0" err="1"/>
                        <a:t>iPad</a:t>
                      </a:r>
                      <a:r>
                        <a:rPr lang="zh-CN" altLang="en-US" sz="2400" dirty="0"/>
                        <a:t> </a:t>
                      </a:r>
                      <a:r>
                        <a:rPr lang="en-US" altLang="zh-CN" sz="2400" dirty="0"/>
                        <a:t>Pro</a:t>
                      </a:r>
                    </a:p>
                  </a:txBody>
                  <a:tcPr marL="121844" marR="121844"/>
                </a:tc>
                <a:extLst>
                  <a:ext uri="{0D108BD9-81ED-4DB2-BD59-A6C34878D82A}">
                    <a16:rowId xmlns:a16="http://schemas.microsoft.com/office/drawing/2014/main" val="10001"/>
                  </a:ext>
                </a:extLst>
              </a:tr>
              <a:tr h="2735816">
                <a:tc>
                  <a:txBody>
                    <a:bodyPr/>
                    <a:lstStyle/>
                    <a:p>
                      <a:r>
                        <a:rPr lang="en-US" altLang="zh-CN" sz="2400" dirty="0"/>
                        <a:t>Mac</a:t>
                      </a:r>
                      <a:r>
                        <a:rPr lang="en-US" altLang="zh-CN" sz="2400" baseline="0" dirty="0"/>
                        <a:t> for </a:t>
                      </a:r>
                      <a:r>
                        <a:rPr lang="en-US" altLang="zh-CN" sz="2400" dirty="0"/>
                        <a:t>iPhone</a:t>
                      </a:r>
                    </a:p>
                    <a:p>
                      <a:r>
                        <a:rPr lang="en-US" altLang="zh-CN" sz="2400" dirty="0"/>
                        <a:t>iPhone OS 1/2</a:t>
                      </a:r>
                    </a:p>
                    <a:p>
                      <a:r>
                        <a:rPr lang="en-US" altLang="zh-CN" sz="2400" dirty="0" err="1"/>
                        <a:t>iOS</a:t>
                      </a:r>
                      <a:r>
                        <a:rPr lang="en-US" altLang="zh-CN" sz="2400" dirty="0"/>
                        <a:t> 3/4/5/6</a:t>
                      </a:r>
                      <a:endParaRPr lang="zh-CN" altLang="en-US" sz="2400" dirty="0"/>
                    </a:p>
                  </a:txBody>
                  <a:tcPr marL="121844" marR="121844"/>
                </a:tc>
                <a:tc>
                  <a:txBody>
                    <a:bodyPr/>
                    <a:lstStyle/>
                    <a:p>
                      <a:r>
                        <a:rPr lang="en-US" altLang="zh-CN" sz="2400" dirty="0" err="1"/>
                        <a:t>iOS</a:t>
                      </a:r>
                      <a:r>
                        <a:rPr lang="en-US" altLang="zh-CN" sz="2400" dirty="0"/>
                        <a:t> 4/5/6/7</a:t>
                      </a:r>
                      <a:endParaRPr lang="zh-CN" altLang="en-US" sz="2400" dirty="0"/>
                    </a:p>
                  </a:txBody>
                  <a:tcPr marL="121844" marR="1218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err="1"/>
                        <a:t>iOS</a:t>
                      </a:r>
                      <a:r>
                        <a:rPr lang="en-US" altLang="zh-CN" sz="2400" dirty="0"/>
                        <a:t> 5/6/7/8/9</a:t>
                      </a:r>
                      <a:endParaRPr lang="zh-CN" altLang="en-US" sz="2400" dirty="0"/>
                    </a:p>
                    <a:p>
                      <a:endParaRPr lang="zh-CN" altLang="en-US" sz="2400" dirty="0"/>
                    </a:p>
                  </a:txBody>
                  <a:tcPr marL="121844" marR="1218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err="1"/>
                        <a:t>iOS</a:t>
                      </a:r>
                      <a:r>
                        <a:rPr lang="en-US" altLang="zh-CN" sz="2400" baseline="0" dirty="0"/>
                        <a:t> </a:t>
                      </a:r>
                      <a:r>
                        <a:rPr lang="en-US" altLang="zh-CN" sz="2400" dirty="0"/>
                        <a:t>6/7/8/9</a:t>
                      </a:r>
                      <a:endParaRPr lang="zh-CN" altLang="en-US" sz="2400" dirty="0"/>
                    </a:p>
                    <a:p>
                      <a:endParaRPr lang="zh-CN" altLang="en-US" sz="2400" dirty="0"/>
                    </a:p>
                  </a:txBody>
                  <a:tcPr marL="121844" marR="1218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err="1"/>
                        <a:t>iOS</a:t>
                      </a:r>
                      <a:r>
                        <a:rPr lang="en-US" altLang="zh-CN" sz="2400" dirty="0"/>
                        <a:t> 6/7/8/9</a:t>
                      </a:r>
                    </a:p>
                  </a:txBody>
                  <a:tcPr marL="121844" marR="1218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err="1"/>
                        <a:t>iOS</a:t>
                      </a:r>
                      <a:r>
                        <a:rPr lang="en-US" altLang="zh-CN" sz="2400" dirty="0"/>
                        <a:t> 7/8/9</a:t>
                      </a:r>
                      <a:endParaRPr lang="zh-CN" altLang="en-US" sz="2400" dirty="0"/>
                    </a:p>
                  </a:txBody>
                  <a:tcPr marL="121844" marR="1218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err="1"/>
                        <a:t>iOS</a:t>
                      </a:r>
                      <a:r>
                        <a:rPr lang="en-US" altLang="zh-CN" sz="2400" dirty="0"/>
                        <a:t> 8/9</a:t>
                      </a:r>
                      <a:endParaRPr lang="zh-CN" altLang="en-US" sz="2400" dirty="0"/>
                    </a:p>
                  </a:txBody>
                  <a:tcPr marL="121844" marR="1218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err="1"/>
                        <a:t>iOS</a:t>
                      </a:r>
                      <a:r>
                        <a:rPr lang="zh-CN" altLang="en-US" sz="2400" dirty="0"/>
                        <a:t> </a:t>
                      </a:r>
                      <a:r>
                        <a:rPr lang="en-US" altLang="zh-CN" sz="2400" dirty="0"/>
                        <a:t>8/9</a:t>
                      </a:r>
                      <a:endParaRPr lang="zh-CN" altLang="en-US" sz="2400" dirty="0"/>
                    </a:p>
                  </a:txBody>
                  <a:tcPr marL="121844" marR="121844"/>
                </a:tc>
                <a:extLst>
                  <a:ext uri="{0D108BD9-81ED-4DB2-BD59-A6C34878D82A}">
                    <a16:rowId xmlns:a16="http://schemas.microsoft.com/office/drawing/2014/main" val="10002"/>
                  </a:ext>
                </a:extLst>
              </a:tr>
            </a:tbl>
          </a:graphicData>
        </a:graphic>
      </p:graphicFrame>
      <p:pic>
        <p:nvPicPr>
          <p:cNvPr id="5" name="Picture 10"/>
          <p:cNvPicPr>
            <a:picLocks noChangeAspect="1" noChangeArrowheads="1"/>
          </p:cNvPicPr>
          <p:nvPr/>
        </p:nvPicPr>
        <p:blipFill rotWithShape="1">
          <a:blip r:embed="rId3" cstate="print"/>
          <a:srcRect l="5263" t="2846" r="5263" b="3230"/>
          <a:stretch/>
        </p:blipFill>
        <p:spPr bwMode="auto">
          <a:xfrm>
            <a:off x="2738518" y="5626329"/>
            <a:ext cx="617836" cy="1042282"/>
          </a:xfrm>
          <a:prstGeom prst="rect">
            <a:avLst/>
          </a:prstGeom>
          <a:noFill/>
          <a:ln w="9525">
            <a:noFill/>
            <a:miter lim="800000"/>
            <a:headEnd/>
            <a:tailEnd/>
          </a:ln>
        </p:spPr>
      </p:pic>
      <p:pic>
        <p:nvPicPr>
          <p:cNvPr id="6" name="Picture 4" descr="http://www.52384.com/upimg/100403/1270264254_4bb6b1be80fe5.jpeg"/>
          <p:cNvPicPr>
            <a:picLocks noChangeAspect="1" noChangeArrowheads="1"/>
          </p:cNvPicPr>
          <p:nvPr/>
        </p:nvPicPr>
        <p:blipFill rotWithShape="1">
          <a:blip r:embed="rId4" cstate="print">
            <a:clrChange>
              <a:clrFrom>
                <a:srgbClr val="F6FAFB"/>
              </a:clrFrom>
              <a:clrTo>
                <a:srgbClr val="F6FAFB">
                  <a:alpha val="0"/>
                </a:srgbClr>
              </a:clrTo>
            </a:clrChange>
            <a:extLst>
              <a:ext uri="{28A0092B-C50C-407E-A947-70E740481C1C}">
                <a14:useLocalDpi xmlns:a14="http://schemas.microsoft.com/office/drawing/2010/main" val="0"/>
              </a:ext>
            </a:extLst>
          </a:blip>
          <a:srcRect l="11675" t="4263" r="9407" b="7378"/>
          <a:stretch/>
        </p:blipFill>
        <p:spPr bwMode="auto">
          <a:xfrm>
            <a:off x="5736043" y="5012810"/>
            <a:ext cx="1399954" cy="159506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图片 6"/>
          <p:cNvPicPr>
            <a:picLocks noChangeAspect="1"/>
          </p:cNvPicPr>
          <p:nvPr/>
        </p:nvPicPr>
        <p:blipFill rotWithShape="1">
          <a:blip r:embed="rId5"/>
          <a:srcRect l="38112"/>
          <a:stretch/>
        </p:blipFill>
        <p:spPr>
          <a:xfrm>
            <a:off x="4685456" y="5707697"/>
            <a:ext cx="1055461" cy="917504"/>
          </a:xfrm>
          <a:prstGeom prst="rect">
            <a:avLst/>
          </a:prstGeom>
        </p:spPr>
      </p:pic>
      <p:pic>
        <p:nvPicPr>
          <p:cNvPr id="8" name="图片 7"/>
          <p:cNvPicPr>
            <a:picLocks noChangeAspect="1"/>
          </p:cNvPicPr>
          <p:nvPr/>
        </p:nvPicPr>
        <p:blipFill>
          <a:blip r:embed="rId6"/>
          <a:stretch>
            <a:fillRect/>
          </a:stretch>
        </p:blipFill>
        <p:spPr>
          <a:xfrm>
            <a:off x="9598415" y="5344432"/>
            <a:ext cx="774218" cy="1301556"/>
          </a:xfrm>
          <a:prstGeom prst="rect">
            <a:avLst/>
          </a:prstGeom>
        </p:spPr>
      </p:pic>
      <p:pic>
        <p:nvPicPr>
          <p:cNvPr id="10" name="图片 9"/>
          <p:cNvPicPr>
            <a:picLocks noChangeAspect="1"/>
          </p:cNvPicPr>
          <p:nvPr/>
        </p:nvPicPr>
        <p:blipFill>
          <a:blip r:embed="rId7"/>
          <a:stretch>
            <a:fillRect/>
          </a:stretch>
        </p:blipFill>
        <p:spPr>
          <a:xfrm>
            <a:off x="7250341" y="5394770"/>
            <a:ext cx="1039967" cy="1249356"/>
          </a:xfrm>
          <a:prstGeom prst="rect">
            <a:avLst/>
          </a:prstGeom>
        </p:spPr>
      </p:pic>
      <p:pic>
        <p:nvPicPr>
          <p:cNvPr id="11" name="图片 10"/>
          <p:cNvPicPr>
            <a:picLocks noChangeAspect="1"/>
          </p:cNvPicPr>
          <p:nvPr/>
        </p:nvPicPr>
        <p:blipFill>
          <a:blip r:embed="rId8"/>
          <a:stretch>
            <a:fillRect/>
          </a:stretch>
        </p:blipFill>
        <p:spPr>
          <a:xfrm>
            <a:off x="3381753" y="5748066"/>
            <a:ext cx="1279667" cy="875483"/>
          </a:xfrm>
          <a:prstGeom prst="rect">
            <a:avLst/>
          </a:prstGeom>
        </p:spPr>
      </p:pic>
      <p:pic>
        <p:nvPicPr>
          <p:cNvPr id="13" name="图片 12"/>
          <p:cNvPicPr>
            <a:picLocks noChangeAspect="1"/>
          </p:cNvPicPr>
          <p:nvPr/>
        </p:nvPicPr>
        <p:blipFill>
          <a:blip r:embed="rId9"/>
          <a:stretch>
            <a:fillRect/>
          </a:stretch>
        </p:blipFill>
        <p:spPr>
          <a:xfrm>
            <a:off x="10415481" y="5084801"/>
            <a:ext cx="1341362" cy="1535442"/>
          </a:xfrm>
          <a:prstGeom prst="rect">
            <a:avLst/>
          </a:prstGeom>
        </p:spPr>
      </p:pic>
      <p:pic>
        <p:nvPicPr>
          <p:cNvPr id="14" name="图片 13"/>
          <p:cNvPicPr>
            <a:picLocks noChangeAspect="1"/>
          </p:cNvPicPr>
          <p:nvPr/>
        </p:nvPicPr>
        <p:blipFill>
          <a:blip r:embed="rId10"/>
          <a:stretch>
            <a:fillRect/>
          </a:stretch>
        </p:blipFill>
        <p:spPr>
          <a:xfrm>
            <a:off x="8471714" y="5300775"/>
            <a:ext cx="995853" cy="1319147"/>
          </a:xfrm>
          <a:prstGeom prst="rect">
            <a:avLst/>
          </a:prstGeom>
        </p:spPr>
      </p:pic>
      <p:pic>
        <p:nvPicPr>
          <p:cNvPr id="15" name="图片 14"/>
          <p:cNvPicPr>
            <a:picLocks noChangeAspect="1"/>
          </p:cNvPicPr>
          <p:nvPr/>
        </p:nvPicPr>
        <p:blipFill>
          <a:blip r:embed="rId11"/>
          <a:stretch>
            <a:fillRect/>
          </a:stretch>
        </p:blipFill>
        <p:spPr>
          <a:xfrm>
            <a:off x="1187814" y="5732723"/>
            <a:ext cx="588707" cy="935887"/>
          </a:xfrm>
          <a:prstGeom prst="rect">
            <a:avLst/>
          </a:prstGeom>
        </p:spPr>
      </p:pic>
      <p:pic>
        <p:nvPicPr>
          <p:cNvPr id="16" name="图片 15"/>
          <p:cNvPicPr>
            <a:picLocks noChangeAspect="1"/>
          </p:cNvPicPr>
          <p:nvPr/>
        </p:nvPicPr>
        <p:blipFill>
          <a:blip r:embed="rId12"/>
          <a:stretch>
            <a:fillRect/>
          </a:stretch>
        </p:blipFill>
        <p:spPr>
          <a:xfrm>
            <a:off x="1776520" y="5732723"/>
            <a:ext cx="1047953" cy="979183"/>
          </a:xfrm>
          <a:prstGeom prst="rect">
            <a:avLst/>
          </a:prstGeom>
        </p:spPr>
      </p:pic>
    </p:spTree>
    <p:extLst>
      <p:ext uri="{BB962C8B-B14F-4D97-AF65-F5344CB8AC3E}">
        <p14:creationId xmlns:p14="http://schemas.microsoft.com/office/powerpoint/2010/main" val="15269437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有屏幕密码如何判断</a:t>
            </a:r>
            <a:r>
              <a:rPr lang="en-US" altLang="zh-CN" dirty="0">
                <a:latin typeface="+mj-ea"/>
                <a:ea typeface="+mj-ea"/>
              </a:rPr>
              <a:t>iOS</a:t>
            </a:r>
            <a:r>
              <a:rPr lang="zh-CN" altLang="en-US" dirty="0">
                <a:latin typeface="+mj-ea"/>
                <a:ea typeface="+mj-ea"/>
              </a:rPr>
              <a:t>版本？</a:t>
            </a:r>
          </a:p>
        </p:txBody>
      </p:sp>
      <p:pic>
        <p:nvPicPr>
          <p:cNvPr id="6" name="图片 5"/>
          <p:cNvPicPr>
            <a:picLocks noChangeAspect="1"/>
          </p:cNvPicPr>
          <p:nvPr/>
        </p:nvPicPr>
        <p:blipFill>
          <a:blip r:embed="rId3"/>
          <a:stretch>
            <a:fillRect/>
          </a:stretch>
        </p:blipFill>
        <p:spPr>
          <a:xfrm>
            <a:off x="2712408" y="1197269"/>
            <a:ext cx="2447705" cy="3458085"/>
          </a:xfrm>
          <a:prstGeom prst="rect">
            <a:avLst/>
          </a:prstGeom>
        </p:spPr>
      </p:pic>
      <p:pic>
        <p:nvPicPr>
          <p:cNvPr id="7" name="图片 6"/>
          <p:cNvPicPr>
            <a:picLocks noChangeAspect="1"/>
          </p:cNvPicPr>
          <p:nvPr/>
        </p:nvPicPr>
        <p:blipFill>
          <a:blip r:embed="rId4"/>
          <a:stretch>
            <a:fillRect/>
          </a:stretch>
        </p:blipFill>
        <p:spPr>
          <a:xfrm>
            <a:off x="250894" y="1204001"/>
            <a:ext cx="2389523" cy="3448852"/>
          </a:xfrm>
          <a:prstGeom prst="rect">
            <a:avLst/>
          </a:prstGeom>
        </p:spPr>
      </p:pic>
      <p:pic>
        <p:nvPicPr>
          <p:cNvPr id="3" name="图片 2"/>
          <p:cNvPicPr>
            <a:picLocks noChangeAspect="1"/>
          </p:cNvPicPr>
          <p:nvPr/>
        </p:nvPicPr>
        <p:blipFill>
          <a:blip r:embed="rId5"/>
          <a:stretch>
            <a:fillRect/>
          </a:stretch>
        </p:blipFill>
        <p:spPr>
          <a:xfrm>
            <a:off x="5401632" y="1197269"/>
            <a:ext cx="2926100" cy="5183376"/>
          </a:xfrm>
          <a:prstGeom prst="rect">
            <a:avLst/>
          </a:prstGeom>
        </p:spPr>
      </p:pic>
      <p:pic>
        <p:nvPicPr>
          <p:cNvPr id="11" name="图片 10"/>
          <p:cNvPicPr>
            <a:picLocks noChangeAspect="1"/>
          </p:cNvPicPr>
          <p:nvPr/>
        </p:nvPicPr>
        <p:blipFill>
          <a:blip r:embed="rId6"/>
          <a:stretch>
            <a:fillRect/>
          </a:stretch>
        </p:blipFill>
        <p:spPr>
          <a:xfrm>
            <a:off x="8429421" y="1197269"/>
            <a:ext cx="2921947" cy="5183376"/>
          </a:xfrm>
          <a:prstGeom prst="rect">
            <a:avLst/>
          </a:prstGeom>
        </p:spPr>
      </p:pic>
    </p:spTree>
    <p:extLst>
      <p:ext uri="{BB962C8B-B14F-4D97-AF65-F5344CB8AC3E}">
        <p14:creationId xmlns:p14="http://schemas.microsoft.com/office/powerpoint/2010/main" val="387947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有屏幕密码如何判断</a:t>
            </a:r>
            <a:r>
              <a:rPr lang="en-US" altLang="zh-CN" dirty="0" err="1">
                <a:latin typeface="+mj-ea"/>
              </a:rPr>
              <a:t>iOS</a:t>
            </a:r>
            <a:r>
              <a:rPr lang="zh-CN" altLang="en-US" dirty="0">
                <a:latin typeface="+mj-ea"/>
              </a:rPr>
              <a:t>版本？</a:t>
            </a:r>
            <a:endParaRPr kumimoji="1" lang="zh-CN" altLang="en-US" dirty="0"/>
          </a:p>
        </p:txBody>
      </p:sp>
      <p:pic>
        <p:nvPicPr>
          <p:cNvPr id="4" name="图片 3"/>
          <p:cNvPicPr>
            <a:picLocks noChangeAspect="1"/>
          </p:cNvPicPr>
          <p:nvPr/>
        </p:nvPicPr>
        <p:blipFill rotWithShape="1">
          <a:blip r:embed="rId2"/>
          <a:srcRect l="12231" t="25969" r="14972" b="2058"/>
          <a:stretch/>
        </p:blipFill>
        <p:spPr>
          <a:xfrm>
            <a:off x="5016131" y="1485234"/>
            <a:ext cx="2254717" cy="3239610"/>
          </a:xfrm>
          <a:prstGeom prst="rect">
            <a:avLst/>
          </a:prstGeom>
        </p:spPr>
      </p:pic>
      <p:pic>
        <p:nvPicPr>
          <p:cNvPr id="5" name="图片 4"/>
          <p:cNvPicPr>
            <a:picLocks noChangeAspect="1"/>
          </p:cNvPicPr>
          <p:nvPr/>
        </p:nvPicPr>
        <p:blipFill>
          <a:blip r:embed="rId3"/>
          <a:stretch>
            <a:fillRect/>
          </a:stretch>
        </p:blipFill>
        <p:spPr>
          <a:xfrm>
            <a:off x="336693" y="1494853"/>
            <a:ext cx="2303724" cy="3229992"/>
          </a:xfrm>
          <a:prstGeom prst="rect">
            <a:avLst/>
          </a:prstGeom>
        </p:spPr>
      </p:pic>
      <p:pic>
        <p:nvPicPr>
          <p:cNvPr id="6" name="图片 5"/>
          <p:cNvPicPr>
            <a:picLocks noChangeAspect="1"/>
          </p:cNvPicPr>
          <p:nvPr/>
        </p:nvPicPr>
        <p:blipFill rotWithShape="1">
          <a:blip r:embed="rId4"/>
          <a:srcRect l="9318" t="10020" r="7206"/>
          <a:stretch/>
        </p:blipFill>
        <p:spPr>
          <a:xfrm>
            <a:off x="2712408" y="1484401"/>
            <a:ext cx="2238853" cy="3240443"/>
          </a:xfrm>
          <a:prstGeom prst="rect">
            <a:avLst/>
          </a:prstGeom>
        </p:spPr>
      </p:pic>
      <p:pic>
        <p:nvPicPr>
          <p:cNvPr id="7" name="图片 6"/>
          <p:cNvPicPr>
            <a:picLocks noChangeAspect="1"/>
          </p:cNvPicPr>
          <p:nvPr/>
        </p:nvPicPr>
        <p:blipFill rotWithShape="1">
          <a:blip r:embed="rId5"/>
          <a:srcRect l="5381" r="3922"/>
          <a:stretch/>
        </p:blipFill>
        <p:spPr>
          <a:xfrm>
            <a:off x="7319853" y="1485234"/>
            <a:ext cx="2154718" cy="3239610"/>
          </a:xfrm>
          <a:prstGeom prst="rect">
            <a:avLst/>
          </a:prstGeom>
        </p:spPr>
      </p:pic>
      <p:grpSp>
        <p:nvGrpSpPr>
          <p:cNvPr id="10" name="组 9"/>
          <p:cNvGrpSpPr/>
          <p:nvPr/>
        </p:nvGrpSpPr>
        <p:grpSpPr>
          <a:xfrm>
            <a:off x="9551584" y="1485234"/>
            <a:ext cx="2193196" cy="3239610"/>
            <a:chOff x="9550003" y="1485578"/>
            <a:chExt cx="2193704" cy="3240360"/>
          </a:xfrm>
        </p:grpSpPr>
        <p:pic>
          <p:nvPicPr>
            <p:cNvPr id="8" name="图片 7"/>
            <p:cNvPicPr>
              <a:picLocks noChangeAspect="1"/>
            </p:cNvPicPr>
            <p:nvPr/>
          </p:nvPicPr>
          <p:blipFill rotWithShape="1">
            <a:blip r:embed="rId5"/>
            <a:srcRect l="3363" r="4319"/>
            <a:stretch/>
          </p:blipFill>
          <p:spPr>
            <a:xfrm>
              <a:off x="9550003" y="1485578"/>
              <a:ext cx="2193704" cy="3240360"/>
            </a:xfrm>
            <a:prstGeom prst="rect">
              <a:avLst/>
            </a:prstGeom>
          </p:spPr>
        </p:pic>
        <p:pic>
          <p:nvPicPr>
            <p:cNvPr id="9" name="图片 8"/>
            <p:cNvPicPr>
              <a:picLocks noChangeAspect="1"/>
            </p:cNvPicPr>
            <p:nvPr/>
          </p:nvPicPr>
          <p:blipFill>
            <a:blip r:embed="rId6">
              <a:extLst>
                <a:ext uri="{BEBA8EAE-BF5A-486C-A8C5-ECC9F3942E4B}">
                  <a14:imgProps xmlns:a14="http://schemas.microsoft.com/office/drawing/2010/main">
                    <a14:imgLayer r:embed="rId7">
                      <a14:imgEffect>
                        <a14:backgroundRemoval t="0" b="100000" l="8537" r="100000"/>
                      </a14:imgEffect>
                    </a14:imgLayer>
                  </a14:imgProps>
                </a:ext>
              </a:extLst>
            </a:blip>
            <a:stretch>
              <a:fillRect/>
            </a:stretch>
          </p:blipFill>
          <p:spPr>
            <a:xfrm>
              <a:off x="10198075" y="1917626"/>
              <a:ext cx="941322" cy="792088"/>
            </a:xfrm>
            <a:prstGeom prst="rect">
              <a:avLst/>
            </a:prstGeom>
          </p:spPr>
        </p:pic>
      </p:grpSp>
      <p:sp>
        <p:nvSpPr>
          <p:cNvPr id="11" name="矩形 10"/>
          <p:cNvSpPr/>
          <p:nvPr/>
        </p:nvSpPr>
        <p:spPr>
          <a:xfrm>
            <a:off x="336694" y="4796836"/>
            <a:ext cx="2303722" cy="50393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743"/>
            <a:r>
              <a:rPr kumimoji="1" lang="en-US" altLang="zh-CN" sz="2400" dirty="0" err="1">
                <a:solidFill>
                  <a:prstClr val="white"/>
                </a:solidFill>
              </a:rPr>
              <a:t>iOS</a:t>
            </a:r>
            <a:r>
              <a:rPr kumimoji="1" lang="zh-CN" altLang="en-US" sz="2400" dirty="0">
                <a:solidFill>
                  <a:prstClr val="white"/>
                </a:solidFill>
              </a:rPr>
              <a:t> </a:t>
            </a:r>
            <a:r>
              <a:rPr kumimoji="1" lang="en-US" altLang="zh-CN" sz="2400" dirty="0">
                <a:solidFill>
                  <a:prstClr val="white"/>
                </a:solidFill>
              </a:rPr>
              <a:t>3</a:t>
            </a:r>
            <a:r>
              <a:rPr kumimoji="1" lang="zh-CN" altLang="en-US" sz="2400" dirty="0">
                <a:solidFill>
                  <a:prstClr val="white"/>
                </a:solidFill>
              </a:rPr>
              <a:t>/</a:t>
            </a:r>
            <a:r>
              <a:rPr kumimoji="1" lang="en-US" altLang="zh-CN" sz="2400" dirty="0">
                <a:solidFill>
                  <a:prstClr val="white"/>
                </a:solidFill>
              </a:rPr>
              <a:t>4</a:t>
            </a:r>
            <a:endParaRPr kumimoji="1" lang="zh-CN" altLang="en-US" sz="2400" dirty="0">
              <a:solidFill>
                <a:prstClr val="white"/>
              </a:solidFill>
            </a:endParaRPr>
          </a:p>
        </p:txBody>
      </p:sp>
      <p:sp>
        <p:nvSpPr>
          <p:cNvPr id="12" name="矩形 11"/>
          <p:cNvSpPr/>
          <p:nvPr/>
        </p:nvSpPr>
        <p:spPr>
          <a:xfrm>
            <a:off x="2712408" y="4796836"/>
            <a:ext cx="2231731" cy="50393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743"/>
            <a:r>
              <a:rPr kumimoji="1" lang="en-US" altLang="zh-CN" sz="2400" dirty="0" err="1">
                <a:solidFill>
                  <a:prstClr val="white"/>
                </a:solidFill>
              </a:rPr>
              <a:t>iOS</a:t>
            </a:r>
            <a:r>
              <a:rPr kumimoji="1" lang="zh-CN" altLang="en-US" sz="2400" dirty="0">
                <a:solidFill>
                  <a:prstClr val="white"/>
                </a:solidFill>
              </a:rPr>
              <a:t> </a:t>
            </a:r>
            <a:r>
              <a:rPr kumimoji="1" lang="en-US" altLang="zh-CN" sz="2400" dirty="0">
                <a:solidFill>
                  <a:prstClr val="white"/>
                </a:solidFill>
              </a:rPr>
              <a:t>5</a:t>
            </a:r>
            <a:r>
              <a:rPr kumimoji="1" lang="zh-CN" altLang="en-US" sz="2400" dirty="0">
                <a:solidFill>
                  <a:prstClr val="white"/>
                </a:solidFill>
              </a:rPr>
              <a:t>/</a:t>
            </a:r>
            <a:r>
              <a:rPr kumimoji="1" lang="en-US" altLang="zh-CN" sz="2400" dirty="0">
                <a:solidFill>
                  <a:prstClr val="white"/>
                </a:solidFill>
              </a:rPr>
              <a:t>6</a:t>
            </a:r>
            <a:endParaRPr kumimoji="1" lang="zh-CN" altLang="en-US" sz="2400" dirty="0">
              <a:solidFill>
                <a:prstClr val="white"/>
              </a:solidFill>
            </a:endParaRPr>
          </a:p>
        </p:txBody>
      </p:sp>
      <p:sp>
        <p:nvSpPr>
          <p:cNvPr id="13" name="矩形 12"/>
          <p:cNvSpPr/>
          <p:nvPr/>
        </p:nvSpPr>
        <p:spPr>
          <a:xfrm>
            <a:off x="5016130" y="4796836"/>
            <a:ext cx="2231731" cy="50393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743"/>
            <a:r>
              <a:rPr kumimoji="1" lang="en-US" altLang="zh-CN" sz="2400" dirty="0" err="1">
                <a:solidFill>
                  <a:prstClr val="white"/>
                </a:solidFill>
              </a:rPr>
              <a:t>iOS</a:t>
            </a:r>
            <a:r>
              <a:rPr kumimoji="1" lang="zh-CN" altLang="en-US" sz="2400" dirty="0">
                <a:solidFill>
                  <a:prstClr val="white"/>
                </a:solidFill>
              </a:rPr>
              <a:t> </a:t>
            </a:r>
            <a:r>
              <a:rPr kumimoji="1" lang="en-US" altLang="zh-CN" sz="2400" dirty="0">
                <a:solidFill>
                  <a:prstClr val="white"/>
                </a:solidFill>
              </a:rPr>
              <a:t>7</a:t>
            </a:r>
            <a:endParaRPr kumimoji="1" lang="zh-CN" altLang="en-US" sz="2400" dirty="0">
              <a:solidFill>
                <a:prstClr val="white"/>
              </a:solidFill>
            </a:endParaRPr>
          </a:p>
        </p:txBody>
      </p:sp>
      <p:sp>
        <p:nvSpPr>
          <p:cNvPr id="14" name="矩形 13"/>
          <p:cNvSpPr/>
          <p:nvPr/>
        </p:nvSpPr>
        <p:spPr>
          <a:xfrm>
            <a:off x="7319853" y="4796836"/>
            <a:ext cx="2159740" cy="50393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743"/>
            <a:r>
              <a:rPr kumimoji="1" lang="en-US" altLang="zh-CN" sz="2400" dirty="0" err="1">
                <a:solidFill>
                  <a:prstClr val="white"/>
                </a:solidFill>
              </a:rPr>
              <a:t>iOS</a:t>
            </a:r>
            <a:r>
              <a:rPr kumimoji="1" lang="zh-CN" altLang="en-US" sz="2400" dirty="0">
                <a:solidFill>
                  <a:prstClr val="white"/>
                </a:solidFill>
              </a:rPr>
              <a:t> </a:t>
            </a:r>
            <a:r>
              <a:rPr kumimoji="1" lang="en-US" altLang="zh-CN" sz="2400" dirty="0">
                <a:solidFill>
                  <a:prstClr val="white"/>
                </a:solidFill>
              </a:rPr>
              <a:t>8</a:t>
            </a:r>
            <a:endParaRPr kumimoji="1" lang="zh-CN" altLang="en-US" sz="2400" dirty="0">
              <a:solidFill>
                <a:prstClr val="white"/>
              </a:solidFill>
            </a:endParaRPr>
          </a:p>
        </p:txBody>
      </p:sp>
      <p:sp>
        <p:nvSpPr>
          <p:cNvPr id="15" name="矩形 14"/>
          <p:cNvSpPr/>
          <p:nvPr/>
        </p:nvSpPr>
        <p:spPr>
          <a:xfrm>
            <a:off x="9551584" y="4796836"/>
            <a:ext cx="2159740" cy="503939"/>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743"/>
            <a:r>
              <a:rPr kumimoji="1" lang="en-US" altLang="zh-CN" sz="2400" dirty="0" err="1">
                <a:solidFill>
                  <a:prstClr val="white"/>
                </a:solidFill>
              </a:rPr>
              <a:t>iOS</a:t>
            </a:r>
            <a:r>
              <a:rPr kumimoji="1" lang="zh-CN" altLang="en-US" sz="2400" dirty="0">
                <a:solidFill>
                  <a:prstClr val="white"/>
                </a:solidFill>
              </a:rPr>
              <a:t> </a:t>
            </a:r>
            <a:r>
              <a:rPr kumimoji="1" lang="en-US" altLang="zh-CN" sz="2400" dirty="0">
                <a:solidFill>
                  <a:prstClr val="white"/>
                </a:solidFill>
              </a:rPr>
              <a:t>9</a:t>
            </a:r>
            <a:endParaRPr kumimoji="1" lang="zh-CN" altLang="en-US" sz="2400" dirty="0">
              <a:solidFill>
                <a:prstClr val="white"/>
              </a:solidFill>
            </a:endParaRPr>
          </a:p>
        </p:txBody>
      </p:sp>
    </p:spTree>
    <p:extLst>
      <p:ext uri="{BB962C8B-B14F-4D97-AF65-F5344CB8AC3E}">
        <p14:creationId xmlns:p14="http://schemas.microsoft.com/office/powerpoint/2010/main" val="301893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par>
                                <p:cTn id="13" presetID="1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par>
                                <p:cTn id="17" presetID="12" presetClass="entr" presetSubtype="8"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right)">
                                      <p:cBhvr>
                                        <p:cTn id="20" dur="500"/>
                                        <p:tgtEl>
                                          <p:spTgt spid="7"/>
                                        </p:tgtEl>
                                      </p:cBhvr>
                                    </p:animEffect>
                                  </p:childTnLst>
                                </p:cTn>
                              </p:par>
                              <p:par>
                                <p:cTn id="21" presetID="1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righ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dissolv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t="5877" b="12276"/>
          <a:stretch/>
        </p:blipFill>
        <p:spPr>
          <a:xfrm>
            <a:off x="8039766" y="981295"/>
            <a:ext cx="3924979" cy="5615324"/>
          </a:xfrm>
          <a:prstGeom prst="rect">
            <a:avLst/>
          </a:prstGeom>
          <a:noFill/>
          <a:ln>
            <a:noFill/>
          </a:ln>
        </p:spPr>
      </p:pic>
      <p:sp>
        <p:nvSpPr>
          <p:cNvPr id="2" name="标题 1"/>
          <p:cNvSpPr>
            <a:spLocks noGrp="1"/>
          </p:cNvSpPr>
          <p:nvPr>
            <p:ph type="title"/>
          </p:nvPr>
        </p:nvSpPr>
        <p:spPr/>
        <p:txBody>
          <a:bodyPr/>
          <a:lstStyle/>
          <a:p>
            <a:r>
              <a:rPr kumimoji="1" lang="zh-CN" altLang="en-US" b="1" dirty="0"/>
              <a:t>屏幕密码破解</a:t>
            </a:r>
          </a:p>
        </p:txBody>
      </p:sp>
      <p:sp>
        <p:nvSpPr>
          <p:cNvPr id="3" name="内容占位符 2"/>
          <p:cNvSpPr>
            <a:spLocks noGrp="1"/>
          </p:cNvSpPr>
          <p:nvPr>
            <p:ph idx="1"/>
          </p:nvPr>
        </p:nvSpPr>
        <p:spPr>
          <a:xfrm>
            <a:off x="840633" y="1238455"/>
            <a:ext cx="4607445" cy="5070199"/>
          </a:xfrm>
        </p:spPr>
        <p:txBody>
          <a:bodyPr>
            <a:normAutofit lnSpcReduction="10000"/>
          </a:bodyPr>
          <a:lstStyle/>
          <a:p>
            <a:pPr marL="0" indent="0">
              <a:buNone/>
            </a:pPr>
            <a:r>
              <a:rPr kumimoji="1" lang="zh-CN" altLang="en-US" sz="2400" dirty="0">
                <a:latin typeface="+mj-ea"/>
                <a:ea typeface="+mj-ea"/>
              </a:rPr>
              <a:t>原理：</a:t>
            </a:r>
            <a:endParaRPr kumimoji="1" lang="en-US" altLang="zh-CN" sz="2400" dirty="0">
              <a:latin typeface="+mj-ea"/>
              <a:ea typeface="+mj-ea"/>
            </a:endParaRPr>
          </a:p>
          <a:p>
            <a:pPr marL="0" indent="0"/>
            <a:r>
              <a:rPr kumimoji="1" lang="zh-CN" altLang="en-US" sz="2400" dirty="0">
                <a:latin typeface="+mj-ea"/>
                <a:ea typeface="+mj-ea"/>
              </a:rPr>
              <a:t> 穷举</a:t>
            </a:r>
            <a:r>
              <a:rPr kumimoji="1" lang="en-US" altLang="zh-CN" sz="2400" dirty="0">
                <a:latin typeface="+mj-ea"/>
                <a:ea typeface="+mj-ea"/>
              </a:rPr>
              <a:t>0000-9999</a:t>
            </a:r>
          </a:p>
          <a:p>
            <a:pPr marL="0" indent="0"/>
            <a:r>
              <a:rPr kumimoji="1" lang="zh-CN" altLang="en-US" sz="2400" dirty="0">
                <a:latin typeface="+mj-ea"/>
                <a:ea typeface="+mj-ea"/>
              </a:rPr>
              <a:t> 顺序</a:t>
            </a:r>
            <a:r>
              <a:rPr kumimoji="1" lang="en-US" altLang="zh-CN" sz="2400" dirty="0">
                <a:latin typeface="+mj-ea"/>
                <a:ea typeface="+mj-ea"/>
              </a:rPr>
              <a:t>/</a:t>
            </a:r>
            <a:r>
              <a:rPr kumimoji="1" lang="zh-CN" altLang="en-US" sz="2400" dirty="0">
                <a:latin typeface="+mj-ea"/>
                <a:ea typeface="+mj-ea"/>
              </a:rPr>
              <a:t>倒序</a:t>
            </a:r>
            <a:r>
              <a:rPr kumimoji="1" lang="en-US" altLang="zh-CN" sz="2400" dirty="0">
                <a:latin typeface="+mj-ea"/>
                <a:ea typeface="+mj-ea"/>
              </a:rPr>
              <a:t>/</a:t>
            </a:r>
            <a:r>
              <a:rPr kumimoji="1" lang="zh-CN" altLang="en-US" sz="2400" dirty="0">
                <a:latin typeface="+mj-ea"/>
                <a:ea typeface="+mj-ea"/>
              </a:rPr>
              <a:t>策略</a:t>
            </a:r>
            <a:endParaRPr kumimoji="1" lang="en-US" altLang="zh-CN" sz="2400" dirty="0">
              <a:latin typeface="+mj-ea"/>
              <a:ea typeface="+mj-ea"/>
            </a:endParaRPr>
          </a:p>
          <a:p>
            <a:pPr marL="0" indent="0"/>
            <a:endParaRPr kumimoji="1" lang="en-US" altLang="zh-CN" sz="2400" dirty="0">
              <a:latin typeface="+mj-ea"/>
              <a:ea typeface="+mj-ea"/>
            </a:endParaRPr>
          </a:p>
          <a:p>
            <a:pPr marL="0" indent="0">
              <a:buNone/>
            </a:pPr>
            <a:r>
              <a:rPr kumimoji="1" lang="zh-CN" altLang="en-US" sz="2400" dirty="0">
                <a:latin typeface="+mj-ea"/>
                <a:ea typeface="+mj-ea"/>
              </a:rPr>
              <a:t>工作模式：</a:t>
            </a:r>
            <a:endParaRPr kumimoji="1" lang="en-US" altLang="zh-CN" sz="2400" dirty="0">
              <a:latin typeface="+mj-ea"/>
              <a:ea typeface="+mj-ea"/>
            </a:endParaRPr>
          </a:p>
          <a:p>
            <a:pPr marL="0" indent="0"/>
            <a:r>
              <a:rPr kumimoji="1" lang="zh-CN" altLang="en-US" sz="2400" dirty="0">
                <a:latin typeface="+mj-ea"/>
                <a:ea typeface="+mj-ea"/>
              </a:rPr>
              <a:t> </a:t>
            </a:r>
            <a:r>
              <a:rPr kumimoji="1" lang="en-US" altLang="zh-CN" sz="2400" dirty="0">
                <a:latin typeface="+mj-ea"/>
                <a:ea typeface="+mj-ea"/>
              </a:rPr>
              <a:t>A4</a:t>
            </a:r>
            <a:r>
              <a:rPr kumimoji="1" lang="zh-CN" altLang="en-US" sz="2400" dirty="0">
                <a:latin typeface="+mj-ea"/>
                <a:ea typeface="+mj-ea"/>
              </a:rPr>
              <a:t>及以下设备：</a:t>
            </a:r>
            <a:r>
              <a:rPr kumimoji="1" lang="en-US" altLang="zh-CN" sz="2400" dirty="0">
                <a:latin typeface="+mj-ea"/>
                <a:ea typeface="+mj-ea"/>
              </a:rPr>
              <a:t>DFU</a:t>
            </a:r>
            <a:r>
              <a:rPr kumimoji="1" lang="zh-CN" altLang="en-US" sz="2400" dirty="0">
                <a:latin typeface="+mj-ea"/>
                <a:ea typeface="+mj-ea"/>
              </a:rPr>
              <a:t>模式</a:t>
            </a:r>
            <a:endParaRPr kumimoji="1" lang="en-US" altLang="zh-CN" sz="2400" dirty="0">
              <a:latin typeface="+mj-ea"/>
              <a:ea typeface="+mj-ea"/>
            </a:endParaRPr>
          </a:p>
          <a:p>
            <a:pPr marL="0" indent="0"/>
            <a:r>
              <a:rPr kumimoji="1" lang="zh-CN" altLang="en-US" sz="2400" dirty="0">
                <a:latin typeface="+mj-ea"/>
                <a:ea typeface="+mj-ea"/>
              </a:rPr>
              <a:t> </a:t>
            </a:r>
            <a:r>
              <a:rPr kumimoji="1" lang="en-US" altLang="zh-CN" sz="2400" dirty="0">
                <a:latin typeface="+mj-ea"/>
                <a:ea typeface="+mj-ea"/>
              </a:rPr>
              <a:t>iOS7</a:t>
            </a:r>
            <a:r>
              <a:rPr kumimoji="1" lang="zh-CN" altLang="en-US" sz="2400" dirty="0">
                <a:latin typeface="+mj-ea"/>
                <a:ea typeface="+mj-ea"/>
              </a:rPr>
              <a:t>：已停用状态</a:t>
            </a:r>
            <a:endParaRPr kumimoji="1" lang="en-US" altLang="zh-CN" sz="2400" dirty="0">
              <a:latin typeface="+mj-ea"/>
              <a:ea typeface="+mj-ea"/>
            </a:endParaRPr>
          </a:p>
          <a:p>
            <a:pPr marL="0" indent="0"/>
            <a:r>
              <a:rPr kumimoji="1" lang="zh-CN" altLang="en-US" sz="2400" dirty="0">
                <a:latin typeface="+mj-ea"/>
                <a:ea typeface="+mj-ea"/>
              </a:rPr>
              <a:t> </a:t>
            </a:r>
            <a:r>
              <a:rPr kumimoji="1" lang="en-US" altLang="zh-CN" sz="2400" dirty="0">
                <a:latin typeface="+mj-ea"/>
                <a:ea typeface="+mj-ea"/>
              </a:rPr>
              <a:t>iOS8</a:t>
            </a:r>
            <a:r>
              <a:rPr kumimoji="1" lang="zh-CN" altLang="en-US" sz="2400" dirty="0">
                <a:latin typeface="+mj-ea"/>
                <a:ea typeface="+mj-ea"/>
              </a:rPr>
              <a:t>：输入密码状态</a:t>
            </a:r>
            <a:endParaRPr kumimoji="1" lang="en-US" altLang="zh-CN" sz="2400" dirty="0">
              <a:latin typeface="+mj-ea"/>
              <a:ea typeface="+mj-ea"/>
            </a:endParaRPr>
          </a:p>
          <a:p>
            <a:pPr marL="0" indent="0"/>
            <a:endParaRPr kumimoji="1" lang="en-US" altLang="zh-CN" sz="2400" dirty="0">
              <a:latin typeface="+mj-ea"/>
              <a:ea typeface="+mj-ea"/>
            </a:endParaRPr>
          </a:p>
          <a:p>
            <a:pPr marL="0" indent="0">
              <a:buNone/>
            </a:pPr>
            <a:r>
              <a:rPr kumimoji="1" lang="zh-CN" altLang="en-US" sz="2400" dirty="0">
                <a:latin typeface="+mj-ea"/>
                <a:ea typeface="+mj-ea"/>
              </a:rPr>
              <a:t>工具：</a:t>
            </a:r>
            <a:endParaRPr kumimoji="1" lang="en-US" altLang="zh-CN" sz="2400" dirty="0">
              <a:latin typeface="+mj-ea"/>
              <a:ea typeface="+mj-ea"/>
            </a:endParaRPr>
          </a:p>
          <a:p>
            <a:pPr marL="0" indent="0"/>
            <a:r>
              <a:rPr kumimoji="1" lang="zh-CN" altLang="en-US" sz="2400" dirty="0">
                <a:latin typeface="+mj-ea"/>
                <a:ea typeface="+mj-ea"/>
              </a:rPr>
              <a:t> </a:t>
            </a:r>
            <a:r>
              <a:rPr kumimoji="1" lang="en-US" altLang="zh-CN" sz="2400" dirty="0">
                <a:latin typeface="+mj-ea"/>
                <a:ea typeface="+mj-ea"/>
              </a:rPr>
              <a:t>A4</a:t>
            </a:r>
            <a:r>
              <a:rPr kumimoji="1" lang="zh-CN" altLang="en-US" sz="2400" dirty="0">
                <a:latin typeface="+mj-ea"/>
                <a:ea typeface="+mj-ea"/>
              </a:rPr>
              <a:t>及以下设备：穷举软件</a:t>
            </a:r>
            <a:endParaRPr kumimoji="1" lang="en-US" altLang="zh-CN" sz="2400" dirty="0">
              <a:latin typeface="+mj-ea"/>
              <a:ea typeface="+mj-ea"/>
            </a:endParaRPr>
          </a:p>
          <a:p>
            <a:pPr marL="0" indent="0"/>
            <a:r>
              <a:rPr kumimoji="1" lang="zh-CN" altLang="en-US" sz="2400" dirty="0">
                <a:latin typeface="+mj-ea"/>
                <a:ea typeface="+mj-ea"/>
              </a:rPr>
              <a:t> </a:t>
            </a:r>
            <a:r>
              <a:rPr kumimoji="1" lang="en-US" altLang="zh-CN" sz="2400" dirty="0">
                <a:latin typeface="+mj-ea"/>
                <a:ea typeface="+mj-ea"/>
              </a:rPr>
              <a:t>iOS7/8</a:t>
            </a:r>
            <a:r>
              <a:rPr kumimoji="1" lang="zh-CN" altLang="en-US" sz="2400" dirty="0">
                <a:latin typeface="+mj-ea"/>
                <a:ea typeface="+mj-ea"/>
              </a:rPr>
              <a:t>：触屏模拟器</a:t>
            </a:r>
          </a:p>
        </p:txBody>
      </p:sp>
    </p:spTree>
    <p:extLst>
      <p:ext uri="{BB962C8B-B14F-4D97-AF65-F5344CB8AC3E}">
        <p14:creationId xmlns:p14="http://schemas.microsoft.com/office/powerpoint/2010/main" val="23487532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6951" y="-58838"/>
            <a:ext cx="10515600" cy="1325563"/>
          </a:xfrm>
        </p:spPr>
        <p:txBody>
          <a:bodyPr/>
          <a:lstStyle/>
          <a:p>
            <a:r>
              <a:rPr lang="en-US" altLang="zh-CN" dirty="0">
                <a:latin typeface="+mj-ea"/>
                <a:ea typeface="+mj-ea"/>
              </a:rPr>
              <a:t>iOS</a:t>
            </a:r>
            <a:r>
              <a:rPr lang="zh-CN" altLang="en-US" dirty="0">
                <a:latin typeface="+mj-ea"/>
                <a:ea typeface="+mj-ea"/>
              </a:rPr>
              <a:t>密码破解</a:t>
            </a:r>
          </a:p>
        </p:txBody>
      </p:sp>
      <p:sp>
        <p:nvSpPr>
          <p:cNvPr id="3" name="内容占位符 2"/>
          <p:cNvSpPr>
            <a:spLocks noGrp="1"/>
          </p:cNvSpPr>
          <p:nvPr>
            <p:ph idx="1"/>
          </p:nvPr>
        </p:nvSpPr>
        <p:spPr>
          <a:xfrm>
            <a:off x="650868" y="1100628"/>
            <a:ext cx="10021683" cy="3579849"/>
          </a:xfrm>
        </p:spPr>
        <p:txBody>
          <a:bodyPr/>
          <a:lstStyle/>
          <a:p>
            <a:pPr>
              <a:buFont typeface="Wingdings" panose="05000000000000000000" pitchFamily="2" charset="2"/>
              <a:buChar char="Ø"/>
            </a:pPr>
            <a:r>
              <a:rPr lang="zh-CN" altLang="en-US" sz="2899" dirty="0">
                <a:latin typeface="+mj-ea"/>
                <a:ea typeface="+mj-ea"/>
              </a:rPr>
              <a:t>穷举法</a:t>
            </a:r>
            <a:endParaRPr lang="en-US" altLang="zh-CN" sz="2899" dirty="0">
              <a:latin typeface="+mj-ea"/>
              <a:ea typeface="+mj-ea"/>
            </a:endParaRPr>
          </a:p>
          <a:p>
            <a:pPr marL="0" indent="0">
              <a:buNone/>
            </a:pPr>
            <a:endParaRPr lang="zh-CN" altLang="en-US" dirty="0">
              <a:latin typeface="+mj-ea"/>
              <a:ea typeface="+mj-ea"/>
            </a:endParaRPr>
          </a:p>
        </p:txBody>
      </p:sp>
      <p:pic>
        <p:nvPicPr>
          <p:cNvPr id="4" name="图片 3"/>
          <p:cNvPicPr/>
          <p:nvPr/>
        </p:nvPicPr>
        <p:blipFill rotWithShape="1">
          <a:blip r:embed="rId2"/>
          <a:srcRect l="1666" t="23711" r="62017" b="40677"/>
          <a:stretch/>
        </p:blipFill>
        <p:spPr bwMode="auto">
          <a:xfrm>
            <a:off x="480676" y="1989173"/>
            <a:ext cx="3184243" cy="4103506"/>
          </a:xfrm>
          <a:prstGeom prst="rect">
            <a:avLst/>
          </a:prstGeom>
          <a:ln>
            <a:noFill/>
          </a:ln>
          <a:extLst>
            <a:ext uri="{53640926-AAD7-44d8-BBD7-CCE9431645EC}">
              <a14:shadowObscured xmlns:a14="http://schemas.microsoft.com/office/drawing/2010/main" xmlns=""/>
            </a:ext>
          </a:extLst>
        </p:spPr>
      </p:pic>
      <p:pic>
        <p:nvPicPr>
          <p:cNvPr id="5" name="图片 4"/>
          <p:cNvPicPr/>
          <p:nvPr/>
        </p:nvPicPr>
        <p:blipFill>
          <a:blip r:embed="rId3"/>
          <a:stretch>
            <a:fillRect/>
          </a:stretch>
        </p:blipFill>
        <p:spPr>
          <a:xfrm>
            <a:off x="3720286" y="4600781"/>
            <a:ext cx="8390953" cy="2249440"/>
          </a:xfrm>
          <a:prstGeom prst="rect">
            <a:avLst/>
          </a:prstGeom>
        </p:spPr>
      </p:pic>
      <p:pic>
        <p:nvPicPr>
          <p:cNvPr id="6" name="图片 5"/>
          <p:cNvPicPr/>
          <p:nvPr/>
        </p:nvPicPr>
        <p:blipFill>
          <a:blip r:embed="rId4"/>
          <a:stretch>
            <a:fillRect/>
          </a:stretch>
        </p:blipFill>
        <p:spPr>
          <a:xfrm>
            <a:off x="3720286" y="981294"/>
            <a:ext cx="5390320" cy="3599567"/>
          </a:xfrm>
          <a:prstGeom prst="rect">
            <a:avLst/>
          </a:prstGeom>
          <a:ln>
            <a:solidFill>
              <a:schemeClr val="accent1"/>
            </a:solidFill>
          </a:ln>
        </p:spPr>
      </p:pic>
      <p:pic>
        <p:nvPicPr>
          <p:cNvPr id="7" name="图片 6"/>
          <p:cNvPicPr/>
          <p:nvPr/>
        </p:nvPicPr>
        <p:blipFill>
          <a:blip r:embed="rId5"/>
          <a:stretch>
            <a:fillRect/>
          </a:stretch>
        </p:blipFill>
        <p:spPr>
          <a:xfrm>
            <a:off x="9119636" y="909303"/>
            <a:ext cx="2969952" cy="3671558"/>
          </a:xfrm>
          <a:prstGeom prst="rect">
            <a:avLst/>
          </a:prstGeom>
          <a:ln>
            <a:solidFill>
              <a:schemeClr val="tx1"/>
            </a:solidFill>
          </a:ln>
        </p:spPr>
      </p:pic>
    </p:spTree>
    <p:extLst>
      <p:ext uri="{BB962C8B-B14F-4D97-AF65-F5344CB8AC3E}">
        <p14:creationId xmlns:p14="http://schemas.microsoft.com/office/powerpoint/2010/main" val="25027626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2769" y="-116651"/>
            <a:ext cx="10515600" cy="1325563"/>
          </a:xfrm>
        </p:spPr>
        <p:txBody>
          <a:bodyPr/>
          <a:lstStyle/>
          <a:p>
            <a:r>
              <a:rPr lang="en-US" altLang="zh-CN" dirty="0">
                <a:latin typeface="+mj-ea"/>
                <a:ea typeface="+mj-ea"/>
              </a:rPr>
              <a:t>iOS</a:t>
            </a:r>
            <a:r>
              <a:rPr lang="zh-CN" altLang="en-US" dirty="0">
                <a:latin typeface="+mj-ea"/>
                <a:ea typeface="+mj-ea"/>
              </a:rPr>
              <a:t>密码破解</a:t>
            </a:r>
            <a:r>
              <a:rPr lang="en-US" altLang="zh-CN" dirty="0">
                <a:latin typeface="+mj-ea"/>
                <a:ea typeface="+mj-ea"/>
              </a:rPr>
              <a:t>-iOS7</a:t>
            </a:r>
            <a:r>
              <a:rPr lang="zh-CN" altLang="en-US" dirty="0">
                <a:latin typeface="+mj-ea"/>
                <a:ea typeface="+mj-ea"/>
              </a:rPr>
              <a:t>设备</a:t>
            </a:r>
          </a:p>
        </p:txBody>
      </p:sp>
      <p:pic>
        <p:nvPicPr>
          <p:cNvPr id="4" name="IOS 全自动解锁_标清">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2514"/>
          <a:stretch/>
        </p:blipFill>
        <p:spPr>
          <a:xfrm>
            <a:off x="11654" y="1053286"/>
            <a:ext cx="7452181" cy="5399350"/>
          </a:xfrm>
          <a:prstGeom prst="rect">
            <a:avLst/>
          </a:prstGeom>
        </p:spPr>
      </p:pic>
      <p:pic>
        <p:nvPicPr>
          <p:cNvPr id="3" name="图片 2"/>
          <p:cNvPicPr>
            <a:picLocks noChangeAspect="1"/>
          </p:cNvPicPr>
          <p:nvPr/>
        </p:nvPicPr>
        <p:blipFill rotWithShape="1">
          <a:blip r:embed="rId6"/>
          <a:srcRect l="308" r="7064"/>
          <a:stretch/>
        </p:blipFill>
        <p:spPr>
          <a:xfrm>
            <a:off x="7463835" y="981294"/>
            <a:ext cx="4751428" cy="2519697"/>
          </a:xfrm>
          <a:prstGeom prst="rect">
            <a:avLst/>
          </a:prstGeom>
        </p:spPr>
      </p:pic>
      <p:pic>
        <p:nvPicPr>
          <p:cNvPr id="5" name="图片 4"/>
          <p:cNvPicPr>
            <a:picLocks noChangeAspect="1"/>
          </p:cNvPicPr>
          <p:nvPr/>
        </p:nvPicPr>
        <p:blipFill>
          <a:blip r:embed="rId7"/>
          <a:stretch>
            <a:fillRect/>
          </a:stretch>
        </p:blipFill>
        <p:spPr>
          <a:xfrm>
            <a:off x="7463835" y="3497776"/>
            <a:ext cx="4751428" cy="2954860"/>
          </a:xfrm>
          <a:prstGeom prst="rect">
            <a:avLst/>
          </a:prstGeom>
        </p:spPr>
      </p:pic>
      <p:pic>
        <p:nvPicPr>
          <p:cNvPr id="6" name="图片 5"/>
          <p:cNvPicPr>
            <a:picLocks noChangeAspect="1"/>
          </p:cNvPicPr>
          <p:nvPr/>
        </p:nvPicPr>
        <p:blipFill>
          <a:blip r:embed="rId8"/>
          <a:stretch>
            <a:fillRect/>
          </a:stretch>
        </p:blipFill>
        <p:spPr>
          <a:xfrm>
            <a:off x="7463835" y="3500991"/>
            <a:ext cx="4735816" cy="2951645"/>
          </a:xfrm>
          <a:prstGeom prst="rect">
            <a:avLst/>
          </a:prstGeom>
        </p:spPr>
      </p:pic>
    </p:spTree>
    <p:extLst>
      <p:ext uri="{BB962C8B-B14F-4D97-AF65-F5344CB8AC3E}">
        <p14:creationId xmlns:p14="http://schemas.microsoft.com/office/powerpoint/2010/main" val="62381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8684" y="0"/>
            <a:ext cx="10515600" cy="1325563"/>
          </a:xfrm>
        </p:spPr>
        <p:txBody>
          <a:bodyPr/>
          <a:lstStyle/>
          <a:p>
            <a:r>
              <a:rPr kumimoji="1" lang="zh-CN" altLang="en-US" dirty="0"/>
              <a:t>信任关系</a:t>
            </a:r>
          </a:p>
        </p:txBody>
      </p:sp>
      <p:sp>
        <p:nvSpPr>
          <p:cNvPr id="3" name="内容占位符 2"/>
          <p:cNvSpPr>
            <a:spLocks noGrp="1"/>
          </p:cNvSpPr>
          <p:nvPr>
            <p:ph idx="1"/>
          </p:nvPr>
        </p:nvSpPr>
        <p:spPr>
          <a:xfrm>
            <a:off x="408684" y="1125277"/>
            <a:ext cx="11290239" cy="3579849"/>
          </a:xfrm>
        </p:spPr>
        <p:txBody>
          <a:bodyPr>
            <a:normAutofit/>
          </a:bodyPr>
          <a:lstStyle/>
          <a:p>
            <a:pPr>
              <a:buFont typeface="Wingdings" charset="2"/>
              <a:buChar char="Ø"/>
            </a:pPr>
            <a:r>
              <a:rPr lang="zh-CN" altLang="en-US" sz="2400" dirty="0">
                <a:latin typeface="+mj-ea"/>
                <a:ea typeface="+mj-ea"/>
              </a:rPr>
              <a:t>信任文件路径：</a:t>
            </a:r>
            <a:endParaRPr lang="en-US" altLang="zh-CN" sz="2400" dirty="0">
              <a:latin typeface="+mj-ea"/>
              <a:ea typeface="+mj-ea"/>
            </a:endParaRPr>
          </a:p>
          <a:p>
            <a:pPr>
              <a:buFont typeface="Arial"/>
              <a:buChar char="•"/>
            </a:pPr>
            <a:r>
              <a:rPr lang="en-US" altLang="zh-CN" sz="2400" dirty="0"/>
              <a:t>Windows</a:t>
            </a:r>
            <a:r>
              <a:rPr lang="zh-CN" altLang="en-US" sz="2400" dirty="0"/>
              <a:t> </a:t>
            </a:r>
            <a:r>
              <a:rPr lang="en-US" altLang="zh-CN" sz="2400" dirty="0"/>
              <a:t>XP</a:t>
            </a:r>
            <a:r>
              <a:rPr lang="zh-CN" altLang="zh-CN" sz="2400" dirty="0"/>
              <a:t>：</a:t>
            </a:r>
            <a:endParaRPr lang="en-US" altLang="zh-CN" sz="2400" dirty="0"/>
          </a:p>
          <a:p>
            <a:pPr marL="0" indent="0">
              <a:buNone/>
            </a:pPr>
            <a:r>
              <a:rPr lang="en-US" altLang="zh-CN" sz="2400" dirty="0"/>
              <a:t>C:\Documents and Settings\All Users\Application Data\Apple\Lockdown</a:t>
            </a:r>
            <a:endParaRPr lang="zh-CN" altLang="zh-CN" sz="2400" dirty="0"/>
          </a:p>
          <a:p>
            <a:pPr>
              <a:buFont typeface="Arial"/>
              <a:buChar char="•"/>
            </a:pPr>
            <a:r>
              <a:rPr lang="en-US" altLang="zh-CN" sz="2400" dirty="0"/>
              <a:t>Windows</a:t>
            </a:r>
            <a:r>
              <a:rPr lang="zh-CN" altLang="en-US" sz="2400" dirty="0"/>
              <a:t> </a:t>
            </a:r>
            <a:r>
              <a:rPr lang="en-US" altLang="zh-CN" sz="2400" dirty="0"/>
              <a:t>7</a:t>
            </a:r>
            <a:r>
              <a:rPr lang="zh-CN" altLang="zh-CN" sz="2400" dirty="0"/>
              <a:t>：</a:t>
            </a:r>
            <a:endParaRPr lang="en-US" altLang="zh-CN" sz="2400" dirty="0"/>
          </a:p>
          <a:p>
            <a:pPr marL="0" indent="0">
              <a:buNone/>
            </a:pPr>
            <a:r>
              <a:rPr lang="en-US" altLang="zh-CN" sz="2400" dirty="0"/>
              <a:t>C:\Users\All Users\Apple\Lockdown</a:t>
            </a:r>
            <a:r>
              <a:rPr lang="zh-CN" altLang="en-US" sz="2400" dirty="0"/>
              <a:t> </a:t>
            </a:r>
            <a:r>
              <a:rPr lang="zh-CN" altLang="zh-CN" sz="2400" dirty="0">
                <a:latin typeface="+mj-ea"/>
                <a:ea typeface="+mj-ea"/>
              </a:rPr>
              <a:t>或</a:t>
            </a:r>
            <a:r>
              <a:rPr lang="zh-CN" altLang="en-US" sz="2400" dirty="0">
                <a:latin typeface="+mj-ea"/>
                <a:ea typeface="+mj-ea"/>
              </a:rPr>
              <a:t> </a:t>
            </a:r>
            <a:r>
              <a:rPr lang="en-US" altLang="zh-CN" sz="2400" dirty="0"/>
              <a:t>C:\</a:t>
            </a:r>
            <a:r>
              <a:rPr lang="en-US" altLang="zh-CN" sz="2400" dirty="0" err="1"/>
              <a:t>ProgramData</a:t>
            </a:r>
            <a:r>
              <a:rPr lang="en-US" altLang="zh-CN" sz="2400" dirty="0"/>
              <a:t>\Apple\Lockdown</a:t>
            </a:r>
            <a:r>
              <a:rPr lang="zh-CN" altLang="zh-CN" sz="2400" dirty="0"/>
              <a:t> </a:t>
            </a:r>
            <a:endParaRPr lang="en-US" altLang="zh-CN" sz="2400" dirty="0"/>
          </a:p>
          <a:p>
            <a:pPr>
              <a:buFont typeface="Arial"/>
              <a:buChar char="•"/>
            </a:pPr>
            <a:r>
              <a:rPr lang="en-US" altLang="zh-CN" sz="2400" dirty="0"/>
              <a:t>Mac</a:t>
            </a:r>
            <a:r>
              <a:rPr lang="zh-CN" altLang="en-US" sz="2400" dirty="0"/>
              <a:t> </a:t>
            </a:r>
            <a:r>
              <a:rPr lang="en-US" altLang="zh-CN" sz="2400" dirty="0"/>
              <a:t>OS</a:t>
            </a:r>
            <a:r>
              <a:rPr lang="zh-CN" altLang="en-US" sz="2400" dirty="0"/>
              <a:t> </a:t>
            </a:r>
            <a:r>
              <a:rPr lang="en-US" altLang="zh-CN" sz="2400" dirty="0"/>
              <a:t>X</a:t>
            </a:r>
            <a:r>
              <a:rPr lang="zh-CN" altLang="en-US" sz="2400" dirty="0"/>
              <a:t>：</a:t>
            </a:r>
            <a:endParaRPr lang="en-US" altLang="zh-CN" sz="2400" dirty="0"/>
          </a:p>
          <a:p>
            <a:pPr marL="0" indent="0">
              <a:buNone/>
            </a:pPr>
            <a:r>
              <a:rPr lang="en-US" altLang="zh-CN" sz="2400" dirty="0"/>
              <a:t>/private/</a:t>
            </a:r>
            <a:r>
              <a:rPr lang="en-US" altLang="zh-CN" sz="2400" dirty="0" err="1"/>
              <a:t>var</a:t>
            </a:r>
            <a:r>
              <a:rPr lang="en-US" altLang="zh-CN" sz="2400" dirty="0"/>
              <a:t>/</a:t>
            </a:r>
            <a:r>
              <a:rPr lang="en-US" altLang="zh-CN" sz="2400" dirty="0" err="1"/>
              <a:t>db</a:t>
            </a:r>
            <a:r>
              <a:rPr lang="en-US" altLang="zh-CN" sz="2400" dirty="0"/>
              <a:t>/lockdown/</a:t>
            </a:r>
          </a:p>
          <a:p>
            <a:endParaRPr kumimoji="1" lang="zh-CN" altLang="en-US" sz="2400" dirty="0">
              <a:latin typeface="+mj-ea"/>
              <a:ea typeface="+mj-ea"/>
            </a:endParaRPr>
          </a:p>
        </p:txBody>
      </p:sp>
      <p:pic>
        <p:nvPicPr>
          <p:cNvPr id="6" name="图片 5"/>
          <p:cNvPicPr>
            <a:picLocks noChangeAspect="1"/>
          </p:cNvPicPr>
          <p:nvPr/>
        </p:nvPicPr>
        <p:blipFill>
          <a:blip r:embed="rId3"/>
          <a:stretch>
            <a:fillRect/>
          </a:stretch>
        </p:blipFill>
        <p:spPr>
          <a:xfrm>
            <a:off x="1560546" y="4292896"/>
            <a:ext cx="8804117" cy="2015757"/>
          </a:xfrm>
          <a:prstGeom prst="rect">
            <a:avLst/>
          </a:prstGeom>
        </p:spPr>
      </p:pic>
    </p:spTree>
    <p:extLst>
      <p:ext uri="{BB962C8B-B14F-4D97-AF65-F5344CB8AC3E}">
        <p14:creationId xmlns:p14="http://schemas.microsoft.com/office/powerpoint/2010/main" val="18329653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信任关系与密码绕过</a:t>
            </a:r>
          </a:p>
        </p:txBody>
      </p:sp>
      <p:sp>
        <p:nvSpPr>
          <p:cNvPr id="3" name="内容占位符 2"/>
          <p:cNvSpPr>
            <a:spLocks noGrp="1"/>
          </p:cNvSpPr>
          <p:nvPr>
            <p:ph idx="1"/>
          </p:nvPr>
        </p:nvSpPr>
        <p:spPr>
          <a:xfrm>
            <a:off x="776311" y="1100628"/>
            <a:ext cx="10840261" cy="4384421"/>
          </a:xfrm>
        </p:spPr>
        <p:txBody>
          <a:bodyPr>
            <a:normAutofit/>
          </a:bodyPr>
          <a:lstStyle/>
          <a:p>
            <a:pPr lvl="0">
              <a:lnSpc>
                <a:spcPct val="150000"/>
              </a:lnSpc>
              <a:buFont typeface="Arial"/>
              <a:buChar char="•"/>
            </a:pPr>
            <a:r>
              <a:rPr lang="zh-CN" altLang="zh-CN" sz="2400" dirty="0">
                <a:latin typeface="+mj-ea"/>
                <a:ea typeface="+mj-ea"/>
              </a:rPr>
              <a:t>每个</a:t>
            </a:r>
            <a:r>
              <a:rPr lang="en-US" altLang="zh-CN" sz="2400" dirty="0" err="1">
                <a:latin typeface="+mj-ea"/>
                <a:ea typeface="+mj-ea"/>
              </a:rPr>
              <a:t>iOS</a:t>
            </a:r>
            <a:r>
              <a:rPr lang="zh-CN" altLang="zh-CN" sz="2400" dirty="0">
                <a:latin typeface="+mj-ea"/>
                <a:ea typeface="+mj-ea"/>
              </a:rPr>
              <a:t>设备与其</a:t>
            </a:r>
            <a:r>
              <a:rPr lang="en-US" altLang="zh-CN" sz="2400" dirty="0" err="1">
                <a:latin typeface="+mj-ea"/>
                <a:ea typeface="+mj-ea"/>
              </a:rPr>
              <a:t>uuid.plist</a:t>
            </a:r>
            <a:r>
              <a:rPr lang="zh-CN" altLang="zh-CN" sz="2400" dirty="0">
                <a:latin typeface="+mj-ea"/>
                <a:ea typeface="+mj-ea"/>
              </a:rPr>
              <a:t>文件一一对应，与</a:t>
            </a:r>
            <a:r>
              <a:rPr lang="en-US" altLang="zh-CN" sz="2400" dirty="0">
                <a:latin typeface="+mj-ea"/>
                <a:ea typeface="+mj-ea"/>
              </a:rPr>
              <a:t>PC</a:t>
            </a:r>
            <a:r>
              <a:rPr lang="zh-CN" altLang="zh-CN" sz="2400" dirty="0">
                <a:latin typeface="+mj-ea"/>
                <a:ea typeface="+mj-ea"/>
              </a:rPr>
              <a:t>硬件的改变无关</a:t>
            </a:r>
          </a:p>
          <a:p>
            <a:pPr lvl="0">
              <a:lnSpc>
                <a:spcPct val="150000"/>
              </a:lnSpc>
              <a:buFont typeface="Arial"/>
              <a:buChar char="•"/>
            </a:pPr>
            <a:r>
              <a:rPr lang="zh-CN" altLang="en-US" sz="2400" dirty="0">
                <a:latin typeface="+mj-ea"/>
                <a:ea typeface="+mj-ea"/>
              </a:rPr>
              <a:t>同一设备不同密码，仍可与同一</a:t>
            </a:r>
            <a:r>
              <a:rPr lang="en-US" altLang="zh-CN" sz="2400" dirty="0" err="1">
                <a:latin typeface="+mj-ea"/>
                <a:ea typeface="+mj-ea"/>
              </a:rPr>
              <a:t>uuid.plist</a:t>
            </a:r>
            <a:r>
              <a:rPr lang="zh-CN" altLang="en-US" sz="2400" dirty="0">
                <a:latin typeface="+mj-ea"/>
                <a:ea typeface="+mj-ea"/>
              </a:rPr>
              <a:t>文件对应</a:t>
            </a:r>
            <a:endParaRPr lang="en-US" altLang="zh-CN" sz="2400" dirty="0">
              <a:latin typeface="+mj-ea"/>
              <a:ea typeface="+mj-ea"/>
            </a:endParaRPr>
          </a:p>
          <a:p>
            <a:pPr lvl="0">
              <a:lnSpc>
                <a:spcPct val="150000"/>
              </a:lnSpc>
              <a:buFont typeface="Arial"/>
              <a:buChar char="•"/>
            </a:pPr>
            <a:r>
              <a:rPr lang="zh-CN" altLang="en-US" sz="2400" dirty="0">
                <a:latin typeface="+mj-ea"/>
                <a:ea typeface="+mj-ea"/>
              </a:rPr>
              <a:t>有</a:t>
            </a:r>
            <a:r>
              <a:rPr lang="zh-CN" altLang="zh-CN" sz="2400" dirty="0">
                <a:latin typeface="+mj-ea"/>
                <a:ea typeface="+mj-ea"/>
              </a:rPr>
              <a:t>无密码</a:t>
            </a:r>
            <a:r>
              <a:rPr lang="zh-CN" altLang="en-US" sz="2400" dirty="0">
                <a:latin typeface="+mj-ea"/>
                <a:ea typeface="+mj-ea"/>
              </a:rPr>
              <a:t>（</a:t>
            </a:r>
            <a:r>
              <a:rPr lang="en-US" altLang="zh-CN" sz="2400" dirty="0">
                <a:latin typeface="+mj-ea"/>
                <a:ea typeface="+mj-ea"/>
              </a:rPr>
              <a:t>iOS7</a:t>
            </a:r>
            <a:r>
              <a:rPr lang="zh-CN" altLang="en-US" sz="2400" dirty="0">
                <a:latin typeface="+mj-ea"/>
                <a:ea typeface="+mj-ea"/>
              </a:rPr>
              <a:t>以上）</a:t>
            </a:r>
            <a:r>
              <a:rPr lang="zh-CN" altLang="zh-CN" sz="2400" dirty="0">
                <a:latin typeface="+mj-ea"/>
                <a:ea typeface="+mj-ea"/>
              </a:rPr>
              <a:t>或何种密码</a:t>
            </a:r>
            <a:r>
              <a:rPr lang="zh-CN" altLang="en-US" sz="2400" dirty="0">
                <a:latin typeface="+mj-ea"/>
                <a:ea typeface="+mj-ea"/>
              </a:rPr>
              <a:t>对</a:t>
            </a:r>
            <a:r>
              <a:rPr lang="en-US" altLang="zh-CN" sz="2400" dirty="0" err="1">
                <a:latin typeface="+mj-ea"/>
                <a:ea typeface="+mj-ea"/>
              </a:rPr>
              <a:t>uuid.plist</a:t>
            </a:r>
            <a:r>
              <a:rPr lang="zh-CN" altLang="en-US" sz="2400" dirty="0">
                <a:latin typeface="+mj-ea"/>
                <a:ea typeface="+mj-ea"/>
              </a:rPr>
              <a:t>没有影响</a:t>
            </a:r>
            <a:endParaRPr lang="zh-CN" altLang="zh-CN" sz="2400" dirty="0">
              <a:latin typeface="+mj-ea"/>
              <a:ea typeface="+mj-ea"/>
            </a:endParaRPr>
          </a:p>
          <a:p>
            <a:pPr lvl="0">
              <a:lnSpc>
                <a:spcPct val="150000"/>
              </a:lnSpc>
              <a:buFont typeface="Arial"/>
              <a:buChar char="•"/>
            </a:pPr>
            <a:r>
              <a:rPr lang="zh-CN" altLang="zh-CN" sz="2400" dirty="0">
                <a:latin typeface="+mj-ea"/>
                <a:ea typeface="+mj-ea"/>
              </a:rPr>
              <a:t>信任关系不因</a:t>
            </a:r>
            <a:r>
              <a:rPr lang="en-US" altLang="zh-CN" sz="2400" dirty="0" err="1">
                <a:latin typeface="+mj-ea"/>
                <a:ea typeface="+mj-ea"/>
              </a:rPr>
              <a:t>iOS</a:t>
            </a:r>
            <a:r>
              <a:rPr lang="zh-CN" altLang="zh-CN" sz="2400" dirty="0">
                <a:latin typeface="+mj-ea"/>
                <a:ea typeface="+mj-ea"/>
              </a:rPr>
              <a:t>设备重启而丢失</a:t>
            </a:r>
          </a:p>
          <a:p>
            <a:pPr lvl="0">
              <a:lnSpc>
                <a:spcPct val="150000"/>
              </a:lnSpc>
              <a:buFont typeface="Arial"/>
              <a:buChar char="•"/>
            </a:pPr>
            <a:r>
              <a:rPr lang="zh-CN" altLang="zh-CN" sz="2400" dirty="0">
                <a:latin typeface="+mj-ea"/>
                <a:ea typeface="+mj-ea"/>
              </a:rPr>
              <a:t>信任关系不受</a:t>
            </a:r>
            <a:r>
              <a:rPr lang="en-US" altLang="zh-CN" sz="2400" dirty="0" err="1">
                <a:latin typeface="+mj-ea"/>
                <a:ea typeface="+mj-ea"/>
              </a:rPr>
              <a:t>uuid.plist</a:t>
            </a:r>
            <a:r>
              <a:rPr lang="zh-CN" altLang="zh-CN" sz="2400" dirty="0">
                <a:latin typeface="+mj-ea"/>
                <a:ea typeface="+mj-ea"/>
              </a:rPr>
              <a:t>的</a:t>
            </a:r>
            <a:r>
              <a:rPr lang="zh-CN" altLang="en-US" sz="2400" dirty="0">
                <a:latin typeface="+mj-ea"/>
                <a:ea typeface="+mj-ea"/>
              </a:rPr>
              <a:t>创建</a:t>
            </a:r>
            <a:r>
              <a:rPr lang="zh-CN" altLang="zh-CN" sz="2400" dirty="0">
                <a:latin typeface="+mj-ea"/>
                <a:ea typeface="+mj-ea"/>
              </a:rPr>
              <a:t>时间限制</a:t>
            </a:r>
          </a:p>
          <a:p>
            <a:pPr>
              <a:lnSpc>
                <a:spcPct val="150000"/>
              </a:lnSpc>
              <a:buFont typeface="Arial"/>
              <a:buChar char="•"/>
            </a:pPr>
            <a:r>
              <a:rPr lang="en-US" altLang="zh-CN" sz="2400" dirty="0" err="1">
                <a:latin typeface="+mj-ea"/>
                <a:ea typeface="+mj-ea"/>
              </a:rPr>
              <a:t>iOS</a:t>
            </a:r>
            <a:r>
              <a:rPr lang="zh-CN" altLang="zh-CN" sz="2400" dirty="0">
                <a:latin typeface="+mj-ea"/>
                <a:ea typeface="+mj-ea"/>
              </a:rPr>
              <a:t>版本</a:t>
            </a:r>
            <a:r>
              <a:rPr lang="zh-CN" altLang="en-US" sz="2400" dirty="0">
                <a:latin typeface="+mj-ea"/>
                <a:ea typeface="+mj-ea"/>
              </a:rPr>
              <a:t>升级后</a:t>
            </a:r>
            <a:r>
              <a:rPr lang="zh-CN" altLang="zh-CN" sz="2400" dirty="0">
                <a:latin typeface="+mj-ea"/>
                <a:ea typeface="+mj-ea"/>
              </a:rPr>
              <a:t>信任关系</a:t>
            </a:r>
            <a:r>
              <a:rPr lang="zh-CN" altLang="en-US" sz="2400" dirty="0">
                <a:latin typeface="+mj-ea"/>
                <a:ea typeface="+mj-ea"/>
              </a:rPr>
              <a:t>未必</a:t>
            </a:r>
            <a:r>
              <a:rPr lang="zh-CN" altLang="zh-CN" sz="2400" dirty="0">
                <a:latin typeface="+mj-ea"/>
                <a:ea typeface="+mj-ea"/>
              </a:rPr>
              <a:t>延续 </a:t>
            </a:r>
            <a:endParaRPr kumimoji="1" lang="zh-CN" altLang="en-US" sz="2400" dirty="0">
              <a:latin typeface="+mj-ea"/>
              <a:ea typeface="+mj-ea"/>
            </a:endParaRPr>
          </a:p>
        </p:txBody>
      </p:sp>
      <p:pic>
        <p:nvPicPr>
          <p:cNvPr id="4" name="图片 3"/>
          <p:cNvPicPr/>
          <p:nvPr/>
        </p:nvPicPr>
        <p:blipFill>
          <a:blip r:embed="rId3"/>
          <a:stretch>
            <a:fillRect/>
          </a:stretch>
        </p:blipFill>
        <p:spPr>
          <a:xfrm>
            <a:off x="7751801" y="4004931"/>
            <a:ext cx="3959523" cy="2087749"/>
          </a:xfrm>
          <a:prstGeom prst="rect">
            <a:avLst/>
          </a:prstGeom>
        </p:spPr>
      </p:pic>
    </p:spTree>
    <p:extLst>
      <p:ext uri="{BB962C8B-B14F-4D97-AF65-F5344CB8AC3E}">
        <p14:creationId xmlns:p14="http://schemas.microsoft.com/office/powerpoint/2010/main" val="302936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清除密码</a:t>
            </a:r>
          </a:p>
        </p:txBody>
      </p:sp>
      <p:sp>
        <p:nvSpPr>
          <p:cNvPr id="3" name="内容占位符 2"/>
          <p:cNvSpPr>
            <a:spLocks noGrp="1"/>
          </p:cNvSpPr>
          <p:nvPr>
            <p:ph idx="1"/>
          </p:nvPr>
        </p:nvSpPr>
        <p:spPr>
          <a:xfrm>
            <a:off x="613011" y="1600202"/>
            <a:ext cx="8434634" cy="4348495"/>
          </a:xfrm>
        </p:spPr>
        <p:txBody>
          <a:bodyPr>
            <a:normAutofit/>
          </a:bodyPr>
          <a:lstStyle/>
          <a:p>
            <a:pPr>
              <a:lnSpc>
                <a:spcPct val="150000"/>
              </a:lnSpc>
              <a:buFont typeface="Arial"/>
              <a:buChar char="•"/>
            </a:pPr>
            <a:r>
              <a:rPr lang="zh-CN" altLang="zh-CN" sz="2400" dirty="0">
                <a:latin typeface="+mj-ea"/>
                <a:ea typeface="+mj-ea"/>
              </a:rPr>
              <a:t>已越狱的</a:t>
            </a:r>
            <a:r>
              <a:rPr lang="en-US" altLang="zh-CN" sz="2400" dirty="0" err="1">
                <a:latin typeface="+mj-ea"/>
                <a:ea typeface="+mj-ea"/>
              </a:rPr>
              <a:t>iOS</a:t>
            </a:r>
            <a:r>
              <a:rPr lang="zh-CN" altLang="zh-CN" sz="2400" dirty="0">
                <a:latin typeface="+mj-ea"/>
                <a:ea typeface="+mj-ea"/>
              </a:rPr>
              <a:t>设备</a:t>
            </a:r>
            <a:endParaRPr lang="en-US" altLang="zh-CN" sz="2400" dirty="0">
              <a:latin typeface="+mj-ea"/>
              <a:ea typeface="+mj-ea"/>
            </a:endParaRPr>
          </a:p>
          <a:p>
            <a:pPr>
              <a:lnSpc>
                <a:spcPct val="150000"/>
              </a:lnSpc>
              <a:buFont typeface="Arial"/>
              <a:buChar char="•"/>
            </a:pPr>
            <a:r>
              <a:rPr lang="zh-CN" altLang="en-US" sz="2400" dirty="0">
                <a:latin typeface="+mj-ea"/>
                <a:ea typeface="+mj-ea"/>
              </a:rPr>
              <a:t>取得</a:t>
            </a:r>
            <a:r>
              <a:rPr lang="zh-CN" altLang="zh-CN" sz="2400" dirty="0">
                <a:latin typeface="+mj-ea"/>
                <a:ea typeface="+mj-ea"/>
              </a:rPr>
              <a:t>信任关系</a:t>
            </a:r>
            <a:endParaRPr lang="en-US" altLang="zh-CN" sz="2400" dirty="0">
              <a:latin typeface="+mj-ea"/>
              <a:ea typeface="+mj-ea"/>
            </a:endParaRPr>
          </a:p>
          <a:p>
            <a:pPr>
              <a:lnSpc>
                <a:spcPct val="150000"/>
              </a:lnSpc>
              <a:buFont typeface="Arial"/>
              <a:buChar char="•"/>
            </a:pPr>
            <a:r>
              <a:rPr lang="en-US" altLang="zh-CN" sz="2400" dirty="0" err="1">
                <a:latin typeface="+mj-ea"/>
                <a:ea typeface="+mj-ea"/>
              </a:rPr>
              <a:t>itools</a:t>
            </a:r>
            <a:r>
              <a:rPr lang="zh-CN" altLang="zh-CN" sz="2400" dirty="0">
                <a:latin typeface="+mj-ea"/>
                <a:ea typeface="+mj-ea"/>
              </a:rPr>
              <a:t>等第三方工具</a:t>
            </a:r>
            <a:endParaRPr lang="en-US" altLang="zh-CN" sz="2400" dirty="0">
              <a:latin typeface="+mj-ea"/>
              <a:ea typeface="+mj-ea"/>
            </a:endParaRPr>
          </a:p>
          <a:p>
            <a:pPr>
              <a:lnSpc>
                <a:spcPct val="150000"/>
              </a:lnSpc>
              <a:buFont typeface="Arial"/>
              <a:buChar char="•"/>
            </a:pPr>
            <a:r>
              <a:rPr lang="zh-CN" altLang="zh-CN" sz="2400" dirty="0">
                <a:latin typeface="+mj-ea"/>
                <a:ea typeface="+mj-ea"/>
              </a:rPr>
              <a:t>打开完整文件系统，删除对应密码文件</a:t>
            </a:r>
            <a:endParaRPr lang="en-US" altLang="zh-CN" sz="2400" dirty="0">
              <a:latin typeface="+mj-ea"/>
              <a:ea typeface="+mj-ea"/>
            </a:endParaRPr>
          </a:p>
          <a:p>
            <a:pPr>
              <a:lnSpc>
                <a:spcPct val="150000"/>
              </a:lnSpc>
              <a:buFont typeface="Arial"/>
              <a:buChar char="•"/>
            </a:pPr>
            <a:r>
              <a:rPr lang="zh-CN" altLang="zh-CN" sz="2400" dirty="0">
                <a:latin typeface="+mj-ea"/>
                <a:ea typeface="+mj-ea"/>
              </a:rPr>
              <a:t>路径为：</a:t>
            </a:r>
            <a:r>
              <a:rPr lang="en-US" altLang="zh-CN" sz="2400" dirty="0">
                <a:latin typeface="+mj-ea"/>
                <a:ea typeface="+mj-ea"/>
              </a:rPr>
              <a:t>/private/</a:t>
            </a:r>
            <a:r>
              <a:rPr lang="en-US" altLang="zh-CN" sz="2400" dirty="0" err="1">
                <a:latin typeface="+mj-ea"/>
                <a:ea typeface="+mj-ea"/>
              </a:rPr>
              <a:t>var</a:t>
            </a:r>
            <a:r>
              <a:rPr lang="en-US" altLang="zh-CN" sz="2400" dirty="0">
                <a:latin typeface="+mj-ea"/>
                <a:ea typeface="+mj-ea"/>
              </a:rPr>
              <a:t>/</a:t>
            </a:r>
            <a:r>
              <a:rPr lang="en-US" altLang="zh-CN" sz="2400" dirty="0" err="1">
                <a:latin typeface="+mj-ea"/>
                <a:ea typeface="+mj-ea"/>
              </a:rPr>
              <a:t>keychains</a:t>
            </a:r>
            <a:r>
              <a:rPr lang="en-US" altLang="zh-CN" sz="2400" dirty="0">
                <a:latin typeface="+mj-ea"/>
                <a:ea typeface="+mj-ea"/>
              </a:rPr>
              <a:t>/keychain-2.db</a:t>
            </a:r>
          </a:p>
          <a:p>
            <a:pPr>
              <a:lnSpc>
                <a:spcPct val="150000"/>
              </a:lnSpc>
              <a:buFont typeface="Arial"/>
              <a:buChar char="•"/>
            </a:pPr>
            <a:r>
              <a:rPr lang="zh-CN" altLang="zh-CN" sz="2400" dirty="0">
                <a:latin typeface="+mj-ea"/>
                <a:ea typeface="+mj-ea"/>
              </a:rPr>
              <a:t>重启设备</a:t>
            </a:r>
            <a:endParaRPr kumimoji="1" lang="zh-CN" altLang="en-US" sz="2400" dirty="0">
              <a:latin typeface="+mj-ea"/>
              <a:ea typeface="+mj-ea"/>
            </a:endParaRPr>
          </a:p>
        </p:txBody>
      </p:sp>
    </p:spTree>
    <p:extLst>
      <p:ext uri="{BB962C8B-B14F-4D97-AF65-F5344CB8AC3E}">
        <p14:creationId xmlns:p14="http://schemas.microsoft.com/office/powerpoint/2010/main" val="39543333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04B35D80-7066-4C70-AFB1-CC7DD648D278}"/>
              </a:ext>
            </a:extLst>
          </p:cNvPr>
          <p:cNvSpPr>
            <a:spLocks/>
          </p:cNvSpPr>
          <p:nvPr/>
        </p:nvSpPr>
        <p:spPr bwMode="gray">
          <a:xfrm>
            <a:off x="4588775" y="4797894"/>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5" name="Freeform 5">
            <a:extLst>
              <a:ext uri="{FF2B5EF4-FFF2-40B4-BE49-F238E27FC236}">
                <a16:creationId xmlns:a16="http://schemas.microsoft.com/office/drawing/2014/main" id="{89EE4C53-072A-4380-A064-2BA3714767D5}"/>
              </a:ext>
            </a:extLst>
          </p:cNvPr>
          <p:cNvSpPr>
            <a:spLocks/>
          </p:cNvSpPr>
          <p:nvPr/>
        </p:nvSpPr>
        <p:spPr bwMode="gray">
          <a:xfrm>
            <a:off x="3653791" y="4797894"/>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6" name="Freeform 6">
            <a:extLst>
              <a:ext uri="{FF2B5EF4-FFF2-40B4-BE49-F238E27FC236}">
                <a16:creationId xmlns:a16="http://schemas.microsoft.com/office/drawing/2014/main" id="{91062E62-1E46-42B3-8BCB-C43D0EA0B6A1}"/>
              </a:ext>
            </a:extLst>
          </p:cNvPr>
          <p:cNvSpPr>
            <a:spLocks/>
          </p:cNvSpPr>
          <p:nvPr/>
        </p:nvSpPr>
        <p:spPr bwMode="gray">
          <a:xfrm>
            <a:off x="4588775" y="3763272"/>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7" name="Freeform 7">
            <a:extLst>
              <a:ext uri="{FF2B5EF4-FFF2-40B4-BE49-F238E27FC236}">
                <a16:creationId xmlns:a16="http://schemas.microsoft.com/office/drawing/2014/main" id="{E6C9FEC5-73B5-4782-B56A-870CFB601816}"/>
              </a:ext>
            </a:extLst>
          </p:cNvPr>
          <p:cNvSpPr>
            <a:spLocks/>
          </p:cNvSpPr>
          <p:nvPr/>
        </p:nvSpPr>
        <p:spPr bwMode="gray">
          <a:xfrm>
            <a:off x="3653791" y="3763272"/>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8" name="Text Box 8">
            <a:extLst>
              <a:ext uri="{FF2B5EF4-FFF2-40B4-BE49-F238E27FC236}">
                <a16:creationId xmlns:a16="http://schemas.microsoft.com/office/drawing/2014/main" id="{BD4CF8A8-416C-402B-984D-389D6614B7E9}"/>
              </a:ext>
            </a:extLst>
          </p:cNvPr>
          <p:cNvSpPr txBox="1">
            <a:spLocks noChangeArrowheads="1"/>
          </p:cNvSpPr>
          <p:nvPr/>
        </p:nvSpPr>
        <p:spPr bwMode="gray">
          <a:xfrm>
            <a:off x="4739040" y="3841586"/>
            <a:ext cx="6154508"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备份数据解析</a:t>
            </a:r>
          </a:p>
        </p:txBody>
      </p:sp>
      <p:sp>
        <p:nvSpPr>
          <p:cNvPr id="9" name="Freeform 9">
            <a:extLst>
              <a:ext uri="{FF2B5EF4-FFF2-40B4-BE49-F238E27FC236}">
                <a16:creationId xmlns:a16="http://schemas.microsoft.com/office/drawing/2014/main" id="{F0DF39A9-D5F6-4DFF-A70E-3E6EAB9586D6}"/>
              </a:ext>
            </a:extLst>
          </p:cNvPr>
          <p:cNvSpPr>
            <a:spLocks/>
          </p:cNvSpPr>
          <p:nvPr/>
        </p:nvSpPr>
        <p:spPr bwMode="gray">
          <a:xfrm>
            <a:off x="4550359" y="162921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0" name="Freeform 10">
            <a:extLst>
              <a:ext uri="{FF2B5EF4-FFF2-40B4-BE49-F238E27FC236}">
                <a16:creationId xmlns:a16="http://schemas.microsoft.com/office/drawing/2014/main" id="{B05BA812-83CD-441F-AC25-06A48A8B44CE}"/>
              </a:ext>
            </a:extLst>
          </p:cNvPr>
          <p:cNvSpPr>
            <a:spLocks/>
          </p:cNvSpPr>
          <p:nvPr/>
        </p:nvSpPr>
        <p:spPr bwMode="gray">
          <a:xfrm>
            <a:off x="3615375" y="162921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1" name="Freeform 11">
            <a:extLst>
              <a:ext uri="{FF2B5EF4-FFF2-40B4-BE49-F238E27FC236}">
                <a16:creationId xmlns:a16="http://schemas.microsoft.com/office/drawing/2014/main" id="{58C95E24-E268-4217-81FF-4146BF9FF031}"/>
              </a:ext>
            </a:extLst>
          </p:cNvPr>
          <p:cNvSpPr>
            <a:spLocks/>
          </p:cNvSpPr>
          <p:nvPr/>
        </p:nvSpPr>
        <p:spPr bwMode="gray">
          <a:xfrm>
            <a:off x="4588775" y="270908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2" name="Freeform 12">
            <a:extLst>
              <a:ext uri="{FF2B5EF4-FFF2-40B4-BE49-F238E27FC236}">
                <a16:creationId xmlns:a16="http://schemas.microsoft.com/office/drawing/2014/main" id="{96E44328-801F-4689-B9FC-55276D46745A}"/>
              </a:ext>
            </a:extLst>
          </p:cNvPr>
          <p:cNvSpPr>
            <a:spLocks/>
          </p:cNvSpPr>
          <p:nvPr/>
        </p:nvSpPr>
        <p:spPr bwMode="gray">
          <a:xfrm>
            <a:off x="3653791" y="270908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3" name="Text Box 13">
            <a:extLst>
              <a:ext uri="{FF2B5EF4-FFF2-40B4-BE49-F238E27FC236}">
                <a16:creationId xmlns:a16="http://schemas.microsoft.com/office/drawing/2014/main" id="{D845D2A0-75B0-4372-8A00-ED241C0D88FA}"/>
              </a:ext>
            </a:extLst>
          </p:cNvPr>
          <p:cNvSpPr txBox="1">
            <a:spLocks noChangeArrowheads="1"/>
          </p:cNvSpPr>
          <p:nvPr/>
        </p:nvSpPr>
        <p:spPr bwMode="gray">
          <a:xfrm>
            <a:off x="4745206" y="1766938"/>
            <a:ext cx="4772230" cy="533481"/>
          </a:xfrm>
          <a:prstGeom prst="rect">
            <a:avLst/>
          </a:prstGeom>
          <a:noFill/>
          <a:ln w="9525">
            <a:noFill/>
            <a:miter lim="800000"/>
            <a:headEnd/>
            <a:tailEnd/>
          </a:ln>
          <a:effectLst>
            <a:outerShdw dist="17961" dir="2700000" algn="ctr" rotWithShape="0">
              <a:srgbClr val="333333">
                <a:alpha val="50000"/>
              </a:srgbClr>
            </a:outerShdw>
          </a:effectLst>
          <a:scene3d>
            <a:camera prst="orthographicFront"/>
            <a:lightRig rig="threePt" dir="t"/>
          </a:scene3d>
          <a:sp3d>
            <a:bevelT/>
          </a:sp3d>
        </p:spPr>
        <p:txBody>
          <a:bodyPr lIns="121871" tIns="60935" rIns="121871" bIns="60935">
            <a:spAutoFit/>
          </a:bodyPr>
          <a:lstStyle/>
          <a:p>
            <a:pPr defTabSz="1218743"/>
            <a:r>
              <a:rPr lang="zh-CN" altLang="en-US" sz="2699" dirty="0">
                <a:solidFill>
                  <a:prstClr val="white"/>
                </a:solidFill>
                <a:ea typeface="微软雅黑" pitchFamily="34" charset="-122"/>
              </a:rPr>
              <a:t>基础与准备</a:t>
            </a:r>
          </a:p>
        </p:txBody>
      </p:sp>
      <p:sp>
        <p:nvSpPr>
          <p:cNvPr id="14" name="Text Box 15">
            <a:extLst>
              <a:ext uri="{FF2B5EF4-FFF2-40B4-BE49-F238E27FC236}">
                <a16:creationId xmlns:a16="http://schemas.microsoft.com/office/drawing/2014/main" id="{8CA98526-00B4-40A1-9AA7-08CE1A01F20B}"/>
              </a:ext>
            </a:extLst>
          </p:cNvPr>
          <p:cNvSpPr txBox="1">
            <a:spLocks noChangeArrowheads="1"/>
          </p:cNvSpPr>
          <p:nvPr/>
        </p:nvSpPr>
        <p:spPr bwMode="gray">
          <a:xfrm>
            <a:off x="4739040" y="4886513"/>
            <a:ext cx="4772230" cy="533481"/>
          </a:xfrm>
          <a:prstGeom prst="rect">
            <a:avLst/>
          </a:prstGeom>
          <a:noFill/>
          <a:ln w="9525">
            <a:noFill/>
            <a:miter lim="800000"/>
            <a:headEnd/>
            <a:tailEnd/>
          </a:ln>
          <a:effectLst>
            <a:outerShdw dist="17961" dir="2700000" algn="ctr" rotWithShape="0">
              <a:srgbClr val="333333">
                <a:alpha val="50000"/>
              </a:srgbClr>
            </a:outerShdw>
          </a:effectLst>
        </p:spPr>
        <p:txBody>
          <a:bodyPr lIns="121871" tIns="60935" rIns="121871" bIns="60935">
            <a:spAutoFit/>
          </a:bodyPr>
          <a:lstStyle/>
          <a:p>
            <a:pPr defTabSz="1218743"/>
            <a:r>
              <a:rPr lang="zh-CN" altLang="en-US" sz="2699" dirty="0">
                <a:solidFill>
                  <a:prstClr val="white"/>
                </a:solidFill>
                <a:ea typeface="微软雅黑" pitchFamily="34" charset="-122"/>
              </a:rPr>
              <a:t>数据提取与手工分析 </a:t>
            </a:r>
          </a:p>
        </p:txBody>
      </p:sp>
      <p:grpSp>
        <p:nvGrpSpPr>
          <p:cNvPr id="15" name="组合 14">
            <a:extLst>
              <a:ext uri="{FF2B5EF4-FFF2-40B4-BE49-F238E27FC236}">
                <a16:creationId xmlns:a16="http://schemas.microsoft.com/office/drawing/2014/main" id="{39F942AA-10D1-4E70-B972-FF805F83C9AF}"/>
              </a:ext>
            </a:extLst>
          </p:cNvPr>
          <p:cNvGrpSpPr/>
          <p:nvPr/>
        </p:nvGrpSpPr>
        <p:grpSpPr>
          <a:xfrm>
            <a:off x="3891208" y="1602792"/>
            <a:ext cx="426454" cy="3993374"/>
            <a:chOff x="2334152" y="1163993"/>
            <a:chExt cx="320040" cy="2995030"/>
          </a:xfrm>
        </p:grpSpPr>
        <p:sp>
          <p:nvSpPr>
            <p:cNvPr id="16" name="Text Box 16">
              <a:extLst>
                <a:ext uri="{FF2B5EF4-FFF2-40B4-BE49-F238E27FC236}">
                  <a16:creationId xmlns:a16="http://schemas.microsoft.com/office/drawing/2014/main" id="{2D5E9560-76CE-4667-A39C-4B50F34E0A6B}"/>
                </a:ext>
              </a:extLst>
            </p:cNvPr>
            <p:cNvSpPr txBox="1">
              <a:spLocks noChangeArrowheads="1"/>
            </p:cNvSpPr>
            <p:nvPr/>
          </p:nvSpPr>
          <p:spPr bwMode="gray">
            <a:xfrm>
              <a:off x="2334152" y="116399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1</a:t>
              </a:r>
            </a:p>
          </p:txBody>
        </p:sp>
        <p:sp>
          <p:nvSpPr>
            <p:cNvPr id="17" name="Text Box 17">
              <a:extLst>
                <a:ext uri="{FF2B5EF4-FFF2-40B4-BE49-F238E27FC236}">
                  <a16:creationId xmlns:a16="http://schemas.microsoft.com/office/drawing/2014/main" id="{4A003ECE-46B9-4EBC-950E-371A813C2723}"/>
                </a:ext>
              </a:extLst>
            </p:cNvPr>
            <p:cNvSpPr txBox="1">
              <a:spLocks noChangeArrowheads="1"/>
            </p:cNvSpPr>
            <p:nvPr/>
          </p:nvSpPr>
          <p:spPr bwMode="gray">
            <a:xfrm>
              <a:off x="2349392" y="1963939"/>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2</a:t>
              </a:r>
            </a:p>
          </p:txBody>
        </p:sp>
        <p:sp>
          <p:nvSpPr>
            <p:cNvPr id="18" name="Text Box 18">
              <a:extLst>
                <a:ext uri="{FF2B5EF4-FFF2-40B4-BE49-F238E27FC236}">
                  <a16:creationId xmlns:a16="http://schemas.microsoft.com/office/drawing/2014/main" id="{FA8DFE63-AC9D-4BA9-96A0-56D8CD8BFDD8}"/>
                </a:ext>
              </a:extLst>
            </p:cNvPr>
            <p:cNvSpPr txBox="1">
              <a:spLocks noChangeArrowheads="1"/>
            </p:cNvSpPr>
            <p:nvPr/>
          </p:nvSpPr>
          <p:spPr bwMode="gray">
            <a:xfrm>
              <a:off x="2349392" y="273355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3</a:t>
              </a:r>
            </a:p>
          </p:txBody>
        </p:sp>
        <p:sp>
          <p:nvSpPr>
            <p:cNvPr id="19" name="Text Box 19">
              <a:extLst>
                <a:ext uri="{FF2B5EF4-FFF2-40B4-BE49-F238E27FC236}">
                  <a16:creationId xmlns:a16="http://schemas.microsoft.com/office/drawing/2014/main" id="{03B61E2C-6CB9-4DEB-B73C-C474228D0289}"/>
                </a:ext>
              </a:extLst>
            </p:cNvPr>
            <p:cNvSpPr txBox="1">
              <a:spLocks noChangeArrowheads="1"/>
            </p:cNvSpPr>
            <p:nvPr/>
          </p:nvSpPr>
          <p:spPr bwMode="gray">
            <a:xfrm>
              <a:off x="2339867" y="3512692"/>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a:solidFill>
                    <a:prstClr val="white"/>
                  </a:solidFill>
                </a:rPr>
                <a:t>4</a:t>
              </a:r>
            </a:p>
          </p:txBody>
        </p:sp>
      </p:grpSp>
      <p:sp>
        <p:nvSpPr>
          <p:cNvPr id="20" name="Text Box 14">
            <a:extLst>
              <a:ext uri="{FF2B5EF4-FFF2-40B4-BE49-F238E27FC236}">
                <a16:creationId xmlns:a16="http://schemas.microsoft.com/office/drawing/2014/main" id="{D77BCA1B-03DD-452B-AF2D-04AE254ED816}"/>
              </a:ext>
            </a:extLst>
          </p:cNvPr>
          <p:cNvSpPr txBox="1">
            <a:spLocks noChangeArrowheads="1"/>
          </p:cNvSpPr>
          <p:nvPr/>
        </p:nvSpPr>
        <p:spPr bwMode="gray">
          <a:xfrm>
            <a:off x="4775003" y="2821229"/>
            <a:ext cx="5572364"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屏幕密码与信任关系</a:t>
            </a:r>
          </a:p>
        </p:txBody>
      </p:sp>
    </p:spTree>
    <p:extLst>
      <p:ext uri="{BB962C8B-B14F-4D97-AF65-F5344CB8AC3E}">
        <p14:creationId xmlns:p14="http://schemas.microsoft.com/office/powerpoint/2010/main" val="10752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7"/>
                                        </p:tgtEl>
                                        <p:attrNameLst>
                                          <p:attrName>style.color</p:attrName>
                                        </p:attrNameLst>
                                      </p:cBhvr>
                                      <p:to>
                                        <a:schemeClr val="accent2"/>
                                      </p:to>
                                    </p:animClr>
                                    <p:animClr clrSpc="rgb" dir="cw">
                                      <p:cBhvr>
                                        <p:cTn id="7" dur="500" fill="hold"/>
                                        <p:tgtEl>
                                          <p:spTgt spid="7"/>
                                        </p:tgtEl>
                                        <p:attrNameLst>
                                          <p:attrName>fillcolor</p:attrName>
                                        </p:attrNameLst>
                                      </p:cBhvr>
                                      <p:to>
                                        <a:schemeClr val="accent2"/>
                                      </p:to>
                                    </p:animClr>
                                    <p:set>
                                      <p:cBhvr>
                                        <p:cTn id="8" dur="500" fill="hold"/>
                                        <p:tgtEl>
                                          <p:spTgt spid="7"/>
                                        </p:tgtEl>
                                        <p:attrNameLst>
                                          <p:attrName>fill.type</p:attrName>
                                        </p:attrNameLst>
                                      </p:cBhvr>
                                      <p:to>
                                        <p:strVal val="solid"/>
                                      </p:to>
                                    </p:set>
                                    <p:set>
                                      <p:cBhvr>
                                        <p:cTn id="9" dur="500" fill="hold"/>
                                        <p:tgtEl>
                                          <p:spTgt spid="7"/>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6"/>
                                        </p:tgtEl>
                                        <p:attrNameLst>
                                          <p:attrName>style.color</p:attrName>
                                        </p:attrNameLst>
                                      </p:cBhvr>
                                      <p:to>
                                        <a:schemeClr val="accent2"/>
                                      </p:to>
                                    </p:animClr>
                                    <p:animClr clrSpc="rgb" dir="cw">
                                      <p:cBhvr>
                                        <p:cTn id="12" dur="500" fill="hold"/>
                                        <p:tgtEl>
                                          <p:spTgt spid="6"/>
                                        </p:tgtEl>
                                        <p:attrNameLst>
                                          <p:attrName>fillcolor</p:attrName>
                                        </p:attrNameLst>
                                      </p:cBhvr>
                                      <p:to>
                                        <a:schemeClr val="accent2"/>
                                      </p:to>
                                    </p:animClr>
                                    <p:set>
                                      <p:cBhvr>
                                        <p:cTn id="13" dur="500" fill="hold"/>
                                        <p:tgtEl>
                                          <p:spTgt spid="6"/>
                                        </p:tgtEl>
                                        <p:attrNameLst>
                                          <p:attrName>fill.type</p:attrName>
                                        </p:attrNameLst>
                                      </p:cBhvr>
                                      <p:to>
                                        <p:strVal val="solid"/>
                                      </p:to>
                                    </p:set>
                                    <p:set>
                                      <p:cBhvr>
                                        <p:cTn id="14"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5274" y="174530"/>
            <a:ext cx="10515600" cy="1325563"/>
          </a:xfrm>
        </p:spPr>
        <p:txBody>
          <a:bodyPr/>
          <a:lstStyle/>
          <a:p>
            <a:r>
              <a:rPr lang="zh-CN" altLang="en-US" dirty="0">
                <a:latin typeface="+mj-ea"/>
                <a:ea typeface="+mj-ea"/>
              </a:rPr>
              <a:t>安卓手机的取证</a:t>
            </a:r>
          </a:p>
        </p:txBody>
      </p:sp>
      <p:sp>
        <p:nvSpPr>
          <p:cNvPr id="3" name="内容占位符 2"/>
          <p:cNvSpPr>
            <a:spLocks noGrp="1"/>
          </p:cNvSpPr>
          <p:nvPr>
            <p:ph idx="1"/>
          </p:nvPr>
        </p:nvSpPr>
        <p:spPr>
          <a:xfrm>
            <a:off x="628242" y="1118938"/>
            <a:ext cx="10965976" cy="1684784"/>
          </a:xfrm>
        </p:spPr>
        <p:txBody>
          <a:bodyPr>
            <a:normAutofit/>
          </a:bodyPr>
          <a:lstStyle/>
          <a:p>
            <a:pPr>
              <a:buFont typeface="Wingdings" pitchFamily="2" charset="2"/>
              <a:buChar char="Ø"/>
            </a:pPr>
            <a:r>
              <a:rPr lang="zh-CN" altLang="en-US" sz="2899" dirty="0">
                <a:latin typeface="+mj-ea"/>
                <a:ea typeface="+mj-ea"/>
              </a:rPr>
              <a:t>取证软件识别安卓手机</a:t>
            </a:r>
            <a:endParaRPr lang="en-US" altLang="zh-CN" sz="2899" dirty="0">
              <a:latin typeface="+mj-ea"/>
              <a:ea typeface="+mj-ea"/>
            </a:endParaRPr>
          </a:p>
          <a:p>
            <a:pPr>
              <a:buFont typeface="Wingdings" pitchFamily="2" charset="2"/>
              <a:buChar char="Ø"/>
            </a:pPr>
            <a:r>
              <a:rPr lang="zh-CN" altLang="en-US" sz="2899" dirty="0">
                <a:latin typeface="+mj-ea"/>
                <a:ea typeface="+mj-ea"/>
              </a:rPr>
              <a:t>确认计算机设备管理器中有类似“</a:t>
            </a:r>
            <a:r>
              <a:rPr lang="en-US" altLang="zh-CN" sz="2899" dirty="0">
                <a:latin typeface="+mj-ea"/>
                <a:ea typeface="+mj-ea"/>
              </a:rPr>
              <a:t>Android Phone</a:t>
            </a:r>
            <a:r>
              <a:rPr lang="zh-CN" altLang="zh-CN" sz="2899" dirty="0">
                <a:latin typeface="+mj-ea"/>
                <a:ea typeface="+mj-ea"/>
              </a:rPr>
              <a:t>”</a:t>
            </a:r>
            <a:r>
              <a:rPr lang="zh-CN" altLang="en-US" sz="2899" dirty="0">
                <a:latin typeface="+mj-ea"/>
                <a:ea typeface="+mj-ea"/>
              </a:rPr>
              <a:t>“</a:t>
            </a:r>
            <a:r>
              <a:rPr lang="en-US" altLang="zh-CN" sz="2899" dirty="0">
                <a:latin typeface="+mj-ea"/>
                <a:ea typeface="+mj-ea"/>
              </a:rPr>
              <a:t>ADB Interface</a:t>
            </a:r>
            <a:r>
              <a:rPr lang="zh-CN" altLang="en-US" sz="2899" dirty="0">
                <a:latin typeface="+mj-ea"/>
                <a:ea typeface="+mj-ea"/>
              </a:rPr>
              <a:t>”等设备名称。</a:t>
            </a:r>
            <a:endParaRPr lang="en-US" altLang="zh-CN" sz="2899" dirty="0">
              <a:latin typeface="+mj-ea"/>
              <a:ea typeface="+mj-ea"/>
            </a:endParaRPr>
          </a:p>
          <a:p>
            <a:pPr marL="0" indent="0"/>
            <a:endParaRPr lang="en-US" altLang="zh-CN" b="0" dirty="0">
              <a:latin typeface="+mj-ea"/>
              <a:ea typeface="+mj-ea"/>
            </a:endParaRPr>
          </a:p>
        </p:txBody>
      </p:sp>
      <p:pic>
        <p:nvPicPr>
          <p:cNvPr id="7" name="图片 6"/>
          <p:cNvPicPr/>
          <p:nvPr/>
        </p:nvPicPr>
        <p:blipFill rotWithShape="1">
          <a:blip r:embed="rId2" cstate="print"/>
          <a:srcRect t="10553"/>
          <a:stretch/>
        </p:blipFill>
        <p:spPr bwMode="auto">
          <a:xfrm>
            <a:off x="3040801" y="2683407"/>
            <a:ext cx="6582775" cy="3337281"/>
          </a:xfrm>
          <a:prstGeom prst="rect">
            <a:avLst/>
          </a:prstGeom>
          <a:noFill/>
          <a:ln w="9525">
            <a:noFill/>
            <a:miter lim="800000"/>
            <a:headEnd/>
            <a:tailEnd/>
          </a:ln>
        </p:spPr>
      </p:pic>
    </p:spTree>
    <p:extLst>
      <p:ext uri="{BB962C8B-B14F-4D97-AF65-F5344CB8AC3E}">
        <p14:creationId xmlns:p14="http://schemas.microsoft.com/office/powerpoint/2010/main" val="12469914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ea typeface="+mj-ea"/>
              </a:rPr>
              <a:t>备份与取证</a:t>
            </a:r>
          </a:p>
        </p:txBody>
      </p:sp>
      <p:sp>
        <p:nvSpPr>
          <p:cNvPr id="3" name="内容占位符 2"/>
          <p:cNvSpPr>
            <a:spLocks noGrp="1"/>
          </p:cNvSpPr>
          <p:nvPr>
            <p:ph idx="1"/>
          </p:nvPr>
        </p:nvSpPr>
        <p:spPr>
          <a:xfrm>
            <a:off x="480676" y="1197268"/>
            <a:ext cx="4235626" cy="3556993"/>
          </a:xfrm>
        </p:spPr>
        <p:txBody>
          <a:bodyPr/>
          <a:lstStyle/>
          <a:p>
            <a:pPr>
              <a:buFont typeface="Wingdings" panose="05000000000000000000" pitchFamily="2" charset="2"/>
              <a:buChar char="Ø"/>
            </a:pPr>
            <a:r>
              <a:rPr lang="zh-CN" altLang="en-US" sz="2899" dirty="0">
                <a:latin typeface="+mj-ea"/>
                <a:ea typeface="+mj-ea"/>
              </a:rPr>
              <a:t>工具与方法：</a:t>
            </a:r>
            <a:r>
              <a:rPr lang="en-US" altLang="zh-CN" sz="2899" dirty="0">
                <a:latin typeface="+mj-ea"/>
                <a:ea typeface="+mj-ea"/>
              </a:rPr>
              <a:t>iTunes</a:t>
            </a:r>
            <a:endParaRPr lang="zh-CN" altLang="en-US" dirty="0">
              <a:latin typeface="+mj-ea"/>
              <a:ea typeface="+mj-ea"/>
            </a:endParaRPr>
          </a:p>
        </p:txBody>
      </p:sp>
      <p:pic>
        <p:nvPicPr>
          <p:cNvPr id="4" name="图片 3"/>
          <p:cNvPicPr>
            <a:picLocks noChangeAspect="1"/>
          </p:cNvPicPr>
          <p:nvPr/>
        </p:nvPicPr>
        <p:blipFill rotWithShape="1">
          <a:blip r:embed="rId2"/>
          <a:srcRect t="42555"/>
          <a:stretch/>
        </p:blipFill>
        <p:spPr>
          <a:xfrm>
            <a:off x="336693" y="2133156"/>
            <a:ext cx="11319524" cy="3815541"/>
          </a:xfrm>
          <a:prstGeom prst="rect">
            <a:avLst/>
          </a:prstGeom>
        </p:spPr>
      </p:pic>
      <p:sp>
        <p:nvSpPr>
          <p:cNvPr id="6" name="矩形 5"/>
          <p:cNvSpPr/>
          <p:nvPr/>
        </p:nvSpPr>
        <p:spPr>
          <a:xfrm>
            <a:off x="624658" y="3932939"/>
            <a:ext cx="4679437" cy="129584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8743"/>
            <a:endParaRPr kumimoji="1" lang="zh-CN" altLang="en-US" sz="2400">
              <a:solidFill>
                <a:prstClr val="white"/>
              </a:solidFill>
            </a:endParaRPr>
          </a:p>
        </p:txBody>
      </p:sp>
    </p:spTree>
    <p:extLst>
      <p:ext uri="{BB962C8B-B14F-4D97-AF65-F5344CB8AC3E}">
        <p14:creationId xmlns:p14="http://schemas.microsoft.com/office/powerpoint/2010/main" val="292356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mj-ea"/>
                <a:ea typeface="+mj-ea"/>
              </a:rPr>
              <a:t>备份与取证</a:t>
            </a:r>
          </a:p>
        </p:txBody>
      </p:sp>
      <p:sp>
        <p:nvSpPr>
          <p:cNvPr id="3" name="内容占位符 2"/>
          <p:cNvSpPr>
            <a:spLocks noGrp="1"/>
          </p:cNvSpPr>
          <p:nvPr>
            <p:ph idx="1"/>
          </p:nvPr>
        </p:nvSpPr>
        <p:spPr>
          <a:xfrm>
            <a:off x="336694" y="1341252"/>
            <a:ext cx="11707533" cy="4823419"/>
          </a:xfrm>
        </p:spPr>
        <p:txBody>
          <a:bodyPr>
            <a:normAutofit fontScale="77500" lnSpcReduction="20000"/>
          </a:bodyPr>
          <a:lstStyle/>
          <a:p>
            <a:pPr>
              <a:lnSpc>
                <a:spcPct val="140000"/>
              </a:lnSpc>
              <a:buFont typeface="Wingdings" panose="05000000000000000000" pitchFamily="2" charset="2"/>
              <a:buChar char="Ø"/>
            </a:pPr>
            <a:r>
              <a:rPr kumimoji="1" lang="zh-CN" altLang="en-US" sz="3299" dirty="0">
                <a:latin typeface="+mj-ea"/>
                <a:ea typeface="+mj-ea"/>
              </a:rPr>
              <a:t>备份文件的默认路径：</a:t>
            </a:r>
            <a:endParaRPr kumimoji="1" lang="en-US" altLang="zh-CN" sz="3299" dirty="0">
              <a:latin typeface="+mj-ea"/>
              <a:ea typeface="+mj-ea"/>
            </a:endParaRPr>
          </a:p>
          <a:p>
            <a:pPr>
              <a:lnSpc>
                <a:spcPct val="140000"/>
              </a:lnSpc>
              <a:buFont typeface="Arial"/>
              <a:buChar char="•"/>
            </a:pPr>
            <a:r>
              <a:rPr kumimoji="1" lang="en-US" altLang="zh-CN" sz="3599" dirty="0">
                <a:latin typeface="+mj-ea"/>
                <a:ea typeface="+mj-ea"/>
              </a:rPr>
              <a:t>XP</a:t>
            </a:r>
            <a:r>
              <a:rPr kumimoji="1" lang="zh-CN" altLang="en-US" sz="3599" dirty="0">
                <a:latin typeface="+mj-ea"/>
                <a:ea typeface="+mj-ea"/>
              </a:rPr>
              <a:t>：</a:t>
            </a:r>
            <a:endParaRPr kumimoji="1" lang="en-US" altLang="zh-CN" sz="3599" dirty="0">
              <a:latin typeface="+mj-ea"/>
              <a:ea typeface="+mj-ea"/>
            </a:endParaRPr>
          </a:p>
          <a:p>
            <a:pPr marL="0" indent="0">
              <a:lnSpc>
                <a:spcPct val="140000"/>
              </a:lnSpc>
              <a:buNone/>
            </a:pPr>
            <a:r>
              <a:rPr kumimoji="1" lang="en-US" altLang="zh-CN" sz="2899" dirty="0">
                <a:latin typeface="+mj-ea"/>
                <a:ea typeface="+mj-ea"/>
              </a:rPr>
              <a:t>C:\Documents</a:t>
            </a:r>
            <a:r>
              <a:rPr kumimoji="1" lang="zh-CN" altLang="en-US" sz="2899" dirty="0">
                <a:latin typeface="+mj-ea"/>
                <a:ea typeface="+mj-ea"/>
              </a:rPr>
              <a:t> </a:t>
            </a:r>
            <a:r>
              <a:rPr kumimoji="1" lang="en-US" altLang="zh-CN" sz="2899" dirty="0">
                <a:latin typeface="+mj-ea"/>
                <a:ea typeface="+mj-ea"/>
              </a:rPr>
              <a:t>and</a:t>
            </a:r>
            <a:r>
              <a:rPr kumimoji="1" lang="zh-CN" altLang="en-US" sz="2899" dirty="0">
                <a:latin typeface="+mj-ea"/>
                <a:ea typeface="+mj-ea"/>
              </a:rPr>
              <a:t> </a:t>
            </a:r>
            <a:r>
              <a:rPr kumimoji="1" lang="en-US" altLang="zh-CN" sz="2899" dirty="0">
                <a:latin typeface="+mj-ea"/>
                <a:ea typeface="+mj-ea"/>
              </a:rPr>
              <a:t>Settings\</a:t>
            </a:r>
            <a:r>
              <a:rPr kumimoji="1" lang="zh-CN" altLang="en-US" sz="2899" dirty="0">
                <a:latin typeface="+mj-ea"/>
                <a:ea typeface="+mj-ea"/>
              </a:rPr>
              <a:t>用户名</a:t>
            </a:r>
            <a:r>
              <a:rPr kumimoji="1" lang="en-US" altLang="zh-CN" sz="2899" dirty="0">
                <a:latin typeface="+mj-ea"/>
                <a:ea typeface="+mj-ea"/>
              </a:rPr>
              <a:t>\Application</a:t>
            </a:r>
            <a:r>
              <a:rPr kumimoji="1" lang="zh-CN" altLang="en-US" sz="2899" dirty="0">
                <a:latin typeface="+mj-ea"/>
                <a:ea typeface="+mj-ea"/>
              </a:rPr>
              <a:t> </a:t>
            </a:r>
            <a:r>
              <a:rPr kumimoji="1" lang="en-US" altLang="zh-CN" sz="2899" dirty="0">
                <a:latin typeface="+mj-ea"/>
                <a:ea typeface="+mj-ea"/>
              </a:rPr>
              <a:t>Data\Apple</a:t>
            </a:r>
            <a:r>
              <a:rPr kumimoji="1" lang="zh-CN" altLang="en-US" sz="2899" dirty="0">
                <a:latin typeface="+mj-ea"/>
                <a:ea typeface="+mj-ea"/>
              </a:rPr>
              <a:t> </a:t>
            </a:r>
            <a:r>
              <a:rPr kumimoji="1" lang="en-US" altLang="zh-CN" sz="2899" dirty="0">
                <a:latin typeface="+mj-ea"/>
                <a:ea typeface="+mj-ea"/>
              </a:rPr>
              <a:t>Computer\MobileSync\Backup</a:t>
            </a:r>
          </a:p>
          <a:p>
            <a:pPr>
              <a:lnSpc>
                <a:spcPct val="140000"/>
              </a:lnSpc>
              <a:buFont typeface="Arial"/>
              <a:buChar char="•"/>
            </a:pPr>
            <a:r>
              <a:rPr kumimoji="1" lang="en-US" altLang="zh-CN" sz="3599" dirty="0">
                <a:latin typeface="+mj-ea"/>
                <a:ea typeface="+mj-ea"/>
              </a:rPr>
              <a:t>Win7</a:t>
            </a:r>
            <a:r>
              <a:rPr kumimoji="1" lang="zh-CN" altLang="en-US" sz="3599" dirty="0">
                <a:latin typeface="+mj-ea"/>
                <a:ea typeface="+mj-ea"/>
              </a:rPr>
              <a:t>：</a:t>
            </a:r>
            <a:endParaRPr kumimoji="1" lang="en-US" altLang="zh-CN" sz="3599" dirty="0">
              <a:latin typeface="+mj-ea"/>
              <a:ea typeface="+mj-ea"/>
            </a:endParaRPr>
          </a:p>
          <a:p>
            <a:pPr marL="0" indent="0">
              <a:lnSpc>
                <a:spcPct val="140000"/>
              </a:lnSpc>
              <a:buNone/>
            </a:pPr>
            <a:r>
              <a:rPr kumimoji="1" lang="en-US" altLang="zh-CN" sz="2899" dirty="0">
                <a:latin typeface="+mj-ea"/>
                <a:ea typeface="+mj-ea"/>
              </a:rPr>
              <a:t>C:\User\</a:t>
            </a:r>
            <a:r>
              <a:rPr kumimoji="1" lang="zh-CN" altLang="en-US" sz="2899" dirty="0">
                <a:latin typeface="+mj-ea"/>
                <a:ea typeface="+mj-ea"/>
              </a:rPr>
              <a:t>用户名</a:t>
            </a:r>
            <a:r>
              <a:rPr kumimoji="1" lang="en-US" altLang="zh-CN" sz="2899" dirty="0">
                <a:latin typeface="+mj-ea"/>
                <a:ea typeface="+mj-ea"/>
              </a:rPr>
              <a:t>\AppData\Roaming\Apple</a:t>
            </a:r>
            <a:r>
              <a:rPr kumimoji="1" lang="zh-CN" altLang="en-US" sz="2899" dirty="0">
                <a:latin typeface="+mj-ea"/>
                <a:ea typeface="+mj-ea"/>
              </a:rPr>
              <a:t> </a:t>
            </a:r>
            <a:r>
              <a:rPr kumimoji="1" lang="en-US" altLang="zh-CN" sz="2899" dirty="0">
                <a:latin typeface="+mj-ea"/>
                <a:ea typeface="+mj-ea"/>
              </a:rPr>
              <a:t>Computer\MobileSync\Backup</a:t>
            </a:r>
          </a:p>
          <a:p>
            <a:pPr>
              <a:lnSpc>
                <a:spcPct val="140000"/>
              </a:lnSpc>
              <a:buFont typeface="Arial"/>
              <a:buChar char="•"/>
            </a:pPr>
            <a:r>
              <a:rPr kumimoji="1" lang="en-US" altLang="zh-CN" sz="3299" dirty="0">
                <a:latin typeface="+mj-ea"/>
                <a:ea typeface="+mj-ea"/>
              </a:rPr>
              <a:t>MAC OS:</a:t>
            </a:r>
          </a:p>
          <a:p>
            <a:pPr marL="0" indent="0">
              <a:lnSpc>
                <a:spcPct val="140000"/>
              </a:lnSpc>
              <a:buNone/>
            </a:pPr>
            <a:r>
              <a:rPr kumimoji="1" lang="zh-CN" altLang="en-US" sz="2899" dirty="0">
                <a:latin typeface="+mj-ea"/>
                <a:ea typeface="+mj-ea"/>
              </a:rPr>
              <a:t>用户</a:t>
            </a:r>
            <a:r>
              <a:rPr kumimoji="1" lang="en-US" altLang="zh-CN" sz="2899" dirty="0">
                <a:latin typeface="+mj-ea"/>
                <a:ea typeface="+mj-ea"/>
              </a:rPr>
              <a:t>\</a:t>
            </a:r>
            <a:r>
              <a:rPr kumimoji="1" lang="zh-CN" altLang="en-US" sz="2899" dirty="0">
                <a:latin typeface="+mj-ea"/>
                <a:ea typeface="+mj-ea"/>
              </a:rPr>
              <a:t>用户名</a:t>
            </a:r>
            <a:r>
              <a:rPr kumimoji="1" lang="en-US" altLang="zh-CN" sz="2899" dirty="0">
                <a:latin typeface="+mj-ea"/>
                <a:ea typeface="+mj-ea"/>
              </a:rPr>
              <a:t>\Library\Application</a:t>
            </a:r>
            <a:r>
              <a:rPr kumimoji="1" lang="zh-CN" altLang="en-US" sz="2899" dirty="0">
                <a:latin typeface="+mj-ea"/>
                <a:ea typeface="+mj-ea"/>
              </a:rPr>
              <a:t> </a:t>
            </a:r>
            <a:r>
              <a:rPr kumimoji="1" lang="en-US" altLang="zh-CN" sz="2899" dirty="0">
                <a:latin typeface="+mj-ea"/>
                <a:ea typeface="+mj-ea"/>
              </a:rPr>
              <a:t>Support\MobileSync\Backup</a:t>
            </a:r>
          </a:p>
          <a:p>
            <a:pPr marL="0" indent="0">
              <a:lnSpc>
                <a:spcPct val="140000"/>
              </a:lnSpc>
              <a:buNone/>
            </a:pPr>
            <a:endParaRPr kumimoji="1" lang="zh-CN" altLang="en-US" sz="3299" dirty="0">
              <a:latin typeface="+mj-ea"/>
              <a:ea typeface="+mj-ea"/>
            </a:endParaRPr>
          </a:p>
        </p:txBody>
      </p:sp>
    </p:spTree>
    <p:extLst>
      <p:ext uri="{BB962C8B-B14F-4D97-AF65-F5344CB8AC3E}">
        <p14:creationId xmlns:p14="http://schemas.microsoft.com/office/powerpoint/2010/main" val="13389305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备份中的信息</a:t>
            </a:r>
          </a:p>
        </p:txBody>
      </p:sp>
      <p:sp>
        <p:nvSpPr>
          <p:cNvPr id="3" name="内容占位符 2"/>
          <p:cNvSpPr>
            <a:spLocks noGrp="1"/>
          </p:cNvSpPr>
          <p:nvPr>
            <p:ph idx="1"/>
          </p:nvPr>
        </p:nvSpPr>
        <p:spPr>
          <a:xfrm>
            <a:off x="613011" y="1600201"/>
            <a:ext cx="10738356" cy="3556993"/>
          </a:xfrm>
        </p:spPr>
        <p:txBody>
          <a:bodyPr>
            <a:normAutofit/>
          </a:bodyPr>
          <a:lstStyle/>
          <a:p>
            <a:r>
              <a:rPr kumimoji="1" lang="zh-CN" altLang="en-US" dirty="0"/>
              <a:t>电话本</a:t>
            </a:r>
            <a:r>
              <a:rPr kumimoji="1" lang="en-US" altLang="zh-CN" dirty="0"/>
              <a:t>/</a:t>
            </a:r>
            <a:r>
              <a:rPr kumimoji="1" lang="zh-CN" altLang="en-US" dirty="0"/>
              <a:t>短信</a:t>
            </a:r>
            <a:r>
              <a:rPr kumimoji="1" lang="en-US" altLang="zh-CN" dirty="0"/>
              <a:t>/</a:t>
            </a:r>
            <a:r>
              <a:rPr kumimoji="1" lang="zh-CN" altLang="en-US" dirty="0"/>
              <a:t>通话记录</a:t>
            </a:r>
            <a:r>
              <a:rPr kumimoji="1" lang="en-US" altLang="zh-CN" dirty="0"/>
              <a:t>/</a:t>
            </a:r>
            <a:r>
              <a:rPr kumimoji="1" lang="zh-CN" altLang="en-US" dirty="0"/>
              <a:t>备忘录</a:t>
            </a:r>
            <a:r>
              <a:rPr kumimoji="1" lang="en-US" altLang="zh-CN" dirty="0"/>
              <a:t>/</a:t>
            </a:r>
            <a:r>
              <a:rPr kumimoji="1" lang="zh-CN" altLang="en-US" dirty="0"/>
              <a:t>日历</a:t>
            </a:r>
            <a:endParaRPr kumimoji="1" lang="en-US" altLang="zh-CN" dirty="0"/>
          </a:p>
          <a:p>
            <a:r>
              <a:rPr kumimoji="1" lang="zh-CN" altLang="en-US" dirty="0"/>
              <a:t>会有邮件吗？</a:t>
            </a:r>
            <a:endParaRPr kumimoji="1" lang="en-US" altLang="zh-CN" dirty="0"/>
          </a:p>
          <a:p>
            <a:r>
              <a:rPr kumimoji="1" lang="zh-CN" altLang="en-US" dirty="0"/>
              <a:t>第三方</a:t>
            </a:r>
            <a:r>
              <a:rPr kumimoji="1" lang="en-US" altLang="zh-CN" dirty="0"/>
              <a:t>APP</a:t>
            </a:r>
            <a:r>
              <a:rPr kumimoji="1" lang="zh-CN" altLang="en-US" dirty="0"/>
              <a:t>都在记录中吗？</a:t>
            </a:r>
            <a:endParaRPr kumimoji="1" lang="en-US" altLang="zh-CN" dirty="0"/>
          </a:p>
        </p:txBody>
      </p:sp>
    </p:spTree>
    <p:extLst>
      <p:ext uri="{BB962C8B-B14F-4D97-AF65-F5344CB8AC3E}">
        <p14:creationId xmlns:p14="http://schemas.microsoft.com/office/powerpoint/2010/main" val="274856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备份中的</a:t>
            </a:r>
            <a:r>
              <a:rPr kumimoji="1" lang="en-US" altLang="zh-CN" dirty="0">
                <a:latin typeface="+mj-ea"/>
              </a:rPr>
              <a:t>Apple</a:t>
            </a:r>
            <a:r>
              <a:rPr kumimoji="1" lang="zh-CN" altLang="en-US" dirty="0">
                <a:latin typeface="+mj-ea"/>
              </a:rPr>
              <a:t> </a:t>
            </a:r>
            <a:r>
              <a:rPr kumimoji="1" lang="en-US" altLang="zh-CN" dirty="0">
                <a:latin typeface="+mj-ea"/>
              </a:rPr>
              <a:t>Watch</a:t>
            </a:r>
            <a:r>
              <a:rPr kumimoji="1" lang="zh-CN" altLang="en-US" dirty="0"/>
              <a:t>信息</a:t>
            </a:r>
          </a:p>
        </p:txBody>
      </p:sp>
      <p:sp>
        <p:nvSpPr>
          <p:cNvPr id="4" name="矩形 3"/>
          <p:cNvSpPr/>
          <p:nvPr/>
        </p:nvSpPr>
        <p:spPr>
          <a:xfrm>
            <a:off x="696650" y="1341252"/>
            <a:ext cx="8207012" cy="1852386"/>
          </a:xfrm>
          <a:prstGeom prst="rect">
            <a:avLst/>
          </a:prstGeom>
        </p:spPr>
        <p:txBody>
          <a:bodyPr wrap="square">
            <a:spAutoFit/>
          </a:bodyPr>
          <a:lstStyle/>
          <a:p>
            <a:pPr marL="342831" indent="-342831" defTabSz="1218743">
              <a:lnSpc>
                <a:spcPct val="120000"/>
              </a:lnSpc>
              <a:buFont typeface="Arial"/>
              <a:buChar char="•"/>
            </a:pPr>
            <a:r>
              <a:rPr lang="zh-CN" altLang="en-US" sz="2400" dirty="0">
                <a:solidFill>
                  <a:srgbClr val="FFFFFF"/>
                </a:solidFill>
              </a:rPr>
              <a:t>将</a:t>
            </a:r>
            <a:r>
              <a:rPr lang="en-US" altLang="zh-CN" sz="2400" dirty="0">
                <a:solidFill>
                  <a:srgbClr val="FFFFFF"/>
                </a:solidFill>
              </a:rPr>
              <a:t>Apple Watch</a:t>
            </a:r>
            <a:r>
              <a:rPr lang="zh-CN" altLang="en-US" sz="2400" dirty="0">
                <a:solidFill>
                  <a:srgbClr val="FFFFFF"/>
                </a:solidFill>
              </a:rPr>
              <a:t>与</a:t>
            </a:r>
            <a:r>
              <a:rPr lang="en-US" altLang="zh-CN" sz="2400" dirty="0">
                <a:solidFill>
                  <a:srgbClr val="FFFFFF"/>
                </a:solidFill>
              </a:rPr>
              <a:t>iPhone</a:t>
            </a:r>
            <a:r>
              <a:rPr lang="zh-CN" altLang="en-US" sz="2400" dirty="0">
                <a:solidFill>
                  <a:srgbClr val="FFFFFF"/>
                </a:solidFill>
              </a:rPr>
              <a:t>手机配对并安装应用程序。</a:t>
            </a:r>
          </a:p>
          <a:p>
            <a:pPr marL="342831" indent="-342831" defTabSz="1218743">
              <a:lnSpc>
                <a:spcPct val="120000"/>
              </a:lnSpc>
              <a:buFont typeface="Arial"/>
              <a:buChar char="•"/>
            </a:pPr>
            <a:r>
              <a:rPr lang="zh-CN" altLang="en-US" sz="2400" dirty="0">
                <a:solidFill>
                  <a:srgbClr val="FFFFFF"/>
                </a:solidFill>
              </a:rPr>
              <a:t>为配对的</a:t>
            </a:r>
            <a:r>
              <a:rPr lang="en-US" altLang="zh-CN" sz="2400" dirty="0">
                <a:solidFill>
                  <a:srgbClr val="FFFFFF"/>
                </a:solidFill>
              </a:rPr>
              <a:t>iPhone</a:t>
            </a:r>
            <a:r>
              <a:rPr lang="zh-CN" altLang="en-US" sz="2400" dirty="0">
                <a:solidFill>
                  <a:srgbClr val="FFFFFF"/>
                </a:solidFill>
              </a:rPr>
              <a:t>进行备份，将备份文件导出。</a:t>
            </a:r>
            <a:endParaRPr lang="en-US" altLang="zh-CN" sz="2400" dirty="0">
              <a:solidFill>
                <a:srgbClr val="FFFFFF"/>
              </a:solidFill>
            </a:endParaRPr>
          </a:p>
          <a:p>
            <a:pPr marL="342831" indent="-342831" defTabSz="1218743">
              <a:lnSpc>
                <a:spcPct val="120000"/>
              </a:lnSpc>
              <a:buFont typeface="Arial"/>
              <a:buChar char="•"/>
            </a:pPr>
            <a:r>
              <a:rPr lang="zh-CN" altLang="en-US" sz="2400" dirty="0">
                <a:solidFill>
                  <a:srgbClr val="FFFFFF"/>
                </a:solidFill>
              </a:rPr>
              <a:t>对备份文件进行解析。</a:t>
            </a:r>
            <a:endParaRPr lang="en-US" altLang="zh-CN" sz="2400" dirty="0">
              <a:solidFill>
                <a:srgbClr val="FFFFFF"/>
              </a:solidFill>
            </a:endParaRPr>
          </a:p>
          <a:p>
            <a:pPr marL="342831" indent="-342831" defTabSz="1218743">
              <a:lnSpc>
                <a:spcPct val="120000"/>
              </a:lnSpc>
              <a:buFont typeface="Arial"/>
              <a:buChar char="•"/>
            </a:pPr>
            <a:r>
              <a:rPr lang="zh-CN" altLang="en-US" sz="2400" dirty="0">
                <a:solidFill>
                  <a:srgbClr val="FFFFFF"/>
                </a:solidFill>
              </a:rPr>
              <a:t>导出相关</a:t>
            </a:r>
            <a:r>
              <a:rPr lang="en-US" altLang="zh-CN" sz="2400" dirty="0" err="1">
                <a:solidFill>
                  <a:srgbClr val="FFFFFF"/>
                </a:solidFill>
              </a:rPr>
              <a:t>Plist</a:t>
            </a:r>
            <a:r>
              <a:rPr lang="zh-CN" altLang="en-US" sz="2400" dirty="0">
                <a:solidFill>
                  <a:srgbClr val="FFFFFF"/>
                </a:solidFill>
              </a:rPr>
              <a:t>文件，使用</a:t>
            </a:r>
            <a:r>
              <a:rPr lang="en-US" altLang="zh-CN" sz="2400" dirty="0" err="1">
                <a:solidFill>
                  <a:srgbClr val="FFFFFF"/>
                </a:solidFill>
              </a:rPr>
              <a:t>PlistEdit</a:t>
            </a:r>
            <a:r>
              <a:rPr lang="zh-CN" altLang="en-US" sz="2400" dirty="0">
                <a:solidFill>
                  <a:srgbClr val="FFFFFF"/>
                </a:solidFill>
              </a:rPr>
              <a:t> </a:t>
            </a:r>
            <a:r>
              <a:rPr lang="en-US" altLang="zh-CN" sz="2400" dirty="0">
                <a:solidFill>
                  <a:srgbClr val="FFFFFF"/>
                </a:solidFill>
              </a:rPr>
              <a:t>Pro</a:t>
            </a:r>
            <a:r>
              <a:rPr lang="zh-CN" altLang="en-US" sz="2400" dirty="0">
                <a:solidFill>
                  <a:srgbClr val="FFFFFF"/>
                </a:solidFill>
              </a:rPr>
              <a:t>打开。</a:t>
            </a:r>
          </a:p>
        </p:txBody>
      </p:sp>
      <p:pic>
        <p:nvPicPr>
          <p:cNvPr id="5" name="图片 4"/>
          <p:cNvPicPr>
            <a:picLocks noChangeAspect="1"/>
          </p:cNvPicPr>
          <p:nvPr/>
        </p:nvPicPr>
        <p:blipFill>
          <a:blip r:embed="rId2"/>
          <a:stretch>
            <a:fillRect/>
          </a:stretch>
        </p:blipFill>
        <p:spPr>
          <a:xfrm>
            <a:off x="2928381" y="3285018"/>
            <a:ext cx="5523221" cy="2806050"/>
          </a:xfrm>
          <a:prstGeom prst="rect">
            <a:avLst/>
          </a:prstGeom>
        </p:spPr>
      </p:pic>
    </p:spTree>
    <p:extLst>
      <p:ext uri="{BB962C8B-B14F-4D97-AF65-F5344CB8AC3E}">
        <p14:creationId xmlns:p14="http://schemas.microsoft.com/office/powerpoint/2010/main" val="21628125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备份中的</a:t>
            </a:r>
            <a:r>
              <a:rPr kumimoji="1" lang="en-US" altLang="zh-CN" dirty="0">
                <a:latin typeface="+mj-ea"/>
              </a:rPr>
              <a:t>Apple</a:t>
            </a:r>
            <a:r>
              <a:rPr kumimoji="1" lang="zh-CN" altLang="en-US" dirty="0">
                <a:latin typeface="+mj-ea"/>
              </a:rPr>
              <a:t> </a:t>
            </a:r>
            <a:r>
              <a:rPr kumimoji="1" lang="en-US" altLang="zh-CN" dirty="0">
                <a:latin typeface="+mj-ea"/>
              </a:rPr>
              <a:t>Watch</a:t>
            </a:r>
            <a:r>
              <a:rPr kumimoji="1" lang="zh-CN" altLang="en-US" dirty="0"/>
              <a:t>信息</a:t>
            </a:r>
          </a:p>
        </p:txBody>
      </p:sp>
      <p:sp>
        <p:nvSpPr>
          <p:cNvPr id="3" name="内容占位符 2"/>
          <p:cNvSpPr>
            <a:spLocks noGrp="1"/>
          </p:cNvSpPr>
          <p:nvPr>
            <p:ph idx="1"/>
          </p:nvPr>
        </p:nvSpPr>
        <p:spPr>
          <a:xfrm>
            <a:off x="480676" y="1125277"/>
            <a:ext cx="6994806" cy="3556993"/>
          </a:xfrm>
        </p:spPr>
        <p:txBody>
          <a:bodyPr>
            <a:normAutofit/>
          </a:bodyPr>
          <a:lstStyle/>
          <a:p>
            <a:r>
              <a:rPr lang="en-US" altLang="zh-CN" sz="2799" b="1" dirty="0"/>
              <a:t>Apple Watch</a:t>
            </a:r>
            <a:r>
              <a:rPr lang="zh-CN" altLang="en-US" sz="2799" b="1" dirty="0"/>
              <a:t>的基本信息：</a:t>
            </a:r>
            <a:endParaRPr lang="en-US" altLang="zh-CN" sz="2799" b="1" dirty="0"/>
          </a:p>
          <a:p>
            <a:pPr marL="0" indent="0">
              <a:buNone/>
            </a:pPr>
            <a:r>
              <a:rPr lang="zh-CN" altLang="en-US" sz="2400" dirty="0"/>
              <a:t>   所有人，版本，区域和语言信息</a:t>
            </a:r>
            <a:endParaRPr lang="zh-CN" altLang="en-US" sz="2400" b="1" dirty="0"/>
          </a:p>
          <a:p>
            <a:endParaRPr kumimoji="1" lang="zh-CN" altLang="en-US" sz="2799" dirty="0"/>
          </a:p>
        </p:txBody>
      </p:sp>
      <p:pic>
        <p:nvPicPr>
          <p:cNvPr id="4" name="图片 3"/>
          <p:cNvPicPr>
            <a:picLocks noChangeAspect="1"/>
          </p:cNvPicPr>
          <p:nvPr/>
        </p:nvPicPr>
        <p:blipFill>
          <a:blip r:embed="rId2"/>
          <a:stretch>
            <a:fillRect/>
          </a:stretch>
        </p:blipFill>
        <p:spPr>
          <a:xfrm>
            <a:off x="31176" y="2133156"/>
            <a:ext cx="9370431" cy="4583639"/>
          </a:xfrm>
          <a:prstGeom prst="rect">
            <a:avLst/>
          </a:prstGeom>
        </p:spPr>
      </p:pic>
      <p:pic>
        <p:nvPicPr>
          <p:cNvPr id="5" name="图片 4"/>
          <p:cNvPicPr>
            <a:picLocks noChangeAspect="1"/>
          </p:cNvPicPr>
          <p:nvPr/>
        </p:nvPicPr>
        <p:blipFill>
          <a:blip r:embed="rId3"/>
          <a:stretch>
            <a:fillRect/>
          </a:stretch>
        </p:blipFill>
        <p:spPr>
          <a:xfrm>
            <a:off x="6455957" y="2133156"/>
            <a:ext cx="9408522" cy="4596336"/>
          </a:xfrm>
          <a:prstGeom prst="rect">
            <a:avLst/>
          </a:prstGeom>
        </p:spPr>
      </p:pic>
    </p:spTree>
    <p:extLst>
      <p:ext uri="{BB962C8B-B14F-4D97-AF65-F5344CB8AC3E}">
        <p14:creationId xmlns:p14="http://schemas.microsoft.com/office/powerpoint/2010/main" val="36839546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备份中的</a:t>
            </a:r>
            <a:r>
              <a:rPr kumimoji="1" lang="en-US" altLang="zh-CN" dirty="0">
                <a:latin typeface="+mj-ea"/>
              </a:rPr>
              <a:t>Apple</a:t>
            </a:r>
            <a:r>
              <a:rPr kumimoji="1" lang="zh-CN" altLang="en-US" dirty="0">
                <a:latin typeface="+mj-ea"/>
              </a:rPr>
              <a:t> </a:t>
            </a:r>
            <a:r>
              <a:rPr kumimoji="1" lang="en-US" altLang="zh-CN" dirty="0">
                <a:latin typeface="+mj-ea"/>
              </a:rPr>
              <a:t>Watch</a:t>
            </a:r>
            <a:r>
              <a:rPr kumimoji="1" lang="zh-CN" altLang="en-US" dirty="0"/>
              <a:t>信息</a:t>
            </a:r>
          </a:p>
        </p:txBody>
      </p:sp>
      <p:sp>
        <p:nvSpPr>
          <p:cNvPr id="5" name="矩形 4"/>
          <p:cNvSpPr/>
          <p:nvPr/>
        </p:nvSpPr>
        <p:spPr>
          <a:xfrm>
            <a:off x="552667" y="1197269"/>
            <a:ext cx="7509964" cy="461558"/>
          </a:xfrm>
          <a:prstGeom prst="rect">
            <a:avLst/>
          </a:prstGeom>
        </p:spPr>
        <p:txBody>
          <a:bodyPr wrap="square">
            <a:spAutoFit/>
          </a:bodyPr>
          <a:lstStyle/>
          <a:p>
            <a:pPr defTabSz="1218743"/>
            <a:r>
              <a:rPr lang="en-US" altLang="zh-TW" sz="2400" dirty="0">
                <a:solidFill>
                  <a:srgbClr val="FFFFFF"/>
                </a:solidFill>
              </a:rPr>
              <a:t>Apple Watch</a:t>
            </a:r>
            <a:r>
              <a:rPr lang="zh-TW" altLang="en-US" sz="2400" dirty="0">
                <a:solidFill>
                  <a:srgbClr val="FFFFFF"/>
                </a:solidFill>
              </a:rPr>
              <a:t>数据在</a:t>
            </a:r>
            <a:r>
              <a:rPr lang="en-US" altLang="zh-TW" sz="2400" dirty="0">
                <a:solidFill>
                  <a:srgbClr val="FFFFFF"/>
                </a:solidFill>
              </a:rPr>
              <a:t>iPhone</a:t>
            </a:r>
            <a:r>
              <a:rPr lang="zh-TW" altLang="en-US" sz="2400" dirty="0">
                <a:solidFill>
                  <a:srgbClr val="FFFFFF"/>
                </a:solidFill>
              </a:rPr>
              <a:t>备份中的存储位置：</a:t>
            </a:r>
          </a:p>
        </p:txBody>
      </p:sp>
      <p:pic>
        <p:nvPicPr>
          <p:cNvPr id="6" name="图片 5"/>
          <p:cNvPicPr>
            <a:picLocks noChangeAspect="1"/>
          </p:cNvPicPr>
          <p:nvPr/>
        </p:nvPicPr>
        <p:blipFill>
          <a:blip r:embed="rId2"/>
          <a:stretch>
            <a:fillRect/>
          </a:stretch>
        </p:blipFill>
        <p:spPr>
          <a:xfrm>
            <a:off x="1056607" y="1701208"/>
            <a:ext cx="9871367" cy="4736128"/>
          </a:xfrm>
          <a:prstGeom prst="rect">
            <a:avLst/>
          </a:prstGeom>
        </p:spPr>
      </p:pic>
    </p:spTree>
    <p:extLst>
      <p:ext uri="{BB962C8B-B14F-4D97-AF65-F5344CB8AC3E}">
        <p14:creationId xmlns:p14="http://schemas.microsoft.com/office/powerpoint/2010/main" val="23600152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备份中的</a:t>
            </a:r>
            <a:r>
              <a:rPr kumimoji="1" lang="en-US" altLang="zh-CN" dirty="0">
                <a:latin typeface="+mj-ea"/>
              </a:rPr>
              <a:t>Apple</a:t>
            </a:r>
            <a:r>
              <a:rPr kumimoji="1" lang="zh-CN" altLang="en-US" dirty="0">
                <a:latin typeface="+mj-ea"/>
              </a:rPr>
              <a:t> </a:t>
            </a:r>
            <a:r>
              <a:rPr kumimoji="1" lang="en-US" altLang="zh-CN" dirty="0">
                <a:latin typeface="+mj-ea"/>
              </a:rPr>
              <a:t>Watch</a:t>
            </a:r>
            <a:r>
              <a:rPr kumimoji="1" lang="zh-CN" altLang="en-US" dirty="0"/>
              <a:t>信息</a:t>
            </a:r>
          </a:p>
        </p:txBody>
      </p:sp>
      <p:sp>
        <p:nvSpPr>
          <p:cNvPr id="6" name="矩形 5"/>
          <p:cNvSpPr/>
          <p:nvPr/>
        </p:nvSpPr>
        <p:spPr>
          <a:xfrm>
            <a:off x="29383" y="1269261"/>
            <a:ext cx="9315018" cy="461558"/>
          </a:xfrm>
          <a:prstGeom prst="rect">
            <a:avLst/>
          </a:prstGeom>
        </p:spPr>
        <p:txBody>
          <a:bodyPr wrap="none">
            <a:spAutoFit/>
          </a:bodyPr>
          <a:lstStyle/>
          <a:p>
            <a:pPr defTabSz="1218743"/>
            <a:r>
              <a:rPr lang="de-DE" altLang="zh-CN" sz="2400" dirty="0">
                <a:solidFill>
                  <a:srgbClr val="FFFFFF"/>
                </a:solidFill>
              </a:rPr>
              <a:t>Apple Watch</a:t>
            </a:r>
            <a:r>
              <a:rPr lang="zh-CN" altLang="de-DE" sz="2400" dirty="0">
                <a:solidFill>
                  <a:srgbClr val="FFFFFF"/>
                </a:solidFill>
              </a:rPr>
              <a:t>序列号、</a:t>
            </a:r>
            <a:r>
              <a:rPr lang="de-DE" altLang="zh-CN" sz="2400" dirty="0">
                <a:solidFill>
                  <a:srgbClr val="FFFFFF"/>
                </a:solidFill>
              </a:rPr>
              <a:t>UDID</a:t>
            </a:r>
            <a:r>
              <a:rPr lang="zh-CN" altLang="de-DE" sz="2400" dirty="0">
                <a:solidFill>
                  <a:srgbClr val="FFFFFF"/>
                </a:solidFill>
              </a:rPr>
              <a:t>、</a:t>
            </a:r>
            <a:r>
              <a:rPr lang="de-DE" altLang="zh-CN" sz="2400" dirty="0" err="1">
                <a:solidFill>
                  <a:srgbClr val="FFFFFF"/>
                </a:solidFill>
              </a:rPr>
              <a:t>Wi-Fi</a:t>
            </a:r>
            <a:r>
              <a:rPr lang="zh-CN" altLang="de-DE" sz="2400" dirty="0">
                <a:solidFill>
                  <a:srgbClr val="FFFFFF"/>
                </a:solidFill>
              </a:rPr>
              <a:t>、蓝牙</a:t>
            </a:r>
            <a:r>
              <a:rPr lang="en-US" altLang="zh-CN" sz="2400" dirty="0">
                <a:solidFill>
                  <a:srgbClr val="FFFFFF"/>
                </a:solidFill>
              </a:rPr>
              <a:t>MAC</a:t>
            </a:r>
            <a:r>
              <a:rPr lang="zh-CN" altLang="de-DE" sz="2400" dirty="0">
                <a:solidFill>
                  <a:srgbClr val="FFFFFF"/>
                </a:solidFill>
              </a:rPr>
              <a:t>地址及存储容量信息</a:t>
            </a:r>
            <a:endParaRPr lang="zh-CN" altLang="en-US" sz="2400" dirty="0">
              <a:solidFill>
                <a:srgbClr val="FFFFFF"/>
              </a:solidFill>
            </a:endParaRPr>
          </a:p>
        </p:txBody>
      </p:sp>
      <p:pic>
        <p:nvPicPr>
          <p:cNvPr id="7" name="图片 6"/>
          <p:cNvPicPr>
            <a:picLocks noChangeAspect="1"/>
          </p:cNvPicPr>
          <p:nvPr/>
        </p:nvPicPr>
        <p:blipFill>
          <a:blip r:embed="rId2"/>
          <a:stretch>
            <a:fillRect/>
          </a:stretch>
        </p:blipFill>
        <p:spPr>
          <a:xfrm>
            <a:off x="36468" y="1845191"/>
            <a:ext cx="12184418" cy="4673475"/>
          </a:xfrm>
          <a:prstGeom prst="rect">
            <a:avLst/>
          </a:prstGeom>
        </p:spPr>
      </p:pic>
    </p:spTree>
    <p:extLst>
      <p:ext uri="{BB962C8B-B14F-4D97-AF65-F5344CB8AC3E}">
        <p14:creationId xmlns:p14="http://schemas.microsoft.com/office/powerpoint/2010/main" val="36825658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备份中的</a:t>
            </a:r>
            <a:r>
              <a:rPr kumimoji="1" lang="en-US" altLang="zh-CN" dirty="0">
                <a:latin typeface="+mj-ea"/>
              </a:rPr>
              <a:t>Apple</a:t>
            </a:r>
            <a:r>
              <a:rPr kumimoji="1" lang="zh-CN" altLang="en-US" dirty="0">
                <a:latin typeface="+mj-ea"/>
              </a:rPr>
              <a:t> </a:t>
            </a:r>
            <a:r>
              <a:rPr kumimoji="1" lang="en-US" altLang="zh-CN" dirty="0">
                <a:latin typeface="+mj-ea"/>
              </a:rPr>
              <a:t>Watch</a:t>
            </a:r>
            <a:r>
              <a:rPr kumimoji="1" lang="zh-CN" altLang="en-US" dirty="0"/>
              <a:t>信息</a:t>
            </a:r>
          </a:p>
        </p:txBody>
      </p:sp>
      <p:sp>
        <p:nvSpPr>
          <p:cNvPr id="3" name="内容占位符 2"/>
          <p:cNvSpPr>
            <a:spLocks noGrp="1"/>
          </p:cNvSpPr>
          <p:nvPr>
            <p:ph idx="1"/>
          </p:nvPr>
        </p:nvSpPr>
        <p:spPr>
          <a:xfrm>
            <a:off x="264702" y="1125277"/>
            <a:ext cx="6346884" cy="460963"/>
          </a:xfrm>
        </p:spPr>
        <p:txBody>
          <a:bodyPr>
            <a:normAutofit/>
          </a:bodyPr>
          <a:lstStyle/>
          <a:p>
            <a:r>
              <a:rPr lang="en-US" altLang="zh-TW" sz="2400" b="1" dirty="0"/>
              <a:t>Apple Watch</a:t>
            </a:r>
            <a:r>
              <a:rPr lang="zh-TW" altLang="en-US" sz="2400" b="1" dirty="0"/>
              <a:t>所同步的手机数据</a:t>
            </a:r>
          </a:p>
          <a:p>
            <a:endParaRPr kumimoji="1" lang="zh-CN" altLang="en-US" sz="2400" dirty="0"/>
          </a:p>
        </p:txBody>
      </p:sp>
      <p:pic>
        <p:nvPicPr>
          <p:cNvPr id="4" name="图片 3"/>
          <p:cNvPicPr>
            <a:picLocks noChangeAspect="1"/>
          </p:cNvPicPr>
          <p:nvPr/>
        </p:nvPicPr>
        <p:blipFill>
          <a:blip r:embed="rId2"/>
          <a:stretch>
            <a:fillRect/>
          </a:stretch>
        </p:blipFill>
        <p:spPr>
          <a:xfrm>
            <a:off x="120720" y="1557225"/>
            <a:ext cx="6347266" cy="5183376"/>
          </a:xfrm>
          <a:prstGeom prst="rect">
            <a:avLst/>
          </a:prstGeom>
        </p:spPr>
      </p:pic>
      <p:pic>
        <p:nvPicPr>
          <p:cNvPr id="5" name="图片 4"/>
          <p:cNvPicPr>
            <a:picLocks noChangeAspect="1"/>
          </p:cNvPicPr>
          <p:nvPr/>
        </p:nvPicPr>
        <p:blipFill rotWithShape="1">
          <a:blip r:embed="rId3"/>
          <a:srcRect l="28962"/>
          <a:stretch/>
        </p:blipFill>
        <p:spPr>
          <a:xfrm>
            <a:off x="6527948" y="1557225"/>
            <a:ext cx="5543333" cy="1321201"/>
          </a:xfrm>
          <a:prstGeom prst="rect">
            <a:avLst/>
          </a:prstGeom>
        </p:spPr>
      </p:pic>
      <p:pic>
        <p:nvPicPr>
          <p:cNvPr id="6" name="图片 5"/>
          <p:cNvPicPr>
            <a:picLocks noChangeAspect="1"/>
          </p:cNvPicPr>
          <p:nvPr/>
        </p:nvPicPr>
        <p:blipFill>
          <a:blip r:embed="rId4"/>
          <a:stretch>
            <a:fillRect/>
          </a:stretch>
        </p:blipFill>
        <p:spPr>
          <a:xfrm>
            <a:off x="6527947" y="2925061"/>
            <a:ext cx="5543334" cy="1749014"/>
          </a:xfrm>
          <a:prstGeom prst="rect">
            <a:avLst/>
          </a:prstGeom>
        </p:spPr>
      </p:pic>
      <p:pic>
        <p:nvPicPr>
          <p:cNvPr id="7" name="图片 6"/>
          <p:cNvPicPr>
            <a:picLocks noChangeAspect="1"/>
          </p:cNvPicPr>
          <p:nvPr/>
        </p:nvPicPr>
        <p:blipFill>
          <a:blip r:embed="rId5"/>
          <a:stretch>
            <a:fillRect/>
          </a:stretch>
        </p:blipFill>
        <p:spPr>
          <a:xfrm>
            <a:off x="6527947" y="4724844"/>
            <a:ext cx="5534818" cy="1583809"/>
          </a:xfrm>
          <a:prstGeom prst="rect">
            <a:avLst/>
          </a:prstGeom>
        </p:spPr>
      </p:pic>
    </p:spTree>
    <p:extLst>
      <p:ext uri="{BB962C8B-B14F-4D97-AF65-F5344CB8AC3E}">
        <p14:creationId xmlns:p14="http://schemas.microsoft.com/office/powerpoint/2010/main" val="308313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7452DF14-2889-4A13-B89A-DF2592FD443E}"/>
              </a:ext>
            </a:extLst>
          </p:cNvPr>
          <p:cNvSpPr>
            <a:spLocks/>
          </p:cNvSpPr>
          <p:nvPr/>
        </p:nvSpPr>
        <p:spPr bwMode="gray">
          <a:xfrm>
            <a:off x="4588775" y="4797894"/>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5" name="Freeform 5">
            <a:extLst>
              <a:ext uri="{FF2B5EF4-FFF2-40B4-BE49-F238E27FC236}">
                <a16:creationId xmlns:a16="http://schemas.microsoft.com/office/drawing/2014/main" id="{96AD26EF-246F-42BD-8B8C-EFCC796F4123}"/>
              </a:ext>
            </a:extLst>
          </p:cNvPr>
          <p:cNvSpPr>
            <a:spLocks/>
          </p:cNvSpPr>
          <p:nvPr/>
        </p:nvSpPr>
        <p:spPr bwMode="gray">
          <a:xfrm>
            <a:off x="3653791" y="4797894"/>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6" name="Freeform 6">
            <a:extLst>
              <a:ext uri="{FF2B5EF4-FFF2-40B4-BE49-F238E27FC236}">
                <a16:creationId xmlns:a16="http://schemas.microsoft.com/office/drawing/2014/main" id="{7B1DC739-1AFD-495C-B82E-2A17197F0397}"/>
              </a:ext>
            </a:extLst>
          </p:cNvPr>
          <p:cNvSpPr>
            <a:spLocks/>
          </p:cNvSpPr>
          <p:nvPr/>
        </p:nvSpPr>
        <p:spPr bwMode="gray">
          <a:xfrm>
            <a:off x="4588775" y="3763272"/>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7" name="Freeform 7">
            <a:extLst>
              <a:ext uri="{FF2B5EF4-FFF2-40B4-BE49-F238E27FC236}">
                <a16:creationId xmlns:a16="http://schemas.microsoft.com/office/drawing/2014/main" id="{F1A4A999-E84B-4343-A7BE-348924501E24}"/>
              </a:ext>
            </a:extLst>
          </p:cNvPr>
          <p:cNvSpPr>
            <a:spLocks/>
          </p:cNvSpPr>
          <p:nvPr/>
        </p:nvSpPr>
        <p:spPr bwMode="gray">
          <a:xfrm>
            <a:off x="3653791" y="3763272"/>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8" name="Text Box 8">
            <a:extLst>
              <a:ext uri="{FF2B5EF4-FFF2-40B4-BE49-F238E27FC236}">
                <a16:creationId xmlns:a16="http://schemas.microsoft.com/office/drawing/2014/main" id="{781D4FA6-D3E9-4E04-803F-238CDFE2493C}"/>
              </a:ext>
            </a:extLst>
          </p:cNvPr>
          <p:cNvSpPr txBox="1">
            <a:spLocks noChangeArrowheads="1"/>
          </p:cNvSpPr>
          <p:nvPr/>
        </p:nvSpPr>
        <p:spPr bwMode="gray">
          <a:xfrm>
            <a:off x="4739040" y="3841586"/>
            <a:ext cx="6154508"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备份数据解析 </a:t>
            </a:r>
          </a:p>
        </p:txBody>
      </p:sp>
      <p:sp>
        <p:nvSpPr>
          <p:cNvPr id="9" name="Freeform 9">
            <a:extLst>
              <a:ext uri="{FF2B5EF4-FFF2-40B4-BE49-F238E27FC236}">
                <a16:creationId xmlns:a16="http://schemas.microsoft.com/office/drawing/2014/main" id="{4FD81D68-947C-437F-B2B0-C418E2DE3E79}"/>
              </a:ext>
            </a:extLst>
          </p:cNvPr>
          <p:cNvSpPr>
            <a:spLocks/>
          </p:cNvSpPr>
          <p:nvPr/>
        </p:nvSpPr>
        <p:spPr bwMode="gray">
          <a:xfrm>
            <a:off x="4550359" y="162921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0" name="Freeform 10">
            <a:extLst>
              <a:ext uri="{FF2B5EF4-FFF2-40B4-BE49-F238E27FC236}">
                <a16:creationId xmlns:a16="http://schemas.microsoft.com/office/drawing/2014/main" id="{D03251FD-556E-4DA1-A64A-A4261E9F7A67}"/>
              </a:ext>
            </a:extLst>
          </p:cNvPr>
          <p:cNvSpPr>
            <a:spLocks/>
          </p:cNvSpPr>
          <p:nvPr/>
        </p:nvSpPr>
        <p:spPr bwMode="gray">
          <a:xfrm>
            <a:off x="3615375" y="162921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defRPr/>
            </a:pPr>
            <a:endParaRPr lang="zh-CN" altLang="en-US" sz="2400">
              <a:solidFill>
                <a:prstClr val="black"/>
              </a:solidFill>
              <a:ea typeface="宋体" pitchFamily="2" charset="-122"/>
            </a:endParaRPr>
          </a:p>
        </p:txBody>
      </p:sp>
      <p:sp>
        <p:nvSpPr>
          <p:cNvPr id="11" name="Freeform 11">
            <a:extLst>
              <a:ext uri="{FF2B5EF4-FFF2-40B4-BE49-F238E27FC236}">
                <a16:creationId xmlns:a16="http://schemas.microsoft.com/office/drawing/2014/main" id="{09202356-2817-43F4-ADC5-D30C04CBAA1E}"/>
              </a:ext>
            </a:extLst>
          </p:cNvPr>
          <p:cNvSpPr>
            <a:spLocks/>
          </p:cNvSpPr>
          <p:nvPr/>
        </p:nvSpPr>
        <p:spPr bwMode="gray">
          <a:xfrm>
            <a:off x="4588775" y="2709086"/>
            <a:ext cx="6041441" cy="757767"/>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2" name="Freeform 12">
            <a:extLst>
              <a:ext uri="{FF2B5EF4-FFF2-40B4-BE49-F238E27FC236}">
                <a16:creationId xmlns:a16="http://schemas.microsoft.com/office/drawing/2014/main" id="{4FB7230D-6FF0-47F1-B714-7ABB272CB766}"/>
              </a:ext>
            </a:extLst>
          </p:cNvPr>
          <p:cNvSpPr>
            <a:spLocks/>
          </p:cNvSpPr>
          <p:nvPr/>
        </p:nvSpPr>
        <p:spPr bwMode="gray">
          <a:xfrm>
            <a:off x="3653791" y="2709086"/>
            <a:ext cx="812295" cy="757767"/>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bg1">
              <a:lumMod val="50000"/>
            </a:schemeClr>
          </a:solidFill>
          <a:ln w="19050" cap="flat" cmpd="sng">
            <a:solidFill>
              <a:schemeClr val="bg1"/>
            </a:solidFill>
            <a:prstDash val="solid"/>
            <a:round/>
            <a:headEnd/>
            <a:tailEnd/>
          </a:ln>
          <a:effectLst/>
        </p:spPr>
        <p:txBody>
          <a:bodyPr wrap="none" lIns="121871" tIns="60935" rIns="121871" bIns="60935" anchor="ctr"/>
          <a:lstStyle/>
          <a:p>
            <a:pPr defTabSz="1218743"/>
            <a:endParaRPr lang="zh-CN" altLang="en-US" sz="2400">
              <a:solidFill>
                <a:prstClr val="black"/>
              </a:solidFill>
              <a:ea typeface="宋体" pitchFamily="2" charset="-122"/>
            </a:endParaRPr>
          </a:p>
        </p:txBody>
      </p:sp>
      <p:sp>
        <p:nvSpPr>
          <p:cNvPr id="13" name="Text Box 13">
            <a:extLst>
              <a:ext uri="{FF2B5EF4-FFF2-40B4-BE49-F238E27FC236}">
                <a16:creationId xmlns:a16="http://schemas.microsoft.com/office/drawing/2014/main" id="{27E0AACB-229D-4FC0-A001-51A5B3B33692}"/>
              </a:ext>
            </a:extLst>
          </p:cNvPr>
          <p:cNvSpPr txBox="1">
            <a:spLocks noChangeArrowheads="1"/>
          </p:cNvSpPr>
          <p:nvPr/>
        </p:nvSpPr>
        <p:spPr bwMode="gray">
          <a:xfrm>
            <a:off x="4745206" y="1766938"/>
            <a:ext cx="4772230" cy="533481"/>
          </a:xfrm>
          <a:prstGeom prst="rect">
            <a:avLst/>
          </a:prstGeom>
          <a:noFill/>
          <a:ln w="9525">
            <a:noFill/>
            <a:miter lim="800000"/>
            <a:headEnd/>
            <a:tailEnd/>
          </a:ln>
          <a:effectLst>
            <a:outerShdw dist="17961" dir="2700000" algn="ctr" rotWithShape="0">
              <a:srgbClr val="333333">
                <a:alpha val="50000"/>
              </a:srgbClr>
            </a:outerShdw>
          </a:effectLst>
          <a:scene3d>
            <a:camera prst="orthographicFront"/>
            <a:lightRig rig="threePt" dir="t"/>
          </a:scene3d>
          <a:sp3d>
            <a:bevelT/>
          </a:sp3d>
        </p:spPr>
        <p:txBody>
          <a:bodyPr lIns="121871" tIns="60935" rIns="121871" bIns="60935">
            <a:spAutoFit/>
          </a:bodyPr>
          <a:lstStyle/>
          <a:p>
            <a:pPr defTabSz="1218743"/>
            <a:r>
              <a:rPr lang="zh-CN" altLang="en-US" sz="2699" dirty="0">
                <a:solidFill>
                  <a:prstClr val="white"/>
                </a:solidFill>
                <a:ea typeface="微软雅黑" pitchFamily="34" charset="-122"/>
              </a:rPr>
              <a:t>基础与准备</a:t>
            </a:r>
          </a:p>
        </p:txBody>
      </p:sp>
      <p:sp>
        <p:nvSpPr>
          <p:cNvPr id="14" name="Text Box 15">
            <a:extLst>
              <a:ext uri="{FF2B5EF4-FFF2-40B4-BE49-F238E27FC236}">
                <a16:creationId xmlns:a16="http://schemas.microsoft.com/office/drawing/2014/main" id="{D2D59B01-DB4E-4C92-B596-1A75C79B8C55}"/>
              </a:ext>
            </a:extLst>
          </p:cNvPr>
          <p:cNvSpPr txBox="1">
            <a:spLocks noChangeArrowheads="1"/>
          </p:cNvSpPr>
          <p:nvPr/>
        </p:nvSpPr>
        <p:spPr bwMode="gray">
          <a:xfrm>
            <a:off x="4739040" y="4886513"/>
            <a:ext cx="4772230" cy="533481"/>
          </a:xfrm>
          <a:prstGeom prst="rect">
            <a:avLst/>
          </a:prstGeom>
          <a:noFill/>
          <a:ln w="9525">
            <a:noFill/>
            <a:miter lim="800000"/>
            <a:headEnd/>
            <a:tailEnd/>
          </a:ln>
          <a:effectLst>
            <a:outerShdw dist="17961" dir="2700000" algn="ctr" rotWithShape="0">
              <a:srgbClr val="333333">
                <a:alpha val="50000"/>
              </a:srgbClr>
            </a:outerShdw>
          </a:effectLst>
        </p:spPr>
        <p:txBody>
          <a:bodyPr lIns="121871" tIns="60935" rIns="121871" bIns="60935">
            <a:spAutoFit/>
          </a:bodyPr>
          <a:lstStyle/>
          <a:p>
            <a:pPr defTabSz="1218743"/>
            <a:r>
              <a:rPr lang="zh-CN" altLang="en-US" sz="2699" dirty="0">
                <a:solidFill>
                  <a:prstClr val="white"/>
                </a:solidFill>
                <a:ea typeface="微软雅黑" pitchFamily="34" charset="-122"/>
              </a:rPr>
              <a:t>数据提取与手工分析 </a:t>
            </a:r>
          </a:p>
        </p:txBody>
      </p:sp>
      <p:grpSp>
        <p:nvGrpSpPr>
          <p:cNvPr id="15" name="组合 14">
            <a:extLst>
              <a:ext uri="{FF2B5EF4-FFF2-40B4-BE49-F238E27FC236}">
                <a16:creationId xmlns:a16="http://schemas.microsoft.com/office/drawing/2014/main" id="{8C17BA47-6614-43AA-81CA-E8AD76523579}"/>
              </a:ext>
            </a:extLst>
          </p:cNvPr>
          <p:cNvGrpSpPr/>
          <p:nvPr/>
        </p:nvGrpSpPr>
        <p:grpSpPr>
          <a:xfrm>
            <a:off x="3891208" y="1602792"/>
            <a:ext cx="426454" cy="3993374"/>
            <a:chOff x="2334152" y="1163993"/>
            <a:chExt cx="320040" cy="2995030"/>
          </a:xfrm>
        </p:grpSpPr>
        <p:sp>
          <p:nvSpPr>
            <p:cNvPr id="16" name="Text Box 16">
              <a:extLst>
                <a:ext uri="{FF2B5EF4-FFF2-40B4-BE49-F238E27FC236}">
                  <a16:creationId xmlns:a16="http://schemas.microsoft.com/office/drawing/2014/main" id="{CD66441A-9BD6-43D6-89ED-BC44BE5C8A85}"/>
                </a:ext>
              </a:extLst>
            </p:cNvPr>
            <p:cNvSpPr txBox="1">
              <a:spLocks noChangeArrowheads="1"/>
            </p:cNvSpPr>
            <p:nvPr/>
          </p:nvSpPr>
          <p:spPr bwMode="gray">
            <a:xfrm>
              <a:off x="2334152" y="116399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1</a:t>
              </a:r>
            </a:p>
          </p:txBody>
        </p:sp>
        <p:sp>
          <p:nvSpPr>
            <p:cNvPr id="17" name="Text Box 17">
              <a:extLst>
                <a:ext uri="{FF2B5EF4-FFF2-40B4-BE49-F238E27FC236}">
                  <a16:creationId xmlns:a16="http://schemas.microsoft.com/office/drawing/2014/main" id="{F3CBC25F-8EC2-431B-A407-0D8EB1E00906}"/>
                </a:ext>
              </a:extLst>
            </p:cNvPr>
            <p:cNvSpPr txBox="1">
              <a:spLocks noChangeArrowheads="1"/>
            </p:cNvSpPr>
            <p:nvPr/>
          </p:nvSpPr>
          <p:spPr bwMode="gray">
            <a:xfrm>
              <a:off x="2349392" y="1963939"/>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2</a:t>
              </a:r>
            </a:p>
          </p:txBody>
        </p:sp>
        <p:sp>
          <p:nvSpPr>
            <p:cNvPr id="18" name="Text Box 18">
              <a:extLst>
                <a:ext uri="{FF2B5EF4-FFF2-40B4-BE49-F238E27FC236}">
                  <a16:creationId xmlns:a16="http://schemas.microsoft.com/office/drawing/2014/main" id="{D4D20A31-845D-474B-8862-0781A299CEA1}"/>
                </a:ext>
              </a:extLst>
            </p:cNvPr>
            <p:cNvSpPr txBox="1">
              <a:spLocks noChangeArrowheads="1"/>
            </p:cNvSpPr>
            <p:nvPr/>
          </p:nvSpPr>
          <p:spPr bwMode="gray">
            <a:xfrm>
              <a:off x="2349392" y="2733553"/>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3</a:t>
              </a:r>
            </a:p>
          </p:txBody>
        </p:sp>
        <p:sp>
          <p:nvSpPr>
            <p:cNvPr id="19" name="Text Box 19">
              <a:extLst>
                <a:ext uri="{FF2B5EF4-FFF2-40B4-BE49-F238E27FC236}">
                  <a16:creationId xmlns:a16="http://schemas.microsoft.com/office/drawing/2014/main" id="{05A591F0-7E36-4FAD-B734-FA3748B05F07}"/>
                </a:ext>
              </a:extLst>
            </p:cNvPr>
            <p:cNvSpPr txBox="1">
              <a:spLocks noChangeArrowheads="1"/>
            </p:cNvSpPr>
            <p:nvPr/>
          </p:nvSpPr>
          <p:spPr bwMode="gray">
            <a:xfrm>
              <a:off x="2339867" y="3512692"/>
              <a:ext cx="304800" cy="646331"/>
            </a:xfrm>
            <a:prstGeom prst="rect">
              <a:avLst/>
            </a:prstGeom>
            <a:noFill/>
            <a:ln w="9525">
              <a:noFill/>
              <a:miter lim="800000"/>
              <a:headEnd/>
              <a:tailEnd/>
            </a:ln>
            <a:effectLst>
              <a:outerShdw dist="28398" dir="1593903" algn="ctr" rotWithShape="0">
                <a:srgbClr val="333333">
                  <a:alpha val="50000"/>
                </a:srgbClr>
              </a:outerShdw>
            </a:effectLst>
          </p:spPr>
          <p:txBody>
            <a:bodyPr>
              <a:spAutoFit/>
            </a:bodyPr>
            <a:lstStyle/>
            <a:p>
              <a:pPr algn="ctr" defTabSz="1218743">
                <a:spcBef>
                  <a:spcPct val="50000"/>
                </a:spcBef>
              </a:pPr>
              <a:r>
                <a:rPr lang="en-US" altLang="zh-CN" sz="4799" b="1" dirty="0">
                  <a:solidFill>
                    <a:prstClr val="white"/>
                  </a:solidFill>
                </a:rPr>
                <a:t>4</a:t>
              </a:r>
            </a:p>
          </p:txBody>
        </p:sp>
      </p:grpSp>
      <p:sp>
        <p:nvSpPr>
          <p:cNvPr id="20" name="Text Box 14">
            <a:extLst>
              <a:ext uri="{FF2B5EF4-FFF2-40B4-BE49-F238E27FC236}">
                <a16:creationId xmlns:a16="http://schemas.microsoft.com/office/drawing/2014/main" id="{988700C0-A4FA-4691-B593-1091D34795D1}"/>
              </a:ext>
            </a:extLst>
          </p:cNvPr>
          <p:cNvSpPr txBox="1">
            <a:spLocks noChangeArrowheads="1"/>
          </p:cNvSpPr>
          <p:nvPr/>
        </p:nvSpPr>
        <p:spPr bwMode="gray">
          <a:xfrm>
            <a:off x="4775003" y="2821229"/>
            <a:ext cx="5572364" cy="533481"/>
          </a:xfrm>
          <a:prstGeom prst="rect">
            <a:avLst/>
          </a:prstGeom>
          <a:noFill/>
          <a:ln w="9525">
            <a:noFill/>
            <a:miter lim="800000"/>
            <a:headEnd/>
            <a:tailEnd/>
          </a:ln>
          <a:effectLst>
            <a:outerShdw dist="17961" dir="2700000" algn="ctr" rotWithShape="0">
              <a:srgbClr val="333333">
                <a:alpha val="50000"/>
              </a:srgbClr>
            </a:outerShdw>
          </a:effectLst>
        </p:spPr>
        <p:txBody>
          <a:bodyPr wrap="square" lIns="121871" tIns="60935" rIns="121871" bIns="60935">
            <a:spAutoFit/>
          </a:bodyPr>
          <a:lstStyle/>
          <a:p>
            <a:pPr defTabSz="1218743"/>
            <a:r>
              <a:rPr lang="zh-CN" altLang="en-US" sz="2699" dirty="0">
                <a:solidFill>
                  <a:prstClr val="white"/>
                </a:solidFill>
                <a:ea typeface="微软雅黑" pitchFamily="34" charset="-122"/>
              </a:rPr>
              <a:t>屏幕密码与信任关系</a:t>
            </a:r>
          </a:p>
        </p:txBody>
      </p:sp>
    </p:spTree>
    <p:extLst>
      <p:ext uri="{BB962C8B-B14F-4D97-AF65-F5344CB8AC3E}">
        <p14:creationId xmlns:p14="http://schemas.microsoft.com/office/powerpoint/2010/main" val="394422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5"/>
                                        </p:tgtEl>
                                        <p:attrNameLst>
                                          <p:attrName>style.color</p:attrName>
                                        </p:attrNameLst>
                                      </p:cBhvr>
                                      <p:to>
                                        <a:schemeClr val="accent2"/>
                                      </p:to>
                                    </p:animClr>
                                    <p:animClr clrSpc="rgb" dir="cw">
                                      <p:cBhvr>
                                        <p:cTn id="7" dur="500" fill="hold"/>
                                        <p:tgtEl>
                                          <p:spTgt spid="5"/>
                                        </p:tgtEl>
                                        <p:attrNameLst>
                                          <p:attrName>fillcolor</p:attrName>
                                        </p:attrNameLst>
                                      </p:cBhvr>
                                      <p:to>
                                        <a:schemeClr val="accent2"/>
                                      </p:to>
                                    </p:animClr>
                                    <p:set>
                                      <p:cBhvr>
                                        <p:cTn id="8" dur="500" fill="hold"/>
                                        <p:tgtEl>
                                          <p:spTgt spid="5"/>
                                        </p:tgtEl>
                                        <p:attrNameLst>
                                          <p:attrName>fill.type</p:attrName>
                                        </p:attrNameLst>
                                      </p:cBhvr>
                                      <p:to>
                                        <p:strVal val="solid"/>
                                      </p:to>
                                    </p:set>
                                    <p:set>
                                      <p:cBhvr>
                                        <p:cTn id="9" dur="500" fill="hold"/>
                                        <p:tgtEl>
                                          <p:spTgt spid="5"/>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4"/>
                                        </p:tgtEl>
                                        <p:attrNameLst>
                                          <p:attrName>style.color</p:attrName>
                                        </p:attrNameLst>
                                      </p:cBhvr>
                                      <p:to>
                                        <a:schemeClr val="accent2"/>
                                      </p:to>
                                    </p:animClr>
                                    <p:animClr clrSpc="rgb" dir="cw">
                                      <p:cBhvr>
                                        <p:cTn id="12" dur="500" fill="hold"/>
                                        <p:tgtEl>
                                          <p:spTgt spid="4"/>
                                        </p:tgtEl>
                                        <p:attrNameLst>
                                          <p:attrName>fillcolor</p:attrName>
                                        </p:attrNameLst>
                                      </p:cBhvr>
                                      <p:to>
                                        <a:schemeClr val="accent2"/>
                                      </p:to>
                                    </p:animClr>
                                    <p:set>
                                      <p:cBhvr>
                                        <p:cTn id="13" dur="500" fill="hold"/>
                                        <p:tgtEl>
                                          <p:spTgt spid="4"/>
                                        </p:tgtEl>
                                        <p:attrNameLst>
                                          <p:attrName>fill.type</p:attrName>
                                        </p:attrNameLst>
                                      </p:cBhvr>
                                      <p:to>
                                        <p:strVal val="solid"/>
                                      </p:to>
                                    </p:set>
                                    <p:set>
                                      <p:cBhvr>
                                        <p:cTn id="14" dur="5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a:latin typeface="+mj-ea"/>
              </a:rPr>
              <a:t>芯片分区</a:t>
            </a:r>
            <a:endParaRPr lang="zh-CN" altLang="en-US" dirty="0">
              <a:latin typeface="+mj-ea"/>
              <a:ea typeface="+mj-ea"/>
            </a:endParaRPr>
          </a:p>
        </p:txBody>
      </p:sp>
      <p:graphicFrame>
        <p:nvGraphicFramePr>
          <p:cNvPr id="4" name="内容占位符 3"/>
          <p:cNvGraphicFramePr>
            <a:graphicFrameLocks noGrp="1"/>
          </p:cNvGraphicFramePr>
          <p:nvPr>
            <p:ph idx="1"/>
            <p:extLst/>
          </p:nvPr>
        </p:nvGraphicFramePr>
        <p:xfrm>
          <a:off x="608485" y="1963349"/>
          <a:ext cx="10965976" cy="1180728"/>
        </p:xfrm>
        <a:graphic>
          <a:graphicData uri="http://schemas.openxmlformats.org/drawingml/2006/table">
            <a:tbl>
              <a:tblPr firstRow="1" bandRow="1">
                <a:tableStyleId>{5C22544A-7EE6-4342-B048-85BDC9FD1C3A}</a:tableStyleId>
              </a:tblPr>
              <a:tblGrid>
                <a:gridCol w="1727117">
                  <a:extLst>
                    <a:ext uri="{9D8B030D-6E8A-4147-A177-3AD203B41FA5}">
                      <a16:colId xmlns:a16="http://schemas.microsoft.com/office/drawing/2014/main" val="20000"/>
                    </a:ext>
                  </a:extLst>
                </a:gridCol>
                <a:gridCol w="8347733">
                  <a:extLst>
                    <a:ext uri="{9D8B030D-6E8A-4147-A177-3AD203B41FA5}">
                      <a16:colId xmlns:a16="http://schemas.microsoft.com/office/drawing/2014/main" val="20001"/>
                    </a:ext>
                  </a:extLst>
                </a:gridCol>
                <a:gridCol w="891126">
                  <a:extLst>
                    <a:ext uri="{9D8B030D-6E8A-4147-A177-3AD203B41FA5}">
                      <a16:colId xmlns:a16="http://schemas.microsoft.com/office/drawing/2014/main" val="20002"/>
                    </a:ext>
                  </a:extLst>
                </a:gridCol>
              </a:tblGrid>
              <a:tr h="1180728">
                <a:tc>
                  <a:txBody>
                    <a:bodyPr/>
                    <a:lstStyle/>
                    <a:p>
                      <a:pPr algn="ctr"/>
                      <a:r>
                        <a:rPr lang="zh-CN" altLang="en-US" sz="2400" dirty="0">
                          <a:latin typeface="+mn-ea"/>
                          <a:ea typeface="+mn-ea"/>
                        </a:rPr>
                        <a:t>约</a:t>
                      </a:r>
                      <a:r>
                        <a:rPr lang="en-US" altLang="zh-CN" sz="2400" dirty="0">
                          <a:latin typeface="+mn-ea"/>
                          <a:ea typeface="+mn-ea"/>
                        </a:rPr>
                        <a:t>2-3GB</a:t>
                      </a:r>
                      <a:endParaRPr lang="zh-CN" altLang="en-US" sz="2400" dirty="0">
                        <a:latin typeface="+mn-ea"/>
                        <a:ea typeface="+mn-ea"/>
                      </a:endParaRPr>
                    </a:p>
                  </a:txBody>
                  <a:tcPr marL="121844" marR="121844" anchor="ctr">
                    <a:solidFill>
                      <a:srgbClr val="FF0000"/>
                    </a:solidFill>
                  </a:tcPr>
                </a:tc>
                <a:tc>
                  <a:txBody>
                    <a:bodyPr/>
                    <a:lstStyle/>
                    <a:p>
                      <a:pPr algn="ctr"/>
                      <a:r>
                        <a:rPr lang="zh-CN" altLang="en-US" sz="2400" dirty="0">
                          <a:latin typeface="+mn-ea"/>
                          <a:ea typeface="+mn-ea"/>
                        </a:rPr>
                        <a:t>约</a:t>
                      </a:r>
                      <a:r>
                        <a:rPr lang="en-US" altLang="zh-CN" sz="2400" dirty="0">
                          <a:latin typeface="+mn-ea"/>
                          <a:ea typeface="+mn-ea"/>
                        </a:rPr>
                        <a:t>12GB</a:t>
                      </a:r>
                      <a:endParaRPr lang="zh-CN" altLang="en-US" sz="2400" dirty="0">
                        <a:latin typeface="+mn-ea"/>
                        <a:ea typeface="+mn-ea"/>
                      </a:endParaRPr>
                    </a:p>
                  </a:txBody>
                  <a:tcPr marL="121844" marR="121844" anchor="ctr"/>
                </a:tc>
                <a:tc>
                  <a:txBody>
                    <a:bodyPr/>
                    <a:lstStyle/>
                    <a:p>
                      <a:pPr algn="ctr"/>
                      <a:endParaRPr lang="zh-CN" altLang="en-US" sz="2400" dirty="0"/>
                    </a:p>
                  </a:txBody>
                  <a:tcPr marL="121844" marR="121844" anchor="ctr">
                    <a:solidFill>
                      <a:schemeClr val="bg1">
                        <a:lumMod val="65000"/>
                      </a:schemeClr>
                    </a:solidFill>
                  </a:tcPr>
                </a:tc>
                <a:extLst>
                  <a:ext uri="{0D108BD9-81ED-4DB2-BD59-A6C34878D82A}">
                    <a16:rowId xmlns:a16="http://schemas.microsoft.com/office/drawing/2014/main" val="10000"/>
                  </a:ext>
                </a:extLst>
              </a:tr>
            </a:tbl>
          </a:graphicData>
        </a:graphic>
      </p:graphicFrame>
      <p:sp>
        <p:nvSpPr>
          <p:cNvPr id="5" name="内容占位符 2"/>
          <p:cNvSpPr txBox="1">
            <a:spLocks/>
          </p:cNvSpPr>
          <p:nvPr/>
        </p:nvSpPr>
        <p:spPr>
          <a:xfrm>
            <a:off x="411139" y="1203159"/>
            <a:ext cx="10965976" cy="4525963"/>
          </a:xfrm>
          <a:prstGeom prst="rect">
            <a:avLst/>
          </a:prstGeom>
        </p:spPr>
        <p:txBody>
          <a:bodyPr vert="horz" lIns="108807" tIns="54403" rIns="108807" bIns="54403" rtlCol="0">
            <a:normAutofit/>
          </a:bodyPr>
          <a:lstStyle>
            <a:lvl1pPr marL="342900" indent="-342900" algn="l" defTabSz="914400" rtl="0" eaLnBrk="1" latinLnBrk="0" hangingPunct="1">
              <a:spcBef>
                <a:spcPct val="20000"/>
              </a:spcBef>
              <a:buFont typeface="Wingdings" pitchFamily="2" charset="2"/>
              <a:buChar char="Ø"/>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3199" dirty="0">
                <a:solidFill>
                  <a:prstClr val="white"/>
                </a:solidFill>
              </a:rPr>
              <a:t>芯片分布（</a:t>
            </a:r>
            <a:r>
              <a:rPr kumimoji="1" lang="en-US" altLang="zh-CN" sz="3199" dirty="0">
                <a:solidFill>
                  <a:prstClr val="white"/>
                </a:solidFill>
              </a:rPr>
              <a:t>16GB</a:t>
            </a:r>
            <a:r>
              <a:rPr kumimoji="1" lang="zh-CN" altLang="en-US" sz="3199" dirty="0">
                <a:solidFill>
                  <a:prstClr val="white"/>
                </a:solidFill>
              </a:rPr>
              <a:t>）</a:t>
            </a:r>
            <a:endParaRPr kumimoji="1" lang="en-US" altLang="zh-CN" sz="3199" dirty="0">
              <a:solidFill>
                <a:prstClr val="white"/>
              </a:solidFill>
            </a:endParaRPr>
          </a:p>
          <a:p>
            <a:pPr marL="0" indent="0">
              <a:buNone/>
            </a:pPr>
            <a:endParaRPr kumimoji="1" lang="zh-CN" altLang="en-US" sz="3299" dirty="0">
              <a:solidFill>
                <a:prstClr val="white"/>
              </a:solidFill>
            </a:endParaRPr>
          </a:p>
        </p:txBody>
      </p:sp>
      <p:cxnSp>
        <p:nvCxnSpPr>
          <p:cNvPr id="7" name="直接箭头连接符 6"/>
          <p:cNvCxnSpPr/>
          <p:nvPr/>
        </p:nvCxnSpPr>
        <p:spPr>
          <a:xfrm>
            <a:off x="1415248" y="3105964"/>
            <a:ext cx="0" cy="12961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11067139" y="3119692"/>
            <a:ext cx="0" cy="12961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6468593" y="3105964"/>
            <a:ext cx="0" cy="12961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98514" y="4275369"/>
            <a:ext cx="1555158" cy="1002215"/>
          </a:xfrm>
          <a:prstGeom prst="rect">
            <a:avLst/>
          </a:prstGeom>
        </p:spPr>
        <p:txBody>
          <a:bodyPr wrap="square" lIns="108807" tIns="54403" rIns="108807" bIns="54403">
            <a:spAutoFit/>
          </a:bodyPr>
          <a:lstStyle/>
          <a:p>
            <a:pPr algn="ctr" defTabSz="1218743"/>
            <a:r>
              <a:rPr kumimoji="1" lang="zh-CN" altLang="en-US" sz="2899" dirty="0">
                <a:solidFill>
                  <a:srgbClr val="FFFFFF"/>
                </a:solidFill>
              </a:rPr>
              <a:t>系统区</a:t>
            </a:r>
            <a:r>
              <a:rPr kumimoji="1" lang="en-US" altLang="zh-CN" sz="2899" dirty="0">
                <a:solidFill>
                  <a:srgbClr val="FFFFFF"/>
                </a:solidFill>
              </a:rPr>
              <a:t>System</a:t>
            </a:r>
          </a:p>
        </p:txBody>
      </p:sp>
      <p:sp>
        <p:nvSpPr>
          <p:cNvPr id="12" name="矩形 11"/>
          <p:cNvSpPr/>
          <p:nvPr/>
        </p:nvSpPr>
        <p:spPr>
          <a:xfrm>
            <a:off x="5683914" y="4311944"/>
            <a:ext cx="1555158" cy="1002215"/>
          </a:xfrm>
          <a:prstGeom prst="rect">
            <a:avLst/>
          </a:prstGeom>
        </p:spPr>
        <p:txBody>
          <a:bodyPr wrap="square" lIns="108807" tIns="54403" rIns="108807" bIns="54403">
            <a:spAutoFit/>
          </a:bodyPr>
          <a:lstStyle/>
          <a:p>
            <a:pPr algn="ctr" defTabSz="1218743"/>
            <a:r>
              <a:rPr kumimoji="1" lang="zh-CN" altLang="en-US" sz="2899" dirty="0">
                <a:solidFill>
                  <a:srgbClr val="FFFFFF"/>
                </a:solidFill>
              </a:rPr>
              <a:t>数据区</a:t>
            </a:r>
            <a:r>
              <a:rPr kumimoji="1" lang="en-US" altLang="zh-CN" sz="2899" dirty="0">
                <a:solidFill>
                  <a:srgbClr val="FFFFFF"/>
                </a:solidFill>
              </a:rPr>
              <a:t>Data</a:t>
            </a:r>
          </a:p>
        </p:txBody>
      </p:sp>
      <p:sp>
        <p:nvSpPr>
          <p:cNvPr id="13" name="矩形 12"/>
          <p:cNvSpPr/>
          <p:nvPr/>
        </p:nvSpPr>
        <p:spPr>
          <a:xfrm>
            <a:off x="10209668" y="4276904"/>
            <a:ext cx="1645639" cy="1002215"/>
          </a:xfrm>
          <a:prstGeom prst="rect">
            <a:avLst/>
          </a:prstGeom>
        </p:spPr>
        <p:txBody>
          <a:bodyPr wrap="square" lIns="108807" tIns="54403" rIns="108807" bIns="54403">
            <a:spAutoFit/>
          </a:bodyPr>
          <a:lstStyle/>
          <a:p>
            <a:pPr algn="ctr" defTabSz="1218743"/>
            <a:r>
              <a:rPr kumimoji="1" lang="zh-CN" altLang="en-US" sz="2899" dirty="0">
                <a:solidFill>
                  <a:srgbClr val="FFFFFF"/>
                </a:solidFill>
              </a:rPr>
              <a:t>芯片</a:t>
            </a:r>
            <a:endParaRPr kumimoji="1" lang="en-US" altLang="zh-CN" sz="2899" dirty="0">
              <a:solidFill>
                <a:srgbClr val="FFFFFF"/>
              </a:solidFill>
            </a:endParaRPr>
          </a:p>
          <a:p>
            <a:pPr algn="ctr" defTabSz="1218743"/>
            <a:r>
              <a:rPr kumimoji="1" lang="zh-CN" altLang="en-US" sz="2899" dirty="0">
                <a:solidFill>
                  <a:srgbClr val="FFFFFF"/>
                </a:solidFill>
              </a:rPr>
              <a:t>管理区</a:t>
            </a:r>
            <a:endParaRPr kumimoji="1" lang="en-US" altLang="zh-CN" sz="2899" dirty="0">
              <a:solidFill>
                <a:srgbClr val="FFFFFF"/>
              </a:solidFill>
            </a:endParaRPr>
          </a:p>
        </p:txBody>
      </p:sp>
    </p:spTree>
    <p:extLst>
      <p:ext uri="{BB962C8B-B14F-4D97-AF65-F5344CB8AC3E}">
        <p14:creationId xmlns:p14="http://schemas.microsoft.com/office/powerpoint/2010/main" val="200271739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5683</Words>
  <Application>Microsoft Office PowerPoint</Application>
  <PresentationFormat>宽屏</PresentationFormat>
  <Paragraphs>881</Paragraphs>
  <Slides>121</Slides>
  <Notes>38</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121</vt:i4>
      </vt:variant>
    </vt:vector>
  </HeadingPairs>
  <TitlesOfParts>
    <vt:vector size="133" baseType="lpstr">
      <vt:lpstr>新細明體</vt:lpstr>
      <vt:lpstr>等线</vt:lpstr>
      <vt:lpstr>等线 Light</vt:lpstr>
      <vt:lpstr>宋体</vt:lpstr>
      <vt:lpstr>微软雅黑</vt:lpstr>
      <vt:lpstr>Arial</vt:lpstr>
      <vt:lpstr>Calibri</vt:lpstr>
      <vt:lpstr>Century Gothic</vt:lpstr>
      <vt:lpstr>Symbol</vt:lpstr>
      <vt:lpstr>Times New Roman</vt:lpstr>
      <vt:lpstr>Wingdings</vt:lpstr>
      <vt:lpstr>Office 主题​​</vt:lpstr>
      <vt:lpstr>2018手机取证技术培训</vt:lpstr>
      <vt:lpstr>PowerPoint 演示文稿</vt:lpstr>
      <vt:lpstr>Android设备取证</vt:lpstr>
      <vt:lpstr>安卓设备的取证</vt:lpstr>
      <vt:lpstr>关于Android</vt:lpstr>
      <vt:lpstr>打开USB调试</vt:lpstr>
      <vt:lpstr>打开USB调试</vt:lpstr>
      <vt:lpstr>安卓手机的取证</vt:lpstr>
      <vt:lpstr>安卓手机的取证</vt:lpstr>
      <vt:lpstr>Root的概念和影响</vt:lpstr>
      <vt:lpstr>未root/无法root</vt:lpstr>
      <vt:lpstr>Android运行模式</vt:lpstr>
      <vt:lpstr>运行模式</vt:lpstr>
      <vt:lpstr>安全模式</vt:lpstr>
      <vt:lpstr>安全模式</vt:lpstr>
      <vt:lpstr>运行模式</vt:lpstr>
      <vt:lpstr>恢复模式（Recovery模式）</vt:lpstr>
      <vt:lpstr>恢复模式（Recovery模式）</vt:lpstr>
      <vt:lpstr>恢复模式（Recovery模式）</vt:lpstr>
      <vt:lpstr>运行模式</vt:lpstr>
      <vt:lpstr>运行模式</vt:lpstr>
      <vt:lpstr>修改boot.img引导打开USB调试</vt:lpstr>
      <vt:lpstr>安卓设备的取证难点</vt:lpstr>
      <vt:lpstr>PowerPoint 演示文稿</vt:lpstr>
      <vt:lpstr>ADB工具</vt:lpstr>
      <vt:lpstr>ADB工具</vt:lpstr>
      <vt:lpstr>ADB工具</vt:lpstr>
      <vt:lpstr>ADB Backup备份命令</vt:lpstr>
      <vt:lpstr>常见应用目录名称</vt:lpstr>
      <vt:lpstr>应用替换与备份</vt:lpstr>
      <vt:lpstr>应用替换与备份</vt:lpstr>
      <vt:lpstr>PowerPoint 演示文稿</vt:lpstr>
      <vt:lpstr>屏幕密码</vt:lpstr>
      <vt:lpstr>带有屏幕密码的安卓设备取证方法</vt:lpstr>
      <vt:lpstr>通过ADB接口</vt:lpstr>
      <vt:lpstr>通过ADB接口</vt:lpstr>
      <vt:lpstr>通过其他接口</vt:lpstr>
      <vt:lpstr>通过其他接口</vt:lpstr>
      <vt:lpstr>通过其他接口</vt:lpstr>
      <vt:lpstr>通过其他接口</vt:lpstr>
      <vt:lpstr>通过其他接口</vt:lpstr>
      <vt:lpstr>通过Recovery备份</vt:lpstr>
      <vt:lpstr>通过Recovery备份</vt:lpstr>
      <vt:lpstr>MTK安卓手机无视密码镜像提取</vt:lpstr>
      <vt:lpstr>Chip-Off镜像获取</vt:lpstr>
      <vt:lpstr>JTAG获取镜像</vt:lpstr>
      <vt:lpstr>污点攻击</vt:lpstr>
      <vt:lpstr>著名的漏洞</vt:lpstr>
      <vt:lpstr>Android 5.X漏洞</vt:lpstr>
      <vt:lpstr>Android 5.X漏洞</vt:lpstr>
      <vt:lpstr>Android 5.X漏洞</vt:lpstr>
      <vt:lpstr>PowerPoint 演示文稿</vt:lpstr>
      <vt:lpstr>为什么要关注微信</vt:lpstr>
      <vt:lpstr>有关安卓版微信</vt:lpstr>
      <vt:lpstr>数据库功能</vt:lpstr>
      <vt:lpstr>加密方式简介</vt:lpstr>
      <vt:lpstr>加密方式简介</vt:lpstr>
      <vt:lpstr>加密方式简介</vt:lpstr>
      <vt:lpstr>加密方式简介</vt:lpstr>
      <vt:lpstr>加密方式简介</vt:lpstr>
      <vt:lpstr>加密方式简介</vt:lpstr>
      <vt:lpstr>解密开始！</vt:lpstr>
      <vt:lpstr>解密开始！</vt:lpstr>
      <vt:lpstr>解密开始！</vt:lpstr>
      <vt:lpstr>离线状态及多账号解密</vt:lpstr>
      <vt:lpstr>离线状态及多账号解密</vt:lpstr>
      <vt:lpstr>离线状态及多账号解密</vt:lpstr>
      <vt:lpstr>离线状态及多账号解密</vt:lpstr>
      <vt:lpstr>离线状态及多账号解密</vt:lpstr>
      <vt:lpstr>离线状态及多账号解密</vt:lpstr>
      <vt:lpstr>主要内容</vt:lpstr>
      <vt:lpstr>PowerPoint 演示文稿</vt:lpstr>
      <vt:lpstr>iOS设备的取证</vt:lpstr>
      <vt:lpstr>iOS设备的取证</vt:lpstr>
      <vt:lpstr>越狱（Jailbreak）</vt:lpstr>
      <vt:lpstr>iOS设备的运行模式</vt:lpstr>
      <vt:lpstr>iOS设备的取证难点</vt:lpstr>
      <vt:lpstr>PowerPoint 演示文稿</vt:lpstr>
      <vt:lpstr>屏幕密码</vt:lpstr>
      <vt:lpstr>iOS设备分布</vt:lpstr>
      <vt:lpstr>有屏幕密码如何判断iOS版本？</vt:lpstr>
      <vt:lpstr>有屏幕密码如何判断iOS版本？</vt:lpstr>
      <vt:lpstr>屏幕密码破解</vt:lpstr>
      <vt:lpstr>iOS密码破解</vt:lpstr>
      <vt:lpstr>iOS密码破解-iOS7设备</vt:lpstr>
      <vt:lpstr>信任关系</vt:lpstr>
      <vt:lpstr>信任关系与密码绕过</vt:lpstr>
      <vt:lpstr>清除密码</vt:lpstr>
      <vt:lpstr>PowerPoint 演示文稿</vt:lpstr>
      <vt:lpstr>备份与取证</vt:lpstr>
      <vt:lpstr>备份与取证</vt:lpstr>
      <vt:lpstr>备份中的信息</vt:lpstr>
      <vt:lpstr>备份中的Apple Watch信息</vt:lpstr>
      <vt:lpstr>备份中的Apple Watch信息</vt:lpstr>
      <vt:lpstr>备份中的Apple Watch信息</vt:lpstr>
      <vt:lpstr>备份中的Apple Watch信息</vt:lpstr>
      <vt:lpstr>备份中的Apple Watch信息</vt:lpstr>
      <vt:lpstr>PowerPoint 演示文稿</vt:lpstr>
      <vt:lpstr>芯片分区</vt:lpstr>
      <vt:lpstr>iOS文件系统</vt:lpstr>
      <vt:lpstr>iOS文件系统</vt:lpstr>
      <vt:lpstr>iOS文件系统</vt:lpstr>
      <vt:lpstr>文件存储</vt:lpstr>
      <vt:lpstr>文件存储</vt:lpstr>
      <vt:lpstr>文件存储</vt:lpstr>
      <vt:lpstr>数据存储</vt:lpstr>
      <vt:lpstr>文件存储</vt:lpstr>
      <vt:lpstr>数据文件结构</vt:lpstr>
      <vt:lpstr>数据文件结构</vt:lpstr>
      <vt:lpstr>数据文件结构</vt:lpstr>
      <vt:lpstr>数据文件结构</vt:lpstr>
      <vt:lpstr>位置信息数据</vt:lpstr>
      <vt:lpstr>位置信息数据</vt:lpstr>
      <vt:lpstr>位置信息数据</vt:lpstr>
      <vt:lpstr>位置信息数据</vt:lpstr>
      <vt:lpstr>位置信息数据</vt:lpstr>
      <vt:lpstr>主要内容</vt:lpstr>
      <vt:lpstr>工具箱</vt:lpstr>
      <vt:lpstr>iPhone截屏工具</vt:lpstr>
      <vt:lpstr>微信撤回消息加密</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主要内容</dc:title>
  <dc:creator>Forensic</dc:creator>
  <cp:lastModifiedBy>Admin</cp:lastModifiedBy>
  <cp:revision>3</cp:revision>
  <dcterms:created xsi:type="dcterms:W3CDTF">2018-11-16T03:37:17Z</dcterms:created>
  <dcterms:modified xsi:type="dcterms:W3CDTF">2018-11-16T03:53:14Z</dcterms:modified>
</cp:coreProperties>
</file>